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05" r:id="rId5"/>
    <p:sldId id="302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Kupusarevic" initials="AK" lastIdx="2" clrIdx="0">
    <p:extLst>
      <p:ext uri="{19B8F6BF-5375-455C-9EA6-DF929625EA0E}">
        <p15:presenceInfo xmlns:p15="http://schemas.microsoft.com/office/powerpoint/2012/main" userId="S::Andrew.Kupusarevic@wokingham.gov.uk::d9746030-3eb9-45a3-97a0-755c1d419d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BB5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603E7E-3C35-4CCD-83D1-75AC39291105}" v="5" dt="2021-02-08T12:04:52.8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94C19-FF13-4CEE-B63B-1DDAC1BD919E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3BD5C-DC11-428E-9D8C-877D79F26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8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*Reason for low percentage:</a:t>
            </a:r>
          </a:p>
          <a:p>
            <a:pPr algn="l"/>
            <a:r>
              <a:rPr lang="en-GB" sz="1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clients have requested both food and fuel payments – fuel payments are typically taking longer to process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705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*Reason for low percentage:</a:t>
            </a:r>
          </a:p>
          <a:p>
            <a:pPr algn="l"/>
            <a:r>
              <a:rPr lang="en-GB" sz="12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clients have requested both food and fuel payments – fuel payments are typically taking longer to process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0274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*Reason for low percentage:</a:t>
            </a:r>
          </a:p>
          <a:p>
            <a:pPr algn="l"/>
            <a:r>
              <a:rPr lang="en-GB" sz="1200" i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clients have requested both food and fuel payments – fuel payments are typically taking longer to process</a:t>
            </a: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l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0FCC13-FD4A-41E8-A063-6A31F37535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206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9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SIPCMContentMarking" descr="{&quot;HashCode&quot;:1172166973,&quot;Placement&quot;:&quot;Footer&quot;,&quot;Top&quot;:519.343,&quot;Left&quot;:0.0,&quot;SlideWidth&quot;:960,&quot;SlideHeight&quot;:540}"/>
          <p:cNvSpPr txBox="1"/>
          <p:nvPr userDrawn="1"/>
        </p:nvSpPr>
        <p:spPr>
          <a:xfrm>
            <a:off x="0" y="6595656"/>
            <a:ext cx="935200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116157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980459" y="48069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1980459" y="28533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980459" y="8997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143560" y="4730815"/>
            <a:ext cx="1926077" cy="181884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Phase 2 Discretionary Scheme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(ARG)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03.01.21 – 02.04.21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 panose="02020603050405020304" pitchFamily="18" charset="0"/>
              </a:rPr>
              <a:t>Not mandated to close but have been severely impacted</a:t>
            </a: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07838" y="2759803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Phase 1</a:t>
            </a:r>
          </a:p>
          <a:p>
            <a:pPr lvl="0"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Discretionary Scheme</a:t>
            </a:r>
          </a:p>
          <a:p>
            <a:pPr lvl="0" algn="ctr"/>
            <a:r>
              <a:rPr lang="en-GB" sz="1600" b="1" dirty="0">
                <a:solidFill>
                  <a:schemeClr val="tx2">
                    <a:lumMod val="50000"/>
                  </a:schemeClr>
                </a:solidFill>
              </a:rPr>
              <a:t>(ARG)</a:t>
            </a:r>
          </a:p>
          <a:p>
            <a:pPr lvl="0"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05.11.20 – 02.12.20</a:t>
            </a:r>
          </a:p>
          <a:p>
            <a:pPr lvl="0"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 mandated to close but have been severely impacted</a:t>
            </a:r>
            <a:endParaRPr lang="en-GB" sz="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7838" y="788791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Lockdown 2</a:t>
            </a:r>
          </a:p>
          <a:p>
            <a:pPr algn="ctr"/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Mandatory Scheme</a:t>
            </a:r>
          </a:p>
          <a:p>
            <a:pPr algn="ctr"/>
            <a:r>
              <a:rPr lang="en-GB" sz="1600" b="1" dirty="0">
                <a:solidFill>
                  <a:schemeClr val="tx2">
                    <a:lumMod val="50000"/>
                  </a:schemeClr>
                </a:solidFill>
              </a:rPr>
              <a:t>(LRSG Closed)</a:t>
            </a:r>
            <a:endParaRPr lang="en-GB" sz="16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1200" dirty="0">
                <a:solidFill>
                  <a:schemeClr val="tx2">
                    <a:lumMod val="50000"/>
                  </a:schemeClr>
                </a:solidFill>
              </a:rPr>
              <a:t>05.11.20 – 02.12.20</a:t>
            </a:r>
          </a:p>
          <a:p>
            <a:pPr algn="ctr"/>
            <a:r>
              <a:rPr lang="en-GB" sz="800" dirty="0">
                <a:solidFill>
                  <a:schemeClr val="tx2">
                    <a:lumMod val="50000"/>
                  </a:schemeClr>
                </a:solidFill>
              </a:rPr>
              <a:t>Businesses forced to close (leisure, hospitality, non-essential retail)</a:t>
            </a:r>
          </a:p>
          <a:p>
            <a:pPr algn="ctr"/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3446280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16%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197806" y="3553824"/>
            <a:ext cx="2610970" cy="109788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Received Mandatory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Tier 2 applications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Duplicates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958616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703  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C18CEDA-B756-430E-AAE4-C35C893E8B40}"/>
              </a:ext>
            </a:extLst>
          </p:cNvPr>
          <p:cNvSpPr txBox="1"/>
          <p:nvPr/>
        </p:nvSpPr>
        <p:spPr>
          <a:xfrm>
            <a:off x="2218074" y="2902129"/>
            <a:ext cx="305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Received:189 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254458" y="4849754"/>
            <a:ext cx="298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287 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E7C8F27-63BA-40A8-86CB-AE4EB6FD4F92}"/>
              </a:ext>
            </a:extLst>
          </p:cNvPr>
          <p:cNvSpPr/>
          <p:nvPr/>
        </p:nvSpPr>
        <p:spPr>
          <a:xfrm>
            <a:off x="8229398" y="1547832"/>
            <a:ext cx="2580135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Not mandated to close 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Duplicated application 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Tier 4 application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FB8D4D0-4795-4D54-9FFC-943D40EC5D7B}"/>
              </a:ext>
            </a:extLst>
          </p:cNvPr>
          <p:cNvSpPr/>
          <p:nvPr/>
        </p:nvSpPr>
        <p:spPr>
          <a:xfrm>
            <a:off x="6839988" y="1577231"/>
            <a:ext cx="1290496" cy="107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Applications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prstClr val="black"/>
                </a:solidFill>
                <a:latin typeface="Calibri"/>
              </a:rPr>
              <a:t>29%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Business Grants – 05/02</a:t>
            </a:r>
            <a:r>
              <a:rPr lang="en-US" sz="2400" b="1" dirty="0">
                <a:solidFill>
                  <a:schemeClr val="bg1"/>
                </a:solidFill>
                <a:latin typeface="Libre Franklin Bold"/>
              </a:rPr>
              <a:t>/21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ibre Franklin Bold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035365" y="857871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Value:</a:t>
            </a:r>
            <a:r>
              <a:rPr lang="en-GB" b="1" dirty="0">
                <a:solidFill>
                  <a:srgbClr val="00B050"/>
                </a:solidFill>
              </a:rPr>
              <a:t>£792,160</a:t>
            </a:r>
          </a:p>
          <a:p>
            <a:pPr lvl="0">
              <a:defRPr/>
            </a:pPr>
            <a:r>
              <a:rPr lang="en-GB" sz="1600" b="1" dirty="0">
                <a:solidFill>
                  <a:srgbClr val="00B050"/>
                </a:solidFill>
              </a:rPr>
              <a:t>Fund Usage: 55%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156DA3-B654-49A2-ACDF-7D2D3E513D16}"/>
              </a:ext>
            </a:extLst>
          </p:cNvPr>
          <p:cNvSpPr txBox="1"/>
          <p:nvPr/>
        </p:nvSpPr>
        <p:spPr>
          <a:xfrm>
            <a:off x="5795478" y="2927822"/>
            <a:ext cx="154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Paid:146 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847027" y="4867694"/>
            <a:ext cx="1398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Paid:122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6FF5AA-3B30-44C0-B9C0-F7A7F9B063EB}"/>
              </a:ext>
            </a:extLst>
          </p:cNvPr>
          <p:cNvSpPr/>
          <p:nvPr/>
        </p:nvSpPr>
        <p:spPr>
          <a:xfrm>
            <a:off x="10906274" y="733763"/>
            <a:ext cx="1214076" cy="97031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50" b="1" dirty="0">
              <a:solidFill>
                <a:schemeClr val="tx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1" dirty="0">
                <a:solidFill>
                  <a:schemeClr val="tx1"/>
                </a:solidFill>
                <a:latin typeface="Calibri"/>
              </a:rPr>
              <a:t>Webpage views: </a:t>
            </a:r>
          </a:p>
          <a:p>
            <a:pPr algn="ctr" rtl="0" fontAlgn="base"/>
            <a:r>
              <a:rPr lang="en-GB" b="1" i="0" dirty="0">
                <a:solidFill>
                  <a:srgbClr val="4F81BD"/>
                </a:solidFill>
                <a:effectLst/>
                <a:latin typeface="Calibri" panose="020F0502020204030204" pitchFamily="34" charset="0"/>
              </a:rPr>
              <a:t>30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Coronavirus Business Grants Form</a:t>
            </a:r>
            <a:endParaRPr lang="en-GB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D66529D-3F1D-4789-A20A-AEE53DBE6575}"/>
              </a:ext>
            </a:extLst>
          </p:cNvPr>
          <p:cNvSpPr/>
          <p:nvPr/>
        </p:nvSpPr>
        <p:spPr>
          <a:xfrm>
            <a:off x="10875493" y="2558342"/>
            <a:ext cx="1275639" cy="96684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 rtl="0" fontAlgn="base"/>
            <a:r>
              <a:rPr lang="en-GB" sz="1600" b="1" i="0" u="none" strike="noStrike" dirty="0">
                <a:solidFill>
                  <a:srgbClr val="4F81BD"/>
                </a:solidFill>
                <a:effectLst/>
                <a:latin typeface="Calibri" panose="020F0502020204030204" pitchFamily="34" charset="0"/>
              </a:rPr>
              <a:t>338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7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Additional Restrictions Grants Form</a:t>
            </a:r>
            <a:endParaRPr lang="en-GB" sz="7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F5A230F-976D-4420-A1DF-9DA5141C374E}"/>
              </a:ext>
            </a:extLst>
          </p:cNvPr>
          <p:cNvSpPr/>
          <p:nvPr/>
        </p:nvSpPr>
        <p:spPr>
          <a:xfrm>
            <a:off x="10808776" y="4449197"/>
            <a:ext cx="1308264" cy="110949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>
              <a:defRPr/>
            </a:pPr>
            <a:r>
              <a:rPr lang="en-GB" sz="1600" b="1" i="0" dirty="0">
                <a:solidFill>
                  <a:srgbClr val="4F81BD"/>
                </a:solidFill>
                <a:effectLst/>
                <a:latin typeface="Calibri" panose="020F0502020204030204" pitchFamily="34" charset="0"/>
              </a:rPr>
              <a:t>194</a:t>
            </a:r>
            <a:endParaRPr lang="en-US" sz="1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900" i="1" dirty="0">
                <a:solidFill>
                  <a:srgbClr val="254061"/>
                </a:solidFill>
                <a:latin typeface="Calibri" panose="020F0502020204030204" pitchFamily="34" charset="0"/>
              </a:rPr>
              <a:t>C</a:t>
            </a:r>
            <a:r>
              <a:rPr lang="en-GB" sz="9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oronavirus announcements</a:t>
            </a:r>
            <a:endParaRPr lang="en-GB" sz="900" b="1" dirty="0">
              <a:solidFill>
                <a:schemeClr val="accent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b="1" dirty="0">
              <a:solidFill>
                <a:schemeClr val="accent1"/>
              </a:solidFill>
              <a:latin typeface="Calibri"/>
            </a:endParaRPr>
          </a:p>
          <a:p>
            <a:pPr algn="ctr"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Arrow: Pentagon 70">
            <a:extLst>
              <a:ext uri="{FF2B5EF4-FFF2-40B4-BE49-F238E27FC236}">
                <a16:creationId xmlns:a16="http://schemas.microsoft.com/office/drawing/2014/main" id="{EB82A214-AC34-48A7-B9AD-4B2348B512C4}"/>
              </a:ext>
            </a:extLst>
          </p:cNvPr>
          <p:cNvSpPr/>
          <p:nvPr/>
        </p:nvSpPr>
        <p:spPr>
          <a:xfrm>
            <a:off x="5159527" y="5407432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Processing</a:t>
            </a:r>
          </a:p>
          <a:p>
            <a:pPr lvl="0" algn="ctr"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158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1" name="Arrow: Pentagon 80">
            <a:extLst>
              <a:ext uri="{FF2B5EF4-FFF2-40B4-BE49-F238E27FC236}">
                <a16:creationId xmlns:a16="http://schemas.microsoft.com/office/drawing/2014/main" id="{4BC59421-0E0E-477F-BB4B-F5661840CD4C}"/>
              </a:ext>
            </a:extLst>
          </p:cNvPr>
          <p:cNvSpPr/>
          <p:nvPr/>
        </p:nvSpPr>
        <p:spPr>
          <a:xfrm>
            <a:off x="2225867" y="5417105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3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239" y="6643790"/>
            <a:ext cx="9183042" cy="19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>
                <a:solidFill>
                  <a:schemeClr val="tx1"/>
                </a:solidFill>
              </a:rPr>
              <a:t>Notes: Values are cumulative amounts.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766481" y="954525"/>
            <a:ext cx="1560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No. Paid: 453 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5365" y="2778058"/>
            <a:ext cx="17123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Value: £219,000</a:t>
            </a:r>
          </a:p>
          <a:p>
            <a:pPr>
              <a:defRPr/>
            </a:pPr>
            <a:endParaRPr lang="en-GB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89719" y="4752337"/>
            <a:ext cx="34343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b="1" dirty="0">
                <a:solidFill>
                  <a:srgbClr val="00B050"/>
                </a:solidFill>
              </a:rPr>
              <a:t>Value: £610,000</a:t>
            </a:r>
          </a:p>
          <a:p>
            <a:pPr>
              <a:defRPr/>
            </a:pPr>
            <a:r>
              <a:rPr lang="en-GB" sz="1600" b="1" dirty="0">
                <a:solidFill>
                  <a:srgbClr val="00B050"/>
                </a:solidFill>
              </a:rPr>
              <a:t>Fund Usage: 17% </a:t>
            </a:r>
            <a:r>
              <a:rPr lang="en-GB" sz="1100" b="1" dirty="0">
                <a:solidFill>
                  <a:srgbClr val="00B050"/>
                </a:solidFill>
              </a:rPr>
              <a:t>(of overall ARG funding)</a:t>
            </a:r>
          </a:p>
        </p:txBody>
      </p:sp>
      <p:sp>
        <p:nvSpPr>
          <p:cNvPr id="49" name="Arrow: Pentagon 6">
            <a:extLst>
              <a:ext uri="{FF2B5EF4-FFF2-40B4-BE49-F238E27FC236}">
                <a16:creationId xmlns:a16="http://schemas.microsoft.com/office/drawing/2014/main" id="{21657C5F-ECD4-4575-A9C1-E99927349143}"/>
              </a:ext>
            </a:extLst>
          </p:cNvPr>
          <p:cNvSpPr/>
          <p:nvPr/>
        </p:nvSpPr>
        <p:spPr>
          <a:xfrm>
            <a:off x="2225867" y="1645703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204</a:t>
            </a:r>
            <a:r>
              <a:rPr lang="en-GB" sz="11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Calibri"/>
              </a:rPr>
              <a:t>(tbc in light of applications being moved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Arrow: Pentagon 38">
            <a:extLst>
              <a:ext uri="{FF2B5EF4-FFF2-40B4-BE49-F238E27FC236}">
                <a16:creationId xmlns:a16="http://schemas.microsoft.com/office/drawing/2014/main" id="{32BCCF8A-6E44-47D8-B82E-F123986637BF}"/>
              </a:ext>
            </a:extLst>
          </p:cNvPr>
          <p:cNvSpPr/>
          <p:nvPr/>
        </p:nvSpPr>
        <p:spPr>
          <a:xfrm>
            <a:off x="3665867" y="1662796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19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Arrow: Pentagon 39">
            <a:extLst>
              <a:ext uri="{FF2B5EF4-FFF2-40B4-BE49-F238E27FC236}">
                <a16:creationId xmlns:a16="http://schemas.microsoft.com/office/drawing/2014/main" id="{074FE0C0-FA06-4CE0-A62C-5E1177A6C752}"/>
              </a:ext>
            </a:extLst>
          </p:cNvPr>
          <p:cNvSpPr/>
          <p:nvPr/>
        </p:nvSpPr>
        <p:spPr>
          <a:xfrm>
            <a:off x="5106745" y="1645703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Processing</a:t>
            </a:r>
          </a:p>
          <a:p>
            <a:pPr lvl="0" algn="ctr"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27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132697" y="3577750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Processing</a:t>
            </a:r>
          </a:p>
          <a:p>
            <a:pPr lvl="0" algn="ctr"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4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0" algn="ctr"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68240" y="3552555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6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25867" y="3534926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31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7" name="Arrow: Pentagon 73">
            <a:extLst>
              <a:ext uri="{FF2B5EF4-FFF2-40B4-BE49-F238E27FC236}">
                <a16:creationId xmlns:a16="http://schemas.microsoft.com/office/drawing/2014/main" id="{3F3F3A9D-E580-49D7-8421-7470FC3B2476}"/>
              </a:ext>
            </a:extLst>
          </p:cNvPr>
          <p:cNvSpPr/>
          <p:nvPr/>
        </p:nvSpPr>
        <p:spPr>
          <a:xfrm>
            <a:off x="3692697" y="5407723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4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537774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prstClr val="black"/>
                </a:solidFill>
                <a:latin typeface="Calibri"/>
              </a:rPr>
              <a:t>1.2%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197806" y="5494980"/>
            <a:ext cx="2610970" cy="109788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Mandatory Grant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100" b="1" dirty="0">
                <a:solidFill>
                  <a:schemeClr val="tx1"/>
                </a:solidFill>
                <a:latin typeface="Calibri"/>
              </a:rPr>
              <a:t>duplicate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2619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980459" y="48069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0459" y="8997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7937" y="4730815"/>
            <a:ext cx="1911700" cy="18188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Tier 2/3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Discretionary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(LRSG Open)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02.12.20 – 18.12.20</a:t>
            </a:r>
          </a:p>
          <a:p>
            <a:pPr lvl="0" algn="ctr"/>
            <a:endParaRPr lang="en-GB" sz="1000" b="1" dirty="0">
              <a:solidFill>
                <a:schemeClr val="tx2">
                  <a:lumMod val="50000"/>
                </a:schemeClr>
              </a:solidFill>
            </a:endParaRPr>
          </a:p>
          <a:p>
            <a:pPr lvl="0" algn="ctr"/>
            <a:r>
              <a:rPr lang="en-GB" sz="1000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Not mandated to close but have been severely impacted</a:t>
            </a:r>
            <a:endParaRPr lang="en-GB" sz="1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93460" y="2903576"/>
            <a:ext cx="1897323" cy="1668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Tier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Mandatory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(LRSG Closed)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02.12.20 – 18.12.20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Business forced to close (Pubs only)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3460" y="830258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Christmas Support Payment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>
                <a:solidFill>
                  <a:srgbClr val="1F497D">
                    <a:lumMod val="50000"/>
                  </a:srgbClr>
                </a:solidFill>
                <a:latin typeface="Calibri"/>
              </a:rPr>
              <a:t>02.12.20 – 29.12.20</a:t>
            </a: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Wet Led Pubs</a:t>
            </a:r>
            <a:endParaRPr kumimoji="0" lang="en-GB" sz="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3446280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21%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329507" y="3504816"/>
            <a:ext cx="2501138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solidFill>
                  <a:prstClr val="black"/>
                </a:solidFill>
                <a:latin typeface="Calibri"/>
              </a:rPr>
              <a:t>Not eligible for scheme</a:t>
            </a: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958616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27 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254458" y="4849754"/>
            <a:ext cx="298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59  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E7C8F27-63BA-40A8-86CB-AE4EB6FD4F92}"/>
              </a:ext>
            </a:extLst>
          </p:cNvPr>
          <p:cNvSpPr/>
          <p:nvPr/>
        </p:nvSpPr>
        <p:spPr>
          <a:xfrm>
            <a:off x="8329507" y="1547947"/>
            <a:ext cx="2580135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</a:rPr>
              <a:t>Top Reasons for Rejection</a:t>
            </a:r>
          </a:p>
          <a:p>
            <a:pPr algn="ctr">
              <a:defRPr/>
            </a:pPr>
            <a:r>
              <a:rPr lang="en-GB" sz="1100" b="1" dirty="0">
                <a:solidFill>
                  <a:schemeClr val="tx1"/>
                </a:solidFill>
              </a:rPr>
              <a:t>Not eligible for scheme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FB8D4D0-4795-4D54-9FFC-943D40EC5D7B}"/>
              </a:ext>
            </a:extLst>
          </p:cNvPr>
          <p:cNvSpPr/>
          <p:nvPr/>
        </p:nvSpPr>
        <p:spPr>
          <a:xfrm>
            <a:off x="6839988" y="1577231"/>
            <a:ext cx="1290496" cy="107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22%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Business Grants – 05/02/21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158201" y="833364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£21,000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41%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641145" y="4879297"/>
            <a:ext cx="1398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34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6FF5AA-3B30-44C0-B9C0-F7A7F9B063EB}"/>
              </a:ext>
            </a:extLst>
          </p:cNvPr>
          <p:cNvSpPr/>
          <p:nvPr/>
        </p:nvSpPr>
        <p:spPr>
          <a:xfrm>
            <a:off x="10906274" y="733763"/>
            <a:ext cx="1214076" cy="97031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</a:t>
            </a:r>
            <a:r>
              <a:rPr lang="en-GB" sz="1050" b="1" dirty="0">
                <a:solidFill>
                  <a:schemeClr val="tx1"/>
                </a:solidFill>
                <a:latin typeface="Calibri"/>
              </a:rPr>
              <a:t>views:</a:t>
            </a:r>
          </a:p>
          <a:p>
            <a:pPr algn="ctr">
              <a:defRPr/>
            </a:pPr>
            <a:r>
              <a:rPr lang="en-GB" sz="1800" b="1" i="0" dirty="0">
                <a:solidFill>
                  <a:srgbClr val="4F81BD"/>
                </a:solidFill>
                <a:effectLst/>
                <a:latin typeface="Calibri" panose="020F0502020204030204" pitchFamily="34" charset="0"/>
              </a:rPr>
              <a:t>194</a:t>
            </a:r>
            <a:endParaRPr lang="en-US" sz="1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800" i="1" dirty="0">
                <a:solidFill>
                  <a:srgbClr val="254061"/>
                </a:solidFill>
                <a:latin typeface="Calibri" panose="020F0502020204030204" pitchFamily="34" charset="0"/>
              </a:rPr>
              <a:t>C</a:t>
            </a:r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oronavirus announcements</a:t>
            </a:r>
            <a:endParaRPr lang="en-GB" sz="800" b="1" dirty="0">
              <a:solidFill>
                <a:schemeClr val="accent1"/>
              </a:solidFill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D66529D-3F1D-4789-A20A-AEE53DBE6575}"/>
              </a:ext>
            </a:extLst>
          </p:cNvPr>
          <p:cNvSpPr/>
          <p:nvPr/>
        </p:nvSpPr>
        <p:spPr>
          <a:xfrm>
            <a:off x="10875493" y="2558341"/>
            <a:ext cx="1275639" cy="1110981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 fontAlgn="base"/>
            <a:r>
              <a:rPr lang="en-GB" sz="2000" b="1" i="0" dirty="0">
                <a:solidFill>
                  <a:srgbClr val="4F81BD"/>
                </a:solidFill>
                <a:effectLst/>
                <a:latin typeface="Calibri" panose="020F0502020204030204" pitchFamily="34" charset="0"/>
              </a:rPr>
              <a:t>37</a:t>
            </a:r>
            <a:endParaRPr lang="en-US" sz="20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GB" sz="800" i="1" dirty="0">
                <a:solidFill>
                  <a:srgbClr val="254061"/>
                </a:solidFill>
                <a:latin typeface="Calibri" panose="020F0502020204030204" pitchFamily="34" charset="0"/>
              </a:rPr>
              <a:t>Coronavirus Tier 2</a:t>
            </a:r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  and 3 Grants Form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F5A230F-976D-4420-A1DF-9DA5141C374E}"/>
              </a:ext>
            </a:extLst>
          </p:cNvPr>
          <p:cNvSpPr/>
          <p:nvPr/>
        </p:nvSpPr>
        <p:spPr>
          <a:xfrm>
            <a:off x="10859180" y="4477039"/>
            <a:ext cx="1308264" cy="110949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>
              <a:defRPr/>
            </a:pPr>
            <a:endParaRPr lang="en-GB" sz="1100" b="1" dirty="0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Calibri"/>
              </a:rPr>
              <a:t>Webpage views:</a:t>
            </a:r>
          </a:p>
          <a:p>
            <a:pPr algn="ctr">
              <a:defRPr/>
            </a:pPr>
            <a:r>
              <a:rPr lang="en-GB" b="1" i="0" dirty="0">
                <a:solidFill>
                  <a:srgbClr val="4F81BD"/>
                </a:solidFill>
                <a:effectLst/>
                <a:latin typeface="Calibri" panose="020F0502020204030204" pitchFamily="34" charset="0"/>
              </a:rPr>
              <a:t>173</a:t>
            </a:r>
            <a:endParaRPr lang="en-GB" b="1" dirty="0">
              <a:solidFill>
                <a:schemeClr val="tx1"/>
              </a:solidFill>
              <a:latin typeface="Calibri"/>
            </a:endParaRPr>
          </a:p>
          <a:p>
            <a:pPr algn="ctr" rtl="0" fontAlgn="base"/>
            <a:r>
              <a:rPr lang="en-GB" sz="800" i="1" dirty="0">
                <a:solidFill>
                  <a:srgbClr val="254061"/>
                </a:solidFill>
                <a:latin typeface="Calibri" panose="020F0502020204030204" pitchFamily="34" charset="0"/>
              </a:rPr>
              <a:t>Coronavirus Tier 4</a:t>
            </a:r>
            <a:r>
              <a:rPr lang="en-GB" sz="800" b="0" i="1" u="none" strike="noStrike" dirty="0">
                <a:solidFill>
                  <a:srgbClr val="254061"/>
                </a:solidFill>
                <a:effectLst/>
                <a:latin typeface="Calibri" panose="020F0502020204030204" pitchFamily="34" charset="0"/>
              </a:rPr>
              <a:t> Grants Form</a:t>
            </a:r>
            <a:endParaRPr lang="en-GB" sz="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71" name="Arrow: Pentagon 70">
            <a:extLst>
              <a:ext uri="{FF2B5EF4-FFF2-40B4-BE49-F238E27FC236}">
                <a16:creationId xmlns:a16="http://schemas.microsoft.com/office/drawing/2014/main" id="{EB82A214-AC34-48A7-B9AD-4B2348B512C4}"/>
              </a:ext>
            </a:extLst>
          </p:cNvPr>
          <p:cNvSpPr/>
          <p:nvPr/>
        </p:nvSpPr>
        <p:spPr>
          <a:xfrm>
            <a:off x="5159527" y="5407432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24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Arrow: Pentagon 80">
            <a:extLst>
              <a:ext uri="{FF2B5EF4-FFF2-40B4-BE49-F238E27FC236}">
                <a16:creationId xmlns:a16="http://schemas.microsoft.com/office/drawing/2014/main" id="{4BC59421-0E0E-477F-BB4B-F5661840CD4C}"/>
              </a:ext>
            </a:extLst>
          </p:cNvPr>
          <p:cNvSpPr/>
          <p:nvPr/>
        </p:nvSpPr>
        <p:spPr>
          <a:xfrm>
            <a:off x="2225867" y="5417105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239" y="6643790"/>
            <a:ext cx="9183042" cy="19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Notes: Values are cumulative amounts.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641145" y="957511"/>
            <a:ext cx="1568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21 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30484" y="4739606"/>
            <a:ext cx="1890326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£31,311.56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 TBC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</p:txBody>
      </p:sp>
      <p:sp>
        <p:nvSpPr>
          <p:cNvPr id="49" name="Arrow: Pentagon 6">
            <a:extLst>
              <a:ext uri="{FF2B5EF4-FFF2-40B4-BE49-F238E27FC236}">
                <a16:creationId xmlns:a16="http://schemas.microsoft.com/office/drawing/2014/main" id="{21657C5F-ECD4-4575-A9C1-E99927349143}"/>
              </a:ext>
            </a:extLst>
          </p:cNvPr>
          <p:cNvSpPr/>
          <p:nvPr/>
        </p:nvSpPr>
        <p:spPr>
          <a:xfrm>
            <a:off x="2225867" y="1645703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6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0" name="Arrow: Pentagon 38">
            <a:extLst>
              <a:ext uri="{FF2B5EF4-FFF2-40B4-BE49-F238E27FC236}">
                <a16:creationId xmlns:a16="http://schemas.microsoft.com/office/drawing/2014/main" id="{32BCCF8A-6E44-47D8-B82E-F123986637BF}"/>
              </a:ext>
            </a:extLst>
          </p:cNvPr>
          <p:cNvSpPr/>
          <p:nvPr/>
        </p:nvSpPr>
        <p:spPr>
          <a:xfrm>
            <a:off x="3665867" y="1662796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Arrow: Pentagon 39">
            <a:extLst>
              <a:ext uri="{FF2B5EF4-FFF2-40B4-BE49-F238E27FC236}">
                <a16:creationId xmlns:a16="http://schemas.microsoft.com/office/drawing/2014/main" id="{074FE0C0-FA06-4CE0-A62C-5E1177A6C752}"/>
              </a:ext>
            </a:extLst>
          </p:cNvPr>
          <p:cNvSpPr/>
          <p:nvPr/>
        </p:nvSpPr>
        <p:spPr>
          <a:xfrm>
            <a:off x="5106745" y="1645703"/>
            <a:ext cx="1631074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132697" y="3577750"/>
            <a:ext cx="1653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68240" y="3552555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6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25867" y="3534926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5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7" name="Arrow: Pentagon 73">
            <a:extLst>
              <a:ext uri="{FF2B5EF4-FFF2-40B4-BE49-F238E27FC236}">
                <a16:creationId xmlns:a16="http://schemas.microsoft.com/office/drawing/2014/main" id="{3F3F3A9D-E580-49D7-8421-7470FC3B2476}"/>
              </a:ext>
            </a:extLst>
          </p:cNvPr>
          <p:cNvSpPr/>
          <p:nvPr/>
        </p:nvSpPr>
        <p:spPr>
          <a:xfrm>
            <a:off x="3692697" y="5407723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537774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1.7%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ounded Rectangle 5">
            <a:extLst>
              <a:ext uri="{FF2B5EF4-FFF2-40B4-BE49-F238E27FC236}">
                <a16:creationId xmlns:a16="http://schemas.microsoft.com/office/drawing/2014/main" id="{C85B8E17-24B7-4F0F-AB36-E5BFCEEFE62C}"/>
              </a:ext>
            </a:extLst>
          </p:cNvPr>
          <p:cNvSpPr/>
          <p:nvPr/>
        </p:nvSpPr>
        <p:spPr>
          <a:xfrm>
            <a:off x="1996402" y="2796681"/>
            <a:ext cx="8879092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F764A28-3BB1-459D-8D24-D2206FA60B20}"/>
              </a:ext>
            </a:extLst>
          </p:cNvPr>
          <p:cNvSpPr/>
          <p:nvPr/>
        </p:nvSpPr>
        <p:spPr>
          <a:xfrm>
            <a:off x="8297347" y="5441451"/>
            <a:ext cx="2580135" cy="11567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2844804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24 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641145" y="2822551"/>
            <a:ext cx="1568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17 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8130484" y="2756109"/>
            <a:ext cx="1970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£17,812.31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100% </a:t>
            </a:r>
          </a:p>
        </p:txBody>
      </p:sp>
    </p:spTree>
    <p:extLst>
      <p:ext uri="{BB962C8B-B14F-4D97-AF65-F5344CB8AC3E}">
        <p14:creationId xmlns:p14="http://schemas.microsoft.com/office/powerpoint/2010/main" val="90484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>
          <a:xfrm>
            <a:off x="1980459" y="48069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980459" y="28533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80459" y="899730"/>
            <a:ext cx="9845749" cy="5063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43560" y="4730815"/>
            <a:ext cx="1926077" cy="18188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07838" y="2759803"/>
            <a:ext cx="1926077" cy="19129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7838" y="788791"/>
            <a:ext cx="1926077" cy="191297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Tier 3/4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LRSG (closed) / National Lockdown / One off payment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(Combined)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19.12.20 - ongoing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5945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3446280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 Applications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219675" y="3504816"/>
            <a:ext cx="2610970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87FD62-4B3A-43BE-A9BC-6DD94CCF5B55}"/>
              </a:ext>
            </a:extLst>
          </p:cNvPr>
          <p:cNvSpPr txBox="1"/>
          <p:nvPr/>
        </p:nvSpPr>
        <p:spPr>
          <a:xfrm>
            <a:off x="2116853" y="958616"/>
            <a:ext cx="320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592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C18CEDA-B756-430E-AAE4-C35C893E8B40}"/>
              </a:ext>
            </a:extLst>
          </p:cNvPr>
          <p:cNvSpPr txBox="1"/>
          <p:nvPr/>
        </p:nvSpPr>
        <p:spPr>
          <a:xfrm>
            <a:off x="2218074" y="2902129"/>
            <a:ext cx="305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C9DC2C-9424-4DD0-AC37-DD8B83BBEF45}"/>
              </a:ext>
            </a:extLst>
          </p:cNvPr>
          <p:cNvSpPr txBox="1"/>
          <p:nvPr/>
        </p:nvSpPr>
        <p:spPr>
          <a:xfrm>
            <a:off x="2254458" y="4849754"/>
            <a:ext cx="2984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 Received: 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FB8D4D0-4795-4D54-9FFC-943D40EC5D7B}"/>
              </a:ext>
            </a:extLst>
          </p:cNvPr>
          <p:cNvSpPr/>
          <p:nvPr/>
        </p:nvSpPr>
        <p:spPr>
          <a:xfrm>
            <a:off x="6839988" y="1577231"/>
            <a:ext cx="1290496" cy="107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 Applications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3.4%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10FD3C11-FF8A-48A2-BBDD-26E91DC600A2}"/>
              </a:ext>
            </a:extLst>
          </p:cNvPr>
          <p:cNvSpPr txBox="1"/>
          <p:nvPr/>
        </p:nvSpPr>
        <p:spPr>
          <a:xfrm>
            <a:off x="2186230" y="-114870"/>
            <a:ext cx="8170755" cy="6006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53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ibre Franklin Bold"/>
                <a:ea typeface="+mn-ea"/>
                <a:cs typeface="+mn-cs"/>
              </a:rPr>
              <a:t>Executive Summary Business Grants – 05/02/21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EBAE259-2CE0-4255-A98E-BBF0BD781765}"/>
              </a:ext>
            </a:extLst>
          </p:cNvPr>
          <p:cNvSpPr txBox="1"/>
          <p:nvPr/>
        </p:nvSpPr>
        <p:spPr>
          <a:xfrm>
            <a:off x="7672986" y="845697"/>
            <a:ext cx="23790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£3,095,189.40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TBC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156DA3-B654-49A2-ACDF-7D2D3E513D16}"/>
              </a:ext>
            </a:extLst>
          </p:cNvPr>
          <p:cNvSpPr txBox="1"/>
          <p:nvPr/>
        </p:nvSpPr>
        <p:spPr>
          <a:xfrm>
            <a:off x="5795478" y="2927822"/>
            <a:ext cx="154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3BFCE31-8FB3-4AF0-B2E7-89A003D84788}"/>
              </a:ext>
            </a:extLst>
          </p:cNvPr>
          <p:cNvSpPr txBox="1"/>
          <p:nvPr/>
        </p:nvSpPr>
        <p:spPr>
          <a:xfrm>
            <a:off x="5847027" y="4867694"/>
            <a:ext cx="1398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B6FF5AA-3B30-44C0-B9C0-F7A7F9B063EB}"/>
              </a:ext>
            </a:extLst>
          </p:cNvPr>
          <p:cNvSpPr/>
          <p:nvPr/>
        </p:nvSpPr>
        <p:spPr>
          <a:xfrm>
            <a:off x="10853069" y="636171"/>
            <a:ext cx="1214076" cy="97031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Webpage views: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0070C0"/>
                </a:solidFill>
                <a:latin typeface="Calibri"/>
              </a:rPr>
              <a:t>421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D66529D-3F1D-4789-A20A-AEE53DBE6575}"/>
              </a:ext>
            </a:extLst>
          </p:cNvPr>
          <p:cNvSpPr/>
          <p:nvPr/>
        </p:nvSpPr>
        <p:spPr>
          <a:xfrm>
            <a:off x="10875493" y="2558342"/>
            <a:ext cx="1275639" cy="96684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Webpage views: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600" b="0" i="1" u="none" strike="noStrike" kern="1200" cap="none" spc="0" normalizeH="0" baseline="0" noProof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F5A230F-976D-4420-A1DF-9DA5141C374E}"/>
              </a:ext>
            </a:extLst>
          </p:cNvPr>
          <p:cNvSpPr/>
          <p:nvPr/>
        </p:nvSpPr>
        <p:spPr>
          <a:xfrm>
            <a:off x="10859180" y="4477039"/>
            <a:ext cx="1308264" cy="110949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900" b="1">
                <a:solidFill>
                  <a:srgbClr val="000000"/>
                </a:solidFill>
                <a:latin typeface="Calibri"/>
                <a:cs typeface="Calibri"/>
              </a:rPr>
              <a:t>Webpage</a:t>
            </a:r>
          </a:p>
          <a:p>
            <a:pPr algn="ctr">
              <a:defRPr/>
            </a:pPr>
            <a:r>
              <a:rPr lang="en-GB" sz="900" b="1">
                <a:solidFill>
                  <a:srgbClr val="000000"/>
                </a:solidFill>
                <a:latin typeface="Calibri"/>
                <a:cs typeface="Calibri"/>
              </a:rPr>
              <a:t> views:</a:t>
            </a:r>
          </a:p>
        </p:txBody>
      </p:sp>
      <p:sp>
        <p:nvSpPr>
          <p:cNvPr id="71" name="Arrow: Pentagon 70">
            <a:extLst>
              <a:ext uri="{FF2B5EF4-FFF2-40B4-BE49-F238E27FC236}">
                <a16:creationId xmlns:a16="http://schemas.microsoft.com/office/drawing/2014/main" id="{EB82A214-AC34-48A7-B9AD-4B2348B512C4}"/>
              </a:ext>
            </a:extLst>
          </p:cNvPr>
          <p:cNvSpPr/>
          <p:nvPr/>
        </p:nvSpPr>
        <p:spPr>
          <a:xfrm>
            <a:off x="5159527" y="5407432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Arrow: Pentagon 80">
            <a:extLst>
              <a:ext uri="{FF2B5EF4-FFF2-40B4-BE49-F238E27FC236}">
                <a16:creationId xmlns:a16="http://schemas.microsoft.com/office/drawing/2014/main" id="{4BC59421-0E0E-477F-BB4B-F5661840CD4C}"/>
              </a:ext>
            </a:extLst>
          </p:cNvPr>
          <p:cNvSpPr/>
          <p:nvPr/>
        </p:nvSpPr>
        <p:spPr>
          <a:xfrm>
            <a:off x="2225867" y="5417105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</p:txBody>
      </p:sp>
      <p:sp>
        <p:nvSpPr>
          <p:cNvPr id="2" name="Rectangle 1"/>
          <p:cNvSpPr/>
          <p:nvPr/>
        </p:nvSpPr>
        <p:spPr>
          <a:xfrm>
            <a:off x="165239" y="6643790"/>
            <a:ext cx="9183042" cy="1924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Notes: Values are cumulative amounts.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766481" y="954525"/>
            <a:ext cx="161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No. Paid: 350 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5365" y="2778058"/>
            <a:ext cx="15767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Usage: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81344" y="4728237"/>
            <a:ext cx="1288686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Value: 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 Usage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</p:txBody>
      </p:sp>
      <p:sp>
        <p:nvSpPr>
          <p:cNvPr id="49" name="Arrow: Pentagon 6">
            <a:extLst>
              <a:ext uri="{FF2B5EF4-FFF2-40B4-BE49-F238E27FC236}">
                <a16:creationId xmlns:a16="http://schemas.microsoft.com/office/drawing/2014/main" id="{21657C5F-ECD4-4575-A9C1-E99927349143}"/>
              </a:ext>
            </a:extLst>
          </p:cNvPr>
          <p:cNvSpPr/>
          <p:nvPr/>
        </p:nvSpPr>
        <p:spPr>
          <a:xfrm>
            <a:off x="2225867" y="1645703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0" name="Arrow: Pentagon 38">
            <a:extLst>
              <a:ext uri="{FF2B5EF4-FFF2-40B4-BE49-F238E27FC236}">
                <a16:creationId xmlns:a16="http://schemas.microsoft.com/office/drawing/2014/main" id="{32BCCF8A-6E44-47D8-B82E-F123986637BF}"/>
              </a:ext>
            </a:extLst>
          </p:cNvPr>
          <p:cNvSpPr/>
          <p:nvPr/>
        </p:nvSpPr>
        <p:spPr>
          <a:xfrm>
            <a:off x="3665867" y="1662796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0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Arrow: Pentagon 39">
            <a:extLst>
              <a:ext uri="{FF2B5EF4-FFF2-40B4-BE49-F238E27FC236}">
                <a16:creationId xmlns:a16="http://schemas.microsoft.com/office/drawing/2014/main" id="{074FE0C0-FA06-4CE0-A62C-5E1177A6C752}"/>
              </a:ext>
            </a:extLst>
          </p:cNvPr>
          <p:cNvSpPr/>
          <p:nvPr/>
        </p:nvSpPr>
        <p:spPr>
          <a:xfrm>
            <a:off x="5106745" y="1645703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222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Arrow: Pentagon 53">
            <a:extLst>
              <a:ext uri="{FF2B5EF4-FFF2-40B4-BE49-F238E27FC236}">
                <a16:creationId xmlns:a16="http://schemas.microsoft.com/office/drawing/2014/main" id="{67DE2A47-E6A6-42BC-9637-10936B6812F6}"/>
              </a:ext>
            </a:extLst>
          </p:cNvPr>
          <p:cNvSpPr/>
          <p:nvPr/>
        </p:nvSpPr>
        <p:spPr>
          <a:xfrm>
            <a:off x="5132697" y="3577750"/>
            <a:ext cx="1440000" cy="89554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Processing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Arrow: Pentagon 56">
            <a:extLst>
              <a:ext uri="{FF2B5EF4-FFF2-40B4-BE49-F238E27FC236}">
                <a16:creationId xmlns:a16="http://schemas.microsoft.com/office/drawing/2014/main" id="{7CE48810-FF81-4810-845A-1940684FEC14}"/>
              </a:ext>
            </a:extLst>
          </p:cNvPr>
          <p:cNvSpPr/>
          <p:nvPr/>
        </p:nvSpPr>
        <p:spPr>
          <a:xfrm>
            <a:off x="3668240" y="3552555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Arrow: Pentagon 57">
            <a:extLst>
              <a:ext uri="{FF2B5EF4-FFF2-40B4-BE49-F238E27FC236}">
                <a16:creationId xmlns:a16="http://schemas.microsoft.com/office/drawing/2014/main" id="{8E0E6137-8163-41AF-8766-6624BB16DA89}"/>
              </a:ext>
            </a:extLst>
          </p:cNvPr>
          <p:cNvSpPr/>
          <p:nvPr/>
        </p:nvSpPr>
        <p:spPr>
          <a:xfrm>
            <a:off x="2225867" y="3534926"/>
            <a:ext cx="1440000" cy="895546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Arrow: Pentagon 73">
            <a:extLst>
              <a:ext uri="{FF2B5EF4-FFF2-40B4-BE49-F238E27FC236}">
                <a16:creationId xmlns:a16="http://schemas.microsoft.com/office/drawing/2014/main" id="{3F3F3A9D-E580-49D7-8421-7470FC3B2476}"/>
              </a:ext>
            </a:extLst>
          </p:cNvPr>
          <p:cNvSpPr/>
          <p:nvPr/>
        </p:nvSpPr>
        <p:spPr>
          <a:xfrm>
            <a:off x="3692697" y="5407723"/>
            <a:ext cx="1440000" cy="8955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to query</a:t>
            </a:r>
          </a:p>
        </p:txBody>
      </p:sp>
      <p:sp>
        <p:nvSpPr>
          <p:cNvPr id="79" name="Rectangle: Rounded Corners 68">
            <a:extLst>
              <a:ext uri="{FF2B5EF4-FFF2-40B4-BE49-F238E27FC236}">
                <a16:creationId xmlns:a16="http://schemas.microsoft.com/office/drawing/2014/main" id="{81AB6B99-1E5A-4919-8C87-23556A087696}"/>
              </a:ext>
            </a:extLst>
          </p:cNvPr>
          <p:cNvSpPr/>
          <p:nvPr/>
        </p:nvSpPr>
        <p:spPr>
          <a:xfrm>
            <a:off x="6839383" y="5377742"/>
            <a:ext cx="1291707" cy="10741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Rejected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Applications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</a:t>
            </a: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44CEED5-E454-4193-9348-AE9DDDE6772B}"/>
              </a:ext>
            </a:extLst>
          </p:cNvPr>
          <p:cNvSpPr/>
          <p:nvPr/>
        </p:nvSpPr>
        <p:spPr>
          <a:xfrm>
            <a:off x="8242099" y="1547832"/>
            <a:ext cx="2610970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 mandated to close                          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Duplicates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ectangle: Rounded Corners 46">
            <a:extLst>
              <a:ext uri="{FF2B5EF4-FFF2-40B4-BE49-F238E27FC236}">
                <a16:creationId xmlns:a16="http://schemas.microsoft.com/office/drawing/2014/main" id="{A6F7D064-240A-4245-A939-F769CB4D429A}"/>
              </a:ext>
            </a:extLst>
          </p:cNvPr>
          <p:cNvSpPr/>
          <p:nvPr/>
        </p:nvSpPr>
        <p:spPr>
          <a:xfrm>
            <a:off x="8219675" y="5473303"/>
            <a:ext cx="2610970" cy="107418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 Reasons for Rejection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0699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2C5C40FCDCA940A57ABEE0689E1BC4" ma:contentTypeVersion="6" ma:contentTypeDescription="Create a new document." ma:contentTypeScope="" ma:versionID="fc52f1b9d60cad9ec469fa509eb70820">
  <xsd:schema xmlns:xsd="http://www.w3.org/2001/XMLSchema" xmlns:xs="http://www.w3.org/2001/XMLSchema" xmlns:p="http://schemas.microsoft.com/office/2006/metadata/properties" xmlns:ns2="a0c17672-aaec-4a0e-b983-50646e68e89f" xmlns:ns3="3cbe91c3-8d76-41ff-acc2-07346ebcafa9" targetNamespace="http://schemas.microsoft.com/office/2006/metadata/properties" ma:root="true" ma:fieldsID="cd7f9b844e2a313764bf5908b7240f27" ns2:_="" ns3:_="">
    <xsd:import namespace="a0c17672-aaec-4a0e-b983-50646e68e89f"/>
    <xsd:import namespace="3cbe91c3-8d76-41ff-acc2-07346ebcaf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17672-aaec-4a0e-b983-50646e68e8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be91c3-8d76-41ff-acc2-07346ebcaf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399270-D5E7-4603-816E-F63BD7AD1511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a0c17672-aaec-4a0e-b983-50646e68e89f"/>
    <ds:schemaRef ds:uri="http://purl.org/dc/terms/"/>
    <ds:schemaRef ds:uri="3cbe91c3-8d76-41ff-acc2-07346ebcafa9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1B9139-270F-466A-872F-002223778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c17672-aaec-4a0e-b983-50646e68e89f"/>
    <ds:schemaRef ds:uri="3cbe91c3-8d76-41ff-acc2-07346ebcaf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EF4D97-BEED-4296-B422-0FBF23FDAB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629</Words>
  <Application>Microsoft Office PowerPoint</Application>
  <PresentationFormat>Widescreen</PresentationFormat>
  <Paragraphs>250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Libre Franklin Bold</vt:lpstr>
      <vt:lpstr>Segoe UI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Zaid Raja</dc:creator>
  <cp:lastModifiedBy>Andrew Kupusarevic</cp:lastModifiedBy>
  <cp:revision>20</cp:revision>
  <dcterms:created xsi:type="dcterms:W3CDTF">2020-12-30T11:44:44Z</dcterms:created>
  <dcterms:modified xsi:type="dcterms:W3CDTF">2021-02-12T11:36:46Z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0x010100242C5C40FCDCA940A57ABEE0689E1BC4</vt:lpwstr>
  </property>
  <property fmtid="{D5CDD505-2E9C-101B-9397-08002B2CF9AE}" pid="3" name="MSIP_Label_2b28a9a6-133a-4796-ad7d-6b90f7583680_Enabled">
    <vt:lpwstr>true</vt:lpwstr>
  </property>
  <property fmtid="{D5CDD505-2E9C-101B-9397-08002B2CF9AE}" pid="4" name="MSIP_Label_2b28a9a6-133a-4796-ad7d-6b90f7583680_SetDate">
    <vt:lpwstr>2021-02-01T11:58:13Z</vt:lpwstr>
  </property>
  <property fmtid="{D5CDD505-2E9C-101B-9397-08002B2CF9AE}" pid="5" name="MSIP_Label_2b28a9a6-133a-4796-ad7d-6b90f7583680_Method">
    <vt:lpwstr>Standard</vt:lpwstr>
  </property>
  <property fmtid="{D5CDD505-2E9C-101B-9397-08002B2CF9AE}" pid="6" name="MSIP_Label_2b28a9a6-133a-4796-ad7d-6b90f7583680_Name">
    <vt:lpwstr>Private</vt:lpwstr>
  </property>
  <property fmtid="{D5CDD505-2E9C-101B-9397-08002B2CF9AE}" pid="7" name="MSIP_Label_2b28a9a6-133a-4796-ad7d-6b90f7583680_SiteId">
    <vt:lpwstr>996ee15c-0b3e-4a6f-8e65-120a9a51821a</vt:lpwstr>
  </property>
  <property fmtid="{D5CDD505-2E9C-101B-9397-08002B2CF9AE}" pid="8" name="MSIP_Label_2b28a9a6-133a-4796-ad7d-6b90f7583680_ActionId">
    <vt:lpwstr>02086972-055b-46c1-a8e2-3c5a2212a717</vt:lpwstr>
  </property>
  <property fmtid="{D5CDD505-2E9C-101B-9397-08002B2CF9AE}" pid="9" name="MSIP_Label_2b28a9a6-133a-4796-ad7d-6b90f7583680_ContentBits">
    <vt:lpwstr>2</vt:lpwstr>
  </property>
</Properties>
</file>