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305" r:id="rId5"/>
    <p:sldId id="302" r:id="rId6"/>
    <p:sldId id="303" r:id="rId7"/>
    <p:sldId id="301" r:id="rId8"/>
    <p:sldId id="30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w Kupusarevic" initials="AK" lastIdx="2" clrIdx="0">
    <p:extLst>
      <p:ext uri="{19B8F6BF-5375-455C-9EA6-DF929625EA0E}">
        <p15:presenceInfo xmlns:p15="http://schemas.microsoft.com/office/powerpoint/2012/main" userId="S::Andrew.Kupusarevic@wokingham.gov.uk::d9746030-3eb9-45a3-97a0-755c1d419dd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FBB5"/>
    <a:srgbClr val="1737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694C19-FF13-4CEE-B63B-1DDAC1BD919E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13BD5C-DC11-428E-9D8C-877D79F26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086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0FCC13-FD4A-41E8-A063-6A31F37535A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6705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0FCC13-FD4A-41E8-A063-6A31F37535A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0274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0FCC13-FD4A-41E8-A063-6A31F37535A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92060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GB" dirty="0"/>
              <a:t>*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0FCC13-FD4A-41E8-A063-6A31F37535A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4252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0FCC13-FD4A-41E8-A063-6A31F37535A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5368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699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MSIPCMContentMarking" descr="{&quot;HashCode&quot;:1172166973,&quot;Placement&quot;:&quot;Footer&quot;,&quot;Top&quot;:519.343,&quot;Left&quot;:0.0,&quot;SlideWidth&quot;:960,&quot;SlideHeight&quot;:540}"/>
          <p:cNvSpPr txBox="1"/>
          <p:nvPr userDrawn="1"/>
        </p:nvSpPr>
        <p:spPr>
          <a:xfrm>
            <a:off x="0" y="6595656"/>
            <a:ext cx="9352001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</a:rPr>
              <a:t>Private: Information that contains a small amount of sensitive data which is essential to communicate with an individual but doesn’t require to be sent via secure methods.</a:t>
            </a:r>
          </a:p>
        </p:txBody>
      </p:sp>
    </p:spTree>
    <p:extLst>
      <p:ext uri="{BB962C8B-B14F-4D97-AF65-F5344CB8AC3E}">
        <p14:creationId xmlns:p14="http://schemas.microsoft.com/office/powerpoint/2010/main" val="1161579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ounded Rectangle 47"/>
          <p:cNvSpPr/>
          <p:nvPr/>
        </p:nvSpPr>
        <p:spPr>
          <a:xfrm>
            <a:off x="1980459" y="4806930"/>
            <a:ext cx="9845749" cy="5063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ounded Rectangle 44"/>
          <p:cNvSpPr/>
          <p:nvPr/>
        </p:nvSpPr>
        <p:spPr>
          <a:xfrm>
            <a:off x="1980459" y="2853330"/>
            <a:ext cx="9845749" cy="5063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ounded Rectangle 5"/>
          <p:cNvSpPr/>
          <p:nvPr/>
        </p:nvSpPr>
        <p:spPr>
          <a:xfrm>
            <a:off x="1980459" y="899730"/>
            <a:ext cx="9845749" cy="5063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ounded Rectangle 43"/>
          <p:cNvSpPr/>
          <p:nvPr/>
        </p:nvSpPr>
        <p:spPr>
          <a:xfrm>
            <a:off x="143560" y="4730815"/>
            <a:ext cx="1926077" cy="1818841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Phase 2 Discretionary Scheme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(ARG)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03.01.21 – 02.04.21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Not mandated to close but have been severely impacted</a:t>
            </a:r>
            <a:endParaRPr kumimoji="0" lang="en-GB" sz="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107838" y="2759803"/>
            <a:ext cx="1926077" cy="19129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b="1" dirty="0">
                <a:solidFill>
                  <a:srgbClr val="FF0000"/>
                </a:solidFill>
              </a:rPr>
              <a:t>NO CHANGE</a:t>
            </a:r>
          </a:p>
          <a:p>
            <a:pPr lvl="0" algn="ctr"/>
            <a:r>
              <a:rPr lang="en-GB" b="1" dirty="0">
                <a:solidFill>
                  <a:schemeClr val="tx2">
                    <a:lumMod val="50000"/>
                  </a:schemeClr>
                </a:solidFill>
              </a:rPr>
              <a:t>Phase 1</a:t>
            </a:r>
          </a:p>
          <a:p>
            <a:pPr lvl="0" algn="ctr"/>
            <a:r>
              <a:rPr lang="en-GB" b="1" dirty="0">
                <a:solidFill>
                  <a:schemeClr val="tx2">
                    <a:lumMod val="50000"/>
                  </a:schemeClr>
                </a:solidFill>
              </a:rPr>
              <a:t>Discretionary Scheme</a:t>
            </a:r>
          </a:p>
          <a:p>
            <a:pPr lvl="0" algn="ctr"/>
            <a:r>
              <a:rPr lang="en-GB" sz="1600" b="1" dirty="0">
                <a:solidFill>
                  <a:schemeClr val="tx2">
                    <a:lumMod val="50000"/>
                  </a:schemeClr>
                </a:solidFill>
              </a:rPr>
              <a:t>(ARG)</a:t>
            </a:r>
          </a:p>
          <a:p>
            <a:pPr lvl="0" algn="ctr"/>
            <a:r>
              <a:rPr lang="en-GB" sz="1200" b="1" dirty="0">
                <a:solidFill>
                  <a:schemeClr val="tx2">
                    <a:lumMod val="50000"/>
                  </a:schemeClr>
                </a:solidFill>
              </a:rPr>
              <a:t>05.11.20 – 02.12.20</a:t>
            </a:r>
          </a:p>
          <a:p>
            <a:pPr lvl="0" algn="ctr"/>
            <a:r>
              <a:rPr lang="en-GB" sz="800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Not mandated to close but have been severely impacted</a:t>
            </a:r>
            <a:endParaRPr lang="en-GB" sz="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07838" y="788791"/>
            <a:ext cx="1926077" cy="19129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en-GB" b="1" dirty="0">
                <a:solidFill>
                  <a:schemeClr val="tx2">
                    <a:lumMod val="50000"/>
                  </a:schemeClr>
                </a:solidFill>
              </a:rPr>
              <a:t>Lockdown 2</a:t>
            </a:r>
          </a:p>
          <a:p>
            <a:pPr algn="ctr"/>
            <a:r>
              <a:rPr lang="en-GB" b="1" dirty="0">
                <a:solidFill>
                  <a:schemeClr val="tx2">
                    <a:lumMod val="50000"/>
                  </a:schemeClr>
                </a:solidFill>
              </a:rPr>
              <a:t>Mandatory Scheme</a:t>
            </a:r>
          </a:p>
          <a:p>
            <a:pPr algn="ctr"/>
            <a:r>
              <a:rPr lang="en-GB" sz="1600" b="1" dirty="0">
                <a:solidFill>
                  <a:schemeClr val="tx2">
                    <a:lumMod val="50000"/>
                  </a:schemeClr>
                </a:solidFill>
              </a:rPr>
              <a:t>(LRSG Closed)</a:t>
            </a:r>
            <a:endParaRPr lang="en-GB" sz="1600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en-GB" sz="1200" dirty="0">
                <a:solidFill>
                  <a:schemeClr val="tx2">
                    <a:lumMod val="50000"/>
                  </a:schemeClr>
                </a:solidFill>
              </a:rPr>
              <a:t>05.11.20 – 02.12.20</a:t>
            </a:r>
          </a:p>
          <a:p>
            <a:pPr algn="ctr"/>
            <a:r>
              <a:rPr lang="en-GB" sz="800" dirty="0">
                <a:solidFill>
                  <a:schemeClr val="tx2">
                    <a:lumMod val="50000"/>
                  </a:schemeClr>
                </a:solidFill>
              </a:rPr>
              <a:t>Businesses forced to close (leisure, hospitality, non-essential retail)</a:t>
            </a:r>
          </a:p>
          <a:p>
            <a:pPr algn="ctr"/>
            <a:endParaRPr lang="en-GB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12192000" cy="59458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9" name="Rectangle: Rounded Corners 68">
            <a:extLst>
              <a:ext uri="{FF2B5EF4-FFF2-40B4-BE49-F238E27FC236}">
                <a16:creationId xmlns:a16="http://schemas.microsoft.com/office/drawing/2014/main" id="{81AB6B99-1E5A-4919-8C87-23556A087696}"/>
              </a:ext>
            </a:extLst>
          </p:cNvPr>
          <p:cNvSpPr/>
          <p:nvPr/>
        </p:nvSpPr>
        <p:spPr>
          <a:xfrm>
            <a:off x="6839383" y="3446280"/>
            <a:ext cx="1291707" cy="107418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Rejected  Applications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20%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A6F7D064-240A-4245-A939-F769CB4D429A}"/>
              </a:ext>
            </a:extLst>
          </p:cNvPr>
          <p:cNvSpPr/>
          <p:nvPr/>
        </p:nvSpPr>
        <p:spPr>
          <a:xfrm>
            <a:off x="8197806" y="3553824"/>
            <a:ext cx="2610970" cy="1097881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Top 3 Reasons for Rejection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228600" marR="0" lvl="0" indent="-2286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Received Mandatory</a:t>
            </a:r>
          </a:p>
          <a:p>
            <a:pPr marL="228600" marR="0" lvl="0" indent="-2286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100" b="1" dirty="0">
                <a:solidFill>
                  <a:schemeClr val="tx1"/>
                </a:solidFill>
                <a:latin typeface="Calibri"/>
              </a:rPr>
              <a:t>Tier 2 application </a:t>
            </a:r>
          </a:p>
          <a:p>
            <a:pPr marL="228600" marR="0" lvl="0" indent="-2286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Duplicate 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087FD62-4B3A-43BE-A9BC-6DD94CCF5B55}"/>
              </a:ext>
            </a:extLst>
          </p:cNvPr>
          <p:cNvSpPr txBox="1"/>
          <p:nvPr/>
        </p:nvSpPr>
        <p:spPr>
          <a:xfrm>
            <a:off x="2116853" y="958616"/>
            <a:ext cx="3203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Applications Received: 740  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C18CEDA-B756-430E-AAE4-C35C893E8B40}"/>
              </a:ext>
            </a:extLst>
          </p:cNvPr>
          <p:cNvSpPr txBox="1"/>
          <p:nvPr/>
        </p:nvSpPr>
        <p:spPr>
          <a:xfrm>
            <a:off x="2218074" y="2902129"/>
            <a:ext cx="3057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Applications Received: 187  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9C9DC2C-9424-4DD0-AC37-DD8B83BBEF45}"/>
              </a:ext>
            </a:extLst>
          </p:cNvPr>
          <p:cNvSpPr txBox="1"/>
          <p:nvPr/>
        </p:nvSpPr>
        <p:spPr>
          <a:xfrm>
            <a:off x="2254458" y="4849754"/>
            <a:ext cx="2984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Applications Received: 562  </a:t>
            </a:r>
          </a:p>
        </p:txBody>
      </p: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6E7C8F27-63BA-40A8-86CB-AE4EB6FD4F92}"/>
              </a:ext>
            </a:extLst>
          </p:cNvPr>
          <p:cNvSpPr/>
          <p:nvPr/>
        </p:nvSpPr>
        <p:spPr>
          <a:xfrm>
            <a:off x="8229398" y="1547832"/>
            <a:ext cx="2580135" cy="1074186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Top 3 Reasons for Rejection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28600" marR="0" lvl="0" indent="-2286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100" b="1" dirty="0">
                <a:solidFill>
                  <a:schemeClr val="tx1"/>
                </a:solidFill>
                <a:latin typeface="Calibri"/>
              </a:rPr>
              <a:t>Referred to another grant scheme </a:t>
            </a:r>
          </a:p>
          <a:p>
            <a:pPr marL="228600" marR="0" lvl="0" indent="-2286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Duplicated applications</a:t>
            </a:r>
          </a:p>
          <a:p>
            <a:pPr marL="228600" marR="0" lvl="0" indent="-2286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100" b="1" dirty="0">
                <a:solidFill>
                  <a:schemeClr val="tx1"/>
                </a:solidFill>
                <a:latin typeface="Calibri"/>
              </a:rPr>
              <a:t>Not eligible </a:t>
            </a:r>
            <a:endParaRPr kumimoji="0" lang="en-GB" sz="11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8" name="Rectangle: Rounded Corners 67">
            <a:extLst>
              <a:ext uri="{FF2B5EF4-FFF2-40B4-BE49-F238E27FC236}">
                <a16:creationId xmlns:a16="http://schemas.microsoft.com/office/drawing/2014/main" id="{BFB8D4D0-4795-4D54-9FFC-943D40EC5D7B}"/>
              </a:ext>
            </a:extLst>
          </p:cNvPr>
          <p:cNvSpPr/>
          <p:nvPr/>
        </p:nvSpPr>
        <p:spPr>
          <a:xfrm>
            <a:off x="6839988" y="1577231"/>
            <a:ext cx="1290496" cy="107418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Rejected Applications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dirty="0">
                <a:solidFill>
                  <a:prstClr val="black"/>
                </a:solidFill>
                <a:latin typeface="Calibri"/>
              </a:rPr>
              <a:t>31%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8" name="TextBox 2">
            <a:extLst>
              <a:ext uri="{FF2B5EF4-FFF2-40B4-BE49-F238E27FC236}">
                <a16:creationId xmlns:a16="http://schemas.microsoft.com/office/drawing/2014/main" id="{10FD3C11-FF8A-48A2-BBDD-26E91DC600A2}"/>
              </a:ext>
            </a:extLst>
          </p:cNvPr>
          <p:cNvSpPr txBox="1"/>
          <p:nvPr/>
        </p:nvSpPr>
        <p:spPr>
          <a:xfrm>
            <a:off x="2186230" y="-114870"/>
            <a:ext cx="8170755" cy="60061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609630" rtl="0" eaLnBrk="1" fontAlgn="auto" latinLnBrk="0" hangingPunct="1">
              <a:lnSpc>
                <a:spcPts val="537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ibre Franklin Bold"/>
                <a:ea typeface="+mn-ea"/>
                <a:cs typeface="+mn-cs"/>
              </a:rPr>
              <a:t>Executive Summary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ibre Franklin Bold"/>
                <a:ea typeface="+mn-ea"/>
                <a:cs typeface="+mn-cs"/>
              </a:rPr>
              <a:t>Business Grants – 26/03</a:t>
            </a:r>
            <a:r>
              <a:rPr lang="en-US" sz="2400" b="1" dirty="0">
                <a:solidFill>
                  <a:schemeClr val="bg1"/>
                </a:solidFill>
                <a:latin typeface="Libre Franklin Bold"/>
              </a:rPr>
              <a:t>/21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Libre Franklin Bold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EBAE259-2CE0-4255-A98E-BBF0BD781765}"/>
              </a:ext>
            </a:extLst>
          </p:cNvPr>
          <p:cNvSpPr txBox="1"/>
          <p:nvPr/>
        </p:nvSpPr>
        <p:spPr>
          <a:xfrm>
            <a:off x="8035365" y="857871"/>
            <a:ext cx="197068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Value: </a:t>
            </a:r>
            <a:r>
              <a:rPr lang="en-GB" b="1" dirty="0">
                <a:solidFill>
                  <a:srgbClr val="00B050"/>
                </a:solidFill>
              </a:rPr>
              <a:t>£864,172</a:t>
            </a:r>
          </a:p>
          <a:p>
            <a:pPr lvl="0">
              <a:defRPr/>
            </a:pPr>
            <a:r>
              <a:rPr lang="en-GB" sz="1600" b="1" dirty="0">
                <a:solidFill>
                  <a:srgbClr val="00B050"/>
                </a:solidFill>
              </a:rPr>
              <a:t>Fund Usage: 60% 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C156DA3-B654-49A2-ACDF-7D2D3E513D16}"/>
              </a:ext>
            </a:extLst>
          </p:cNvPr>
          <p:cNvSpPr txBox="1"/>
          <p:nvPr/>
        </p:nvSpPr>
        <p:spPr>
          <a:xfrm>
            <a:off x="5795478" y="2927822"/>
            <a:ext cx="1542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No. Paid: 148  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3BFCE31-8FB3-4AF0-B2E7-89A003D84788}"/>
              </a:ext>
            </a:extLst>
          </p:cNvPr>
          <p:cNvSpPr txBox="1"/>
          <p:nvPr/>
        </p:nvSpPr>
        <p:spPr>
          <a:xfrm>
            <a:off x="5766481" y="4867694"/>
            <a:ext cx="1479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No. Paid: 427 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FB6FF5AA-3B30-44C0-B9C0-F7A7F9B063EB}"/>
              </a:ext>
            </a:extLst>
          </p:cNvPr>
          <p:cNvSpPr/>
          <p:nvPr/>
        </p:nvSpPr>
        <p:spPr>
          <a:xfrm>
            <a:off x="10906274" y="733763"/>
            <a:ext cx="1214076" cy="970314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50" b="1" dirty="0">
              <a:solidFill>
                <a:schemeClr val="tx1"/>
              </a:solidFill>
              <a:latin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900" b="1" dirty="0">
              <a:solidFill>
                <a:schemeClr val="tx1"/>
              </a:solidFill>
              <a:latin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1" dirty="0">
                <a:solidFill>
                  <a:schemeClr val="tx1"/>
                </a:solidFill>
                <a:latin typeface="Calibri"/>
              </a:rPr>
              <a:t>Webpage views</a:t>
            </a:r>
            <a:r>
              <a:rPr lang="en-GB" sz="1050" b="1" dirty="0">
                <a:solidFill>
                  <a:schemeClr val="tx1"/>
                </a:solidFill>
                <a:latin typeface="Calibri"/>
              </a:rPr>
              <a:t>: </a:t>
            </a:r>
          </a:p>
          <a:p>
            <a:pPr algn="ctr" rtl="0" fontAlgn="base"/>
            <a:r>
              <a:rPr lang="en-US" sz="1600" dirty="0">
                <a:solidFill>
                  <a:srgbClr val="000000"/>
                </a:solidFill>
                <a:latin typeface="Segoe UI"/>
                <a:cs typeface="Segoe UI"/>
              </a:rPr>
              <a:t>37</a:t>
            </a:r>
            <a:endParaRPr lang="en-US" sz="16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rtl="0" fontAlgn="base"/>
            <a:r>
              <a:rPr lang="en-GB" sz="800" b="0" i="1" u="none" strike="noStrike" dirty="0">
                <a:solidFill>
                  <a:srgbClr val="254061"/>
                </a:solidFill>
                <a:effectLst/>
                <a:latin typeface="Calibri" panose="020F0502020204030204" pitchFamily="34" charset="0"/>
              </a:rPr>
              <a:t>Coronavirus Business Grants Form</a:t>
            </a:r>
            <a:endParaRPr lang="en-GB" sz="8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algn="ctr">
              <a:defRPr/>
            </a:pPr>
            <a:endParaRPr lang="en-GB" sz="600" i="1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6D66529D-3F1D-4789-A20A-AEE53DBE6575}"/>
              </a:ext>
            </a:extLst>
          </p:cNvPr>
          <p:cNvSpPr/>
          <p:nvPr/>
        </p:nvSpPr>
        <p:spPr>
          <a:xfrm>
            <a:off x="10875493" y="2558342"/>
            <a:ext cx="1275639" cy="966840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endParaRPr lang="en-GB" sz="900" b="1" dirty="0">
              <a:solidFill>
                <a:schemeClr val="tx1"/>
              </a:solidFill>
              <a:latin typeface="Calibri"/>
            </a:endParaRPr>
          </a:p>
          <a:p>
            <a:pPr algn="ctr">
              <a:defRPr/>
            </a:pPr>
            <a:endParaRPr lang="en-GB" sz="900" b="1" dirty="0">
              <a:solidFill>
                <a:schemeClr val="tx1"/>
              </a:solidFill>
              <a:latin typeface="Calibri"/>
            </a:endParaRPr>
          </a:p>
          <a:p>
            <a:pPr algn="ctr">
              <a:defRPr/>
            </a:pPr>
            <a:r>
              <a:rPr lang="en-GB" sz="900" b="1" dirty="0">
                <a:solidFill>
                  <a:schemeClr val="tx1"/>
                </a:solidFill>
                <a:latin typeface="Calibri"/>
              </a:rPr>
              <a:t>Webpage views:</a:t>
            </a:r>
          </a:p>
          <a:p>
            <a:pPr algn="ctr" rtl="0" fontAlgn="base"/>
            <a:r>
              <a:rPr lang="en-US" sz="1400" dirty="0">
                <a:solidFill>
                  <a:srgbClr val="000000"/>
                </a:solidFill>
                <a:latin typeface="Segoe UI"/>
                <a:cs typeface="Segoe UI"/>
              </a:rPr>
              <a:t>785</a:t>
            </a:r>
            <a:endParaRPr lang="en-US" sz="1400" b="0" i="0" dirty="0">
              <a:solidFill>
                <a:srgbClr val="000000"/>
              </a:solidFill>
              <a:effectLst/>
              <a:latin typeface="Segoe UI"/>
            </a:endParaRPr>
          </a:p>
          <a:p>
            <a:pPr algn="ctr" rtl="0" fontAlgn="base"/>
            <a:r>
              <a:rPr lang="en-GB" sz="800" b="0" i="1" u="none" strike="noStrike" dirty="0">
                <a:solidFill>
                  <a:srgbClr val="254061"/>
                </a:solidFill>
                <a:effectLst/>
                <a:latin typeface="Calibri" panose="020F0502020204030204" pitchFamily="34" charset="0"/>
              </a:rPr>
              <a:t>Additional Restrictions Grants Form</a:t>
            </a:r>
            <a:endParaRPr lang="en-GB" sz="8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>
              <a:defRPr/>
            </a:pPr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algn="ctr">
              <a:defRPr/>
            </a:pPr>
            <a:endParaRPr lang="en-GB" sz="600" i="1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BF5A230F-976D-4420-A1DF-9DA5141C374E}"/>
              </a:ext>
            </a:extLst>
          </p:cNvPr>
          <p:cNvSpPr/>
          <p:nvPr/>
        </p:nvSpPr>
        <p:spPr>
          <a:xfrm>
            <a:off x="10859180" y="4477039"/>
            <a:ext cx="1308264" cy="1109494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900" b="1" dirty="0">
              <a:solidFill>
                <a:schemeClr val="tx1"/>
              </a:solidFill>
              <a:latin typeface="Calibri"/>
            </a:endParaRPr>
          </a:p>
          <a:p>
            <a:pPr algn="ctr">
              <a:defRPr/>
            </a:pPr>
            <a:endParaRPr lang="en-GB" sz="1100" b="1" dirty="0">
              <a:solidFill>
                <a:schemeClr val="tx1"/>
              </a:solidFill>
              <a:latin typeface="Calibri"/>
            </a:endParaRPr>
          </a:p>
          <a:p>
            <a:pPr algn="ctr">
              <a:defRPr/>
            </a:pPr>
            <a:r>
              <a:rPr lang="en-GB" sz="1100" b="1" dirty="0">
                <a:solidFill>
                  <a:schemeClr val="tx1"/>
                </a:solidFill>
                <a:latin typeface="Calibri"/>
              </a:rPr>
              <a:t>Webpage views:</a:t>
            </a:r>
          </a:p>
          <a:p>
            <a:pPr algn="ctr">
              <a:defRPr/>
            </a:pPr>
            <a:r>
              <a:rPr lang="en-US" dirty="0">
                <a:solidFill>
                  <a:srgbClr val="000000"/>
                </a:solidFill>
                <a:latin typeface="Segoe UI"/>
                <a:cs typeface="Segoe UI"/>
              </a:rPr>
              <a:t>1267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rtl="0" fontAlgn="base"/>
            <a:r>
              <a:rPr lang="en-GB" sz="900" i="1" dirty="0">
                <a:solidFill>
                  <a:srgbClr val="254061"/>
                </a:solidFill>
                <a:latin typeface="Calibri" panose="020F0502020204030204" pitchFamily="34" charset="0"/>
              </a:rPr>
              <a:t>C</a:t>
            </a:r>
            <a:r>
              <a:rPr lang="en-GB" sz="900" b="0" i="1" u="none" strike="noStrike" dirty="0">
                <a:solidFill>
                  <a:srgbClr val="254061"/>
                </a:solidFill>
                <a:effectLst/>
                <a:latin typeface="Calibri" panose="020F0502020204030204" pitchFamily="34" charset="0"/>
              </a:rPr>
              <a:t>oronavirus announcements</a:t>
            </a:r>
            <a:endParaRPr lang="en-GB" sz="900" b="1" dirty="0">
              <a:solidFill>
                <a:schemeClr val="accent1"/>
              </a:solidFill>
              <a:latin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900" b="1" dirty="0">
              <a:solidFill>
                <a:schemeClr val="accent1"/>
              </a:solidFill>
              <a:latin typeface="Calibri"/>
            </a:endParaRPr>
          </a:p>
          <a:p>
            <a:pPr algn="ctr">
              <a:defRPr/>
            </a:pPr>
            <a:endParaRPr lang="en-GB" sz="600" i="1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1" name="Arrow: Pentagon 70">
            <a:extLst>
              <a:ext uri="{FF2B5EF4-FFF2-40B4-BE49-F238E27FC236}">
                <a16:creationId xmlns:a16="http://schemas.microsoft.com/office/drawing/2014/main" id="{EB82A214-AC34-48A7-B9AD-4B2348B512C4}"/>
              </a:ext>
            </a:extLst>
          </p:cNvPr>
          <p:cNvSpPr/>
          <p:nvPr/>
        </p:nvSpPr>
        <p:spPr>
          <a:xfrm>
            <a:off x="5159527" y="5407432"/>
            <a:ext cx="1440000" cy="895546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lvl="0" algn="ctr"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Processing</a:t>
            </a:r>
          </a:p>
          <a:p>
            <a:pPr lvl="0" algn="ctr">
              <a:defRPr/>
            </a:pPr>
            <a:r>
              <a:rPr lang="en-GB" sz="1200" dirty="0">
                <a:solidFill>
                  <a:prstClr val="black"/>
                </a:solidFill>
                <a:latin typeface="Calibri"/>
              </a:rPr>
              <a:t>21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lvl="0" algn="ctr"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lvl="0" algn="ctr"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1" name="Arrow: Pentagon 80">
            <a:extLst>
              <a:ext uri="{FF2B5EF4-FFF2-40B4-BE49-F238E27FC236}">
                <a16:creationId xmlns:a16="http://schemas.microsoft.com/office/drawing/2014/main" id="{4BC59421-0E0E-477F-BB4B-F5661840CD4C}"/>
              </a:ext>
            </a:extLst>
          </p:cNvPr>
          <p:cNvSpPr/>
          <p:nvPr/>
        </p:nvSpPr>
        <p:spPr>
          <a:xfrm>
            <a:off x="2225867" y="5417105"/>
            <a:ext cx="1440000" cy="895546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Rejected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prstClr val="black"/>
                </a:solidFill>
                <a:latin typeface="Calibri"/>
              </a:rPr>
              <a:t>61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5239" y="6643790"/>
            <a:ext cx="9183042" cy="1924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>
                <a:solidFill>
                  <a:schemeClr val="tx1"/>
                </a:solidFill>
              </a:rPr>
              <a:t>Notes: Values are cumulative amounts.</a:t>
            </a:r>
          </a:p>
        </p:txBody>
      </p:sp>
      <p:sp>
        <p:nvSpPr>
          <p:cNvPr id="8" name="Rectangle 7"/>
          <p:cNvSpPr/>
          <p:nvPr/>
        </p:nvSpPr>
        <p:spPr>
          <a:xfrm>
            <a:off x="5766481" y="954525"/>
            <a:ext cx="1666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No. Paid: 493    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035365" y="2778058"/>
            <a:ext cx="171239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b="1" dirty="0">
                <a:solidFill>
                  <a:srgbClr val="00B050"/>
                </a:solidFill>
              </a:rPr>
              <a:t>Value: £222,000</a:t>
            </a:r>
          </a:p>
          <a:p>
            <a:pPr>
              <a:defRPr/>
            </a:pPr>
            <a:endParaRPr lang="en-GB" b="1" dirty="0">
              <a:solidFill>
                <a:srgbClr val="00B050"/>
              </a:solidFill>
            </a:endParaRPr>
          </a:p>
          <a:p>
            <a:pPr>
              <a:defRPr/>
            </a:pPr>
            <a:r>
              <a:rPr lang="en-GB" b="1" dirty="0">
                <a:solidFill>
                  <a:srgbClr val="00B050"/>
                </a:solidFill>
              </a:rPr>
              <a:t> 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035365" y="4752337"/>
            <a:ext cx="2984535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b="1" dirty="0">
                <a:solidFill>
                  <a:srgbClr val="00B050"/>
                </a:solidFill>
              </a:rPr>
              <a:t>Value: £3,395,500</a:t>
            </a:r>
          </a:p>
          <a:p>
            <a:pPr>
              <a:defRPr/>
            </a:pPr>
            <a:r>
              <a:rPr lang="en-GB" sz="1600" b="1" dirty="0">
                <a:solidFill>
                  <a:srgbClr val="00B050"/>
                </a:solidFill>
              </a:rPr>
              <a:t>Fund Usage:  74% </a:t>
            </a:r>
            <a:r>
              <a:rPr lang="en-GB" sz="1100" b="1" dirty="0">
                <a:solidFill>
                  <a:srgbClr val="00B050"/>
                </a:solidFill>
              </a:rPr>
              <a:t>(of allocated funding)</a:t>
            </a:r>
          </a:p>
        </p:txBody>
      </p:sp>
      <p:sp>
        <p:nvSpPr>
          <p:cNvPr id="49" name="Arrow: Pentagon 6">
            <a:extLst>
              <a:ext uri="{FF2B5EF4-FFF2-40B4-BE49-F238E27FC236}">
                <a16:creationId xmlns:a16="http://schemas.microsoft.com/office/drawing/2014/main" id="{21657C5F-ECD4-4575-A9C1-E99927349143}"/>
              </a:ext>
            </a:extLst>
          </p:cNvPr>
          <p:cNvSpPr/>
          <p:nvPr/>
        </p:nvSpPr>
        <p:spPr>
          <a:xfrm>
            <a:off x="2225867" y="1645703"/>
            <a:ext cx="1440000" cy="895546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Rejected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prstClr val="black"/>
                </a:solidFill>
                <a:latin typeface="Calibri"/>
              </a:rPr>
              <a:t>232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Arrow: Pentagon 38">
            <a:extLst>
              <a:ext uri="{FF2B5EF4-FFF2-40B4-BE49-F238E27FC236}">
                <a16:creationId xmlns:a16="http://schemas.microsoft.com/office/drawing/2014/main" id="{32BCCF8A-6E44-47D8-B82E-F123986637BF}"/>
              </a:ext>
            </a:extLst>
          </p:cNvPr>
          <p:cNvSpPr/>
          <p:nvPr/>
        </p:nvSpPr>
        <p:spPr>
          <a:xfrm>
            <a:off x="3665867" y="1662796"/>
            <a:ext cx="1440000" cy="895546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solidFill>
                <a:prstClr val="black"/>
              </a:solidFill>
              <a:latin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Subject to query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prstClr val="black"/>
                </a:solidFill>
                <a:latin typeface="Calibri"/>
              </a:rPr>
              <a:t>8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1" name="Arrow: Pentagon 39">
            <a:extLst>
              <a:ext uri="{FF2B5EF4-FFF2-40B4-BE49-F238E27FC236}">
                <a16:creationId xmlns:a16="http://schemas.microsoft.com/office/drawing/2014/main" id="{074FE0C0-FA06-4CE0-A62C-5E1177A6C752}"/>
              </a:ext>
            </a:extLst>
          </p:cNvPr>
          <p:cNvSpPr/>
          <p:nvPr/>
        </p:nvSpPr>
        <p:spPr>
          <a:xfrm>
            <a:off x="5106745" y="1645703"/>
            <a:ext cx="1440000" cy="895546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lvl="0" algn="ctr">
              <a:defRPr/>
            </a:pPr>
            <a:endParaRPr lang="en-GB" sz="1200" dirty="0">
              <a:solidFill>
                <a:prstClr val="black"/>
              </a:solidFill>
              <a:latin typeface="Calibri"/>
            </a:endParaRPr>
          </a:p>
          <a:p>
            <a:pPr lvl="0" algn="ctr"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Processing</a:t>
            </a:r>
          </a:p>
          <a:p>
            <a:pPr lvl="0" algn="ctr">
              <a:defRPr/>
            </a:pPr>
            <a:r>
              <a:rPr lang="en-GB" sz="1200" dirty="0">
                <a:solidFill>
                  <a:prstClr val="black"/>
                </a:solidFill>
                <a:latin typeface="Calibri"/>
              </a:rPr>
              <a:t>7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lvl="0" algn="ctr"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lvl="0" algn="ctr"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3" name="Arrow: Pentagon 53">
            <a:extLst>
              <a:ext uri="{FF2B5EF4-FFF2-40B4-BE49-F238E27FC236}">
                <a16:creationId xmlns:a16="http://schemas.microsoft.com/office/drawing/2014/main" id="{67DE2A47-E6A6-42BC-9637-10936B6812F6}"/>
              </a:ext>
            </a:extLst>
          </p:cNvPr>
          <p:cNvSpPr/>
          <p:nvPr/>
        </p:nvSpPr>
        <p:spPr>
          <a:xfrm>
            <a:off x="5132697" y="3577750"/>
            <a:ext cx="1440000" cy="895546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lvl="0" algn="ctr">
              <a:defRPr/>
            </a:pPr>
            <a:endParaRPr lang="en-GB" sz="1200" dirty="0">
              <a:solidFill>
                <a:prstClr val="black"/>
              </a:solidFill>
              <a:latin typeface="Calibri"/>
            </a:endParaRPr>
          </a:p>
          <a:p>
            <a:pPr lvl="0" algn="ctr"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Processing</a:t>
            </a:r>
          </a:p>
          <a:p>
            <a:pPr lvl="0" algn="ctr">
              <a:defRPr/>
            </a:pPr>
            <a:r>
              <a:rPr lang="en-GB" sz="1200" dirty="0">
                <a:solidFill>
                  <a:prstClr val="black"/>
                </a:solidFill>
                <a:latin typeface="Calibri"/>
              </a:rPr>
              <a:t>0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lvl="0" algn="ctr"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lvl="0" algn="ctr"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6" name="Arrow: Pentagon 56">
            <a:extLst>
              <a:ext uri="{FF2B5EF4-FFF2-40B4-BE49-F238E27FC236}">
                <a16:creationId xmlns:a16="http://schemas.microsoft.com/office/drawing/2014/main" id="{7CE48810-FF81-4810-845A-1940684FEC14}"/>
              </a:ext>
            </a:extLst>
          </p:cNvPr>
          <p:cNvSpPr/>
          <p:nvPr/>
        </p:nvSpPr>
        <p:spPr>
          <a:xfrm>
            <a:off x="3668240" y="3552555"/>
            <a:ext cx="1440000" cy="895546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solidFill>
                <a:prstClr val="black"/>
              </a:solidFill>
              <a:latin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Subject to query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prstClr val="black"/>
                </a:solidFill>
                <a:latin typeface="Calibri"/>
              </a:rPr>
              <a:t>1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6" name="Arrow: Pentagon 57">
            <a:extLst>
              <a:ext uri="{FF2B5EF4-FFF2-40B4-BE49-F238E27FC236}">
                <a16:creationId xmlns:a16="http://schemas.microsoft.com/office/drawing/2014/main" id="{8E0E6137-8163-41AF-8766-6624BB16DA89}"/>
              </a:ext>
            </a:extLst>
          </p:cNvPr>
          <p:cNvSpPr/>
          <p:nvPr/>
        </p:nvSpPr>
        <p:spPr>
          <a:xfrm>
            <a:off x="2225867" y="3534926"/>
            <a:ext cx="1440000" cy="895546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solidFill>
                <a:prstClr val="black"/>
              </a:solidFill>
              <a:latin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Rejected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prstClr val="black"/>
                </a:solidFill>
                <a:latin typeface="Calibri"/>
              </a:rPr>
              <a:t>38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7" name="Arrow: Pentagon 73">
            <a:extLst>
              <a:ext uri="{FF2B5EF4-FFF2-40B4-BE49-F238E27FC236}">
                <a16:creationId xmlns:a16="http://schemas.microsoft.com/office/drawing/2014/main" id="{3F3F3A9D-E580-49D7-8421-7470FC3B2476}"/>
              </a:ext>
            </a:extLst>
          </p:cNvPr>
          <p:cNvSpPr/>
          <p:nvPr/>
        </p:nvSpPr>
        <p:spPr>
          <a:xfrm>
            <a:off x="3692697" y="5407723"/>
            <a:ext cx="1440000" cy="895546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Subject to query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prstClr val="black"/>
                </a:solidFill>
                <a:latin typeface="Calibri"/>
              </a:rPr>
              <a:t>53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9" name="Rectangle: Rounded Corners 68">
            <a:extLst>
              <a:ext uri="{FF2B5EF4-FFF2-40B4-BE49-F238E27FC236}">
                <a16:creationId xmlns:a16="http://schemas.microsoft.com/office/drawing/2014/main" id="{81AB6B99-1E5A-4919-8C87-23556A087696}"/>
              </a:ext>
            </a:extLst>
          </p:cNvPr>
          <p:cNvSpPr/>
          <p:nvPr/>
        </p:nvSpPr>
        <p:spPr>
          <a:xfrm>
            <a:off x="6839383" y="5377742"/>
            <a:ext cx="1291707" cy="107418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Rejected  Applications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dirty="0">
                <a:solidFill>
                  <a:prstClr val="black"/>
                </a:solidFill>
                <a:latin typeface="Calibri"/>
              </a:rPr>
              <a:t>11%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Rectangle: Rounded Corners 46">
            <a:extLst>
              <a:ext uri="{FF2B5EF4-FFF2-40B4-BE49-F238E27FC236}">
                <a16:creationId xmlns:a16="http://schemas.microsoft.com/office/drawing/2014/main" id="{A6F7D064-240A-4245-A939-F769CB4D429A}"/>
              </a:ext>
            </a:extLst>
          </p:cNvPr>
          <p:cNvSpPr/>
          <p:nvPr/>
        </p:nvSpPr>
        <p:spPr>
          <a:xfrm>
            <a:off x="8197806" y="5494980"/>
            <a:ext cx="2610970" cy="1097881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Top 3 Reasons for Rejection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228600" marR="0" lvl="0" indent="-2286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Duplicate applications</a:t>
            </a:r>
          </a:p>
          <a:p>
            <a:pPr marL="228600" marR="0" lvl="0" indent="-2286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100" b="1" dirty="0">
                <a:solidFill>
                  <a:schemeClr val="tx1"/>
                </a:solidFill>
                <a:latin typeface="Calibri"/>
              </a:rPr>
              <a:t>Referred to another grant scheme </a:t>
            </a:r>
          </a:p>
          <a:p>
            <a:pPr marL="228600" marR="0" lvl="0" indent="-2286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Not eligible </a:t>
            </a:r>
          </a:p>
        </p:txBody>
      </p:sp>
    </p:spTree>
    <p:extLst>
      <p:ext uri="{BB962C8B-B14F-4D97-AF65-F5344CB8AC3E}">
        <p14:creationId xmlns:p14="http://schemas.microsoft.com/office/powerpoint/2010/main" val="1472619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ounded Rectangle 47"/>
          <p:cNvSpPr/>
          <p:nvPr/>
        </p:nvSpPr>
        <p:spPr>
          <a:xfrm>
            <a:off x="1980459" y="4806930"/>
            <a:ext cx="9845749" cy="5063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980459" y="899730"/>
            <a:ext cx="9845749" cy="5063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157937" y="4730815"/>
            <a:ext cx="1911700" cy="18188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Tier 2/3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Discretionary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(LRSG Open)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02.12.20 – 18.12.20</a:t>
            </a:r>
          </a:p>
          <a:p>
            <a:pPr lvl="0" algn="ctr"/>
            <a:endParaRPr lang="en-GB" sz="1000" b="1" dirty="0">
              <a:solidFill>
                <a:schemeClr val="tx2">
                  <a:lumMod val="50000"/>
                </a:schemeClr>
              </a:solidFill>
            </a:endParaRPr>
          </a:p>
          <a:p>
            <a:pPr lvl="0" algn="ctr"/>
            <a:r>
              <a:rPr lang="en-GB" sz="1000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Not mandated to close but have been severely impacted</a:t>
            </a:r>
            <a:endParaRPr lang="en-GB" sz="1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93460" y="2903576"/>
            <a:ext cx="1897323" cy="166856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 CHANGE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Tier 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Mandatory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(LRSG Closed)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02.12.20 – 18.12.20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Business forced to close (Pubs only)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93460" y="830258"/>
            <a:ext cx="1926077" cy="19129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 CHANGE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Christmas Support Payment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02.12.20 – 29.12.20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Wet Led Pubs</a:t>
            </a:r>
            <a:endParaRPr kumimoji="0" lang="en-GB" sz="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12192000" cy="59458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9" name="Rectangle: Rounded Corners 68">
            <a:extLst>
              <a:ext uri="{FF2B5EF4-FFF2-40B4-BE49-F238E27FC236}">
                <a16:creationId xmlns:a16="http://schemas.microsoft.com/office/drawing/2014/main" id="{81AB6B99-1E5A-4919-8C87-23556A087696}"/>
              </a:ext>
            </a:extLst>
          </p:cNvPr>
          <p:cNvSpPr/>
          <p:nvPr/>
        </p:nvSpPr>
        <p:spPr>
          <a:xfrm>
            <a:off x="6839383" y="3446280"/>
            <a:ext cx="1291707" cy="107418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Rejected  Applications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36%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A6F7D064-240A-4245-A939-F769CB4D429A}"/>
              </a:ext>
            </a:extLst>
          </p:cNvPr>
          <p:cNvSpPr/>
          <p:nvPr/>
        </p:nvSpPr>
        <p:spPr>
          <a:xfrm>
            <a:off x="8329507" y="3504816"/>
            <a:ext cx="2501138" cy="1074186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Top Reasons for Rejection</a:t>
            </a:r>
          </a:p>
          <a:p>
            <a:pPr marL="171450" marR="0" lvl="0" indent="-1714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100" b="1" dirty="0">
                <a:solidFill>
                  <a:prstClr val="black"/>
                </a:solidFill>
                <a:latin typeface="Calibri"/>
              </a:rPr>
              <a:t>Not eligible for scheme x5</a:t>
            </a:r>
          </a:p>
          <a:p>
            <a:pPr marL="171450" marR="0" lvl="0" indent="-1714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Referred to another grant scheme x</a:t>
            </a:r>
            <a:r>
              <a:rPr lang="en-GB" sz="1100" b="1" dirty="0">
                <a:solidFill>
                  <a:prstClr val="black"/>
                </a:solidFill>
                <a:latin typeface="Calibri"/>
              </a:rPr>
              <a:t>7</a:t>
            </a:r>
            <a:endParaRPr kumimoji="0" lang="en-GB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087FD62-4B3A-43BE-A9BC-6DD94CCF5B55}"/>
              </a:ext>
            </a:extLst>
          </p:cNvPr>
          <p:cNvSpPr txBox="1"/>
          <p:nvPr/>
        </p:nvSpPr>
        <p:spPr>
          <a:xfrm>
            <a:off x="2116853" y="958616"/>
            <a:ext cx="3203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Applications Received: 30  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9C9DC2C-9424-4DD0-AC37-DD8B83BBEF45}"/>
              </a:ext>
            </a:extLst>
          </p:cNvPr>
          <p:cNvSpPr txBox="1"/>
          <p:nvPr/>
        </p:nvSpPr>
        <p:spPr>
          <a:xfrm>
            <a:off x="2254458" y="4849754"/>
            <a:ext cx="2984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Applications Received: 78   </a:t>
            </a:r>
          </a:p>
        </p:txBody>
      </p: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6E7C8F27-63BA-40A8-86CB-AE4EB6FD4F92}"/>
              </a:ext>
            </a:extLst>
          </p:cNvPr>
          <p:cNvSpPr/>
          <p:nvPr/>
        </p:nvSpPr>
        <p:spPr>
          <a:xfrm>
            <a:off x="8303715" y="1551361"/>
            <a:ext cx="2580135" cy="1074186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GB" sz="1100" b="1" dirty="0">
                <a:solidFill>
                  <a:schemeClr val="tx1"/>
                </a:solidFill>
              </a:rPr>
              <a:t>Top Reasons for Rejection</a:t>
            </a:r>
          </a:p>
          <a:p>
            <a:pPr marL="171450" indent="-171450" algn="ctr">
              <a:buFont typeface="Arial" panose="020B0604020202020204" pitchFamily="34" charset="0"/>
              <a:buChar char="•"/>
              <a:defRPr/>
            </a:pPr>
            <a:r>
              <a:rPr lang="en-GB" sz="1100" b="1" dirty="0">
                <a:solidFill>
                  <a:schemeClr val="tx1"/>
                </a:solidFill>
              </a:rPr>
              <a:t>Not eligible for scheme x6</a:t>
            </a:r>
          </a:p>
          <a:p>
            <a:pPr marL="171450" indent="-171450" algn="ctr">
              <a:buFont typeface="Arial" panose="020B0604020202020204" pitchFamily="34" charset="0"/>
              <a:buChar char="•"/>
              <a:defRPr/>
            </a:pPr>
            <a:r>
              <a:rPr lang="en-GB" sz="1100" b="1" dirty="0">
                <a:solidFill>
                  <a:schemeClr val="tx1"/>
                </a:solidFill>
              </a:rPr>
              <a:t>Food scales more than 50%</a:t>
            </a:r>
          </a:p>
        </p:txBody>
      </p:sp>
      <p:sp>
        <p:nvSpPr>
          <p:cNvPr id="68" name="Rectangle: Rounded Corners 67">
            <a:extLst>
              <a:ext uri="{FF2B5EF4-FFF2-40B4-BE49-F238E27FC236}">
                <a16:creationId xmlns:a16="http://schemas.microsoft.com/office/drawing/2014/main" id="{BFB8D4D0-4795-4D54-9FFC-943D40EC5D7B}"/>
              </a:ext>
            </a:extLst>
          </p:cNvPr>
          <p:cNvSpPr/>
          <p:nvPr/>
        </p:nvSpPr>
        <p:spPr>
          <a:xfrm>
            <a:off x="6839988" y="1577231"/>
            <a:ext cx="1290496" cy="107418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Rejected  Applications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23%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8" name="TextBox 2">
            <a:extLst>
              <a:ext uri="{FF2B5EF4-FFF2-40B4-BE49-F238E27FC236}">
                <a16:creationId xmlns:a16="http://schemas.microsoft.com/office/drawing/2014/main" id="{10FD3C11-FF8A-48A2-BBDD-26E91DC600A2}"/>
              </a:ext>
            </a:extLst>
          </p:cNvPr>
          <p:cNvSpPr txBox="1"/>
          <p:nvPr/>
        </p:nvSpPr>
        <p:spPr>
          <a:xfrm>
            <a:off x="2186230" y="-114870"/>
            <a:ext cx="8170755" cy="60061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609630" rtl="0" eaLnBrk="1" fontAlgn="auto" latinLnBrk="0" hangingPunct="1">
              <a:lnSpc>
                <a:spcPts val="537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ibre Franklin Bold"/>
                <a:ea typeface="+mn-ea"/>
                <a:cs typeface="+mn-cs"/>
              </a:rPr>
              <a:t>Executive Summary Business Grants – 26/03/21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EBAE259-2CE0-4255-A98E-BBF0BD781765}"/>
              </a:ext>
            </a:extLst>
          </p:cNvPr>
          <p:cNvSpPr txBox="1"/>
          <p:nvPr/>
        </p:nvSpPr>
        <p:spPr>
          <a:xfrm>
            <a:off x="8158201" y="833364"/>
            <a:ext cx="197068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Value: £23,000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Fund Usage:45% 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3BFCE31-8FB3-4AF0-B2E7-89A003D84788}"/>
              </a:ext>
            </a:extLst>
          </p:cNvPr>
          <p:cNvSpPr txBox="1"/>
          <p:nvPr/>
        </p:nvSpPr>
        <p:spPr>
          <a:xfrm>
            <a:off x="5641145" y="4879297"/>
            <a:ext cx="1398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No. Paid: 64  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FB6FF5AA-3B30-44C0-B9C0-F7A7F9B063EB}"/>
              </a:ext>
            </a:extLst>
          </p:cNvPr>
          <p:cNvSpPr/>
          <p:nvPr/>
        </p:nvSpPr>
        <p:spPr>
          <a:xfrm>
            <a:off x="10906274" y="733763"/>
            <a:ext cx="1214076" cy="970314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endParaRPr lang="en-GB" sz="1100" b="1" dirty="0">
              <a:solidFill>
                <a:schemeClr val="tx1"/>
              </a:solidFill>
              <a:latin typeface="Calibri"/>
            </a:endParaRPr>
          </a:p>
          <a:p>
            <a:pPr algn="ctr">
              <a:defRPr/>
            </a:pPr>
            <a:r>
              <a:rPr lang="en-GB" sz="1000" b="1" dirty="0">
                <a:solidFill>
                  <a:schemeClr val="tx1"/>
                </a:solidFill>
                <a:latin typeface="Calibri"/>
              </a:rPr>
              <a:t>Webpage views:</a:t>
            </a:r>
          </a:p>
          <a:p>
            <a:pPr algn="ctr">
              <a:defRPr/>
            </a:pPr>
            <a:r>
              <a:rPr lang="en-US" dirty="0">
                <a:solidFill>
                  <a:srgbClr val="000000"/>
                </a:solidFill>
                <a:latin typeface="Segoe UI"/>
                <a:cs typeface="Segoe UI"/>
              </a:rPr>
              <a:t>1267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rtl="0" fontAlgn="base"/>
            <a:r>
              <a:rPr lang="en-GB" sz="800" i="1" dirty="0">
                <a:solidFill>
                  <a:srgbClr val="254061"/>
                </a:solidFill>
                <a:latin typeface="Calibri" panose="020F0502020204030204" pitchFamily="34" charset="0"/>
              </a:rPr>
              <a:t>C</a:t>
            </a:r>
            <a:r>
              <a:rPr lang="en-GB" sz="800" b="0" i="1" u="none" strike="noStrike" dirty="0">
                <a:solidFill>
                  <a:srgbClr val="254061"/>
                </a:solidFill>
                <a:effectLst/>
                <a:latin typeface="Calibri" panose="020F0502020204030204" pitchFamily="34" charset="0"/>
              </a:rPr>
              <a:t>oronavirus announcements</a:t>
            </a:r>
            <a:endParaRPr lang="en-GB" sz="800" b="1" dirty="0">
              <a:solidFill>
                <a:schemeClr val="accent1"/>
              </a:solidFill>
              <a:latin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600" b="0" i="1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6D66529D-3F1D-4789-A20A-AEE53DBE6575}"/>
              </a:ext>
            </a:extLst>
          </p:cNvPr>
          <p:cNvSpPr/>
          <p:nvPr/>
        </p:nvSpPr>
        <p:spPr>
          <a:xfrm>
            <a:off x="10875493" y="2558341"/>
            <a:ext cx="1275639" cy="111098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endParaRPr lang="en-GB" sz="1100" b="1" dirty="0">
              <a:solidFill>
                <a:schemeClr val="tx1"/>
              </a:solidFill>
              <a:latin typeface="Calibri"/>
            </a:endParaRPr>
          </a:p>
          <a:p>
            <a:pPr algn="ctr">
              <a:defRPr/>
            </a:pPr>
            <a:endParaRPr lang="en-GB" sz="1100" b="1" dirty="0">
              <a:solidFill>
                <a:schemeClr val="tx1"/>
              </a:solidFill>
              <a:latin typeface="Calibri"/>
            </a:endParaRPr>
          </a:p>
          <a:p>
            <a:pPr algn="ctr">
              <a:defRPr/>
            </a:pPr>
            <a:r>
              <a:rPr lang="en-GB" sz="1000" b="1" dirty="0">
                <a:solidFill>
                  <a:schemeClr val="tx1"/>
                </a:solidFill>
                <a:latin typeface="Calibri"/>
              </a:rPr>
              <a:t>Webpage views:</a:t>
            </a:r>
          </a:p>
          <a:p>
            <a:pPr algn="ctr" fontAlgn="base"/>
            <a:r>
              <a:rPr lang="en-US" sz="1600" dirty="0">
                <a:solidFill>
                  <a:srgbClr val="000000"/>
                </a:solidFill>
                <a:latin typeface="Segoe UI"/>
                <a:cs typeface="Segoe UI"/>
              </a:rPr>
              <a:t>52</a:t>
            </a:r>
            <a:endParaRPr lang="en-US" sz="16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rtl="0" fontAlgn="base"/>
            <a:r>
              <a:rPr lang="en-GB" sz="800" i="1" dirty="0">
                <a:solidFill>
                  <a:srgbClr val="254061"/>
                </a:solidFill>
                <a:latin typeface="Calibri" panose="020F0502020204030204" pitchFamily="34" charset="0"/>
              </a:rPr>
              <a:t>Coronavirus Tier 2</a:t>
            </a:r>
            <a:r>
              <a:rPr lang="en-GB" sz="800" b="0" i="1" u="none" strike="noStrike" dirty="0">
                <a:solidFill>
                  <a:srgbClr val="254061"/>
                </a:solidFill>
                <a:effectLst/>
                <a:latin typeface="Calibri" panose="020F0502020204030204" pitchFamily="34" charset="0"/>
              </a:rPr>
              <a:t>  and 3 Grants Form</a:t>
            </a:r>
            <a:endParaRPr lang="en-GB" sz="8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600" b="0" i="1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BF5A230F-976D-4420-A1DF-9DA5141C374E}"/>
              </a:ext>
            </a:extLst>
          </p:cNvPr>
          <p:cNvSpPr/>
          <p:nvPr/>
        </p:nvSpPr>
        <p:spPr>
          <a:xfrm>
            <a:off x="10859180" y="4477039"/>
            <a:ext cx="1308264" cy="1109494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algn="ctr">
              <a:defRPr/>
            </a:pPr>
            <a:endParaRPr lang="en-GB" sz="1100" b="1" dirty="0">
              <a:solidFill>
                <a:schemeClr val="tx1"/>
              </a:solidFill>
              <a:latin typeface="Calibri"/>
            </a:endParaRPr>
          </a:p>
          <a:p>
            <a:pPr algn="ctr">
              <a:defRPr/>
            </a:pPr>
            <a:r>
              <a:rPr lang="en-GB" sz="1100" b="1" dirty="0">
                <a:solidFill>
                  <a:schemeClr val="tx1"/>
                </a:solidFill>
                <a:latin typeface="Calibri"/>
              </a:rPr>
              <a:t>Webpage views:</a:t>
            </a:r>
          </a:p>
          <a:p>
            <a:pPr algn="ctr">
              <a:defRPr/>
            </a:pPr>
            <a:r>
              <a:rPr lang="en-GB" sz="1100" b="1" dirty="0">
                <a:solidFill>
                  <a:schemeClr val="tx1"/>
                </a:solidFill>
                <a:latin typeface="Calibri"/>
                <a:cs typeface="Calibri"/>
              </a:rPr>
              <a:t>126</a:t>
            </a:r>
            <a:endParaRPr lang="en-GB" sz="1100" b="1" dirty="0">
              <a:solidFill>
                <a:schemeClr val="tx1"/>
              </a:solidFill>
              <a:latin typeface="Calibri"/>
            </a:endParaRPr>
          </a:p>
          <a:p>
            <a:pPr algn="ctr" rtl="0" fontAlgn="base"/>
            <a:r>
              <a:rPr lang="en-GB" sz="900" i="1" dirty="0">
                <a:solidFill>
                  <a:srgbClr val="254061"/>
                </a:solidFill>
                <a:latin typeface="Calibri" panose="020F0502020204030204" pitchFamily="34" charset="0"/>
              </a:rPr>
              <a:t>Coronavirus Tier 4</a:t>
            </a:r>
            <a:r>
              <a:rPr lang="en-GB" sz="900" b="0" i="1" u="none" strike="noStrike" dirty="0">
                <a:solidFill>
                  <a:srgbClr val="254061"/>
                </a:solidFill>
                <a:effectLst/>
                <a:latin typeface="Calibri" panose="020F0502020204030204" pitchFamily="34" charset="0"/>
              </a:rPr>
              <a:t> Grants Form</a:t>
            </a:r>
            <a:endParaRPr lang="en-GB" sz="9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600" i="1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71" name="Arrow: Pentagon 70">
            <a:extLst>
              <a:ext uri="{FF2B5EF4-FFF2-40B4-BE49-F238E27FC236}">
                <a16:creationId xmlns:a16="http://schemas.microsoft.com/office/drawing/2014/main" id="{EB82A214-AC34-48A7-B9AD-4B2348B512C4}"/>
              </a:ext>
            </a:extLst>
          </p:cNvPr>
          <p:cNvSpPr/>
          <p:nvPr/>
        </p:nvSpPr>
        <p:spPr>
          <a:xfrm>
            <a:off x="5159527" y="5407432"/>
            <a:ext cx="1440000" cy="895546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Processing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prstClr val="black"/>
                </a:solidFill>
                <a:latin typeface="Calibri"/>
              </a:rPr>
              <a:t>0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1" name="Arrow: Pentagon 80">
            <a:extLst>
              <a:ext uri="{FF2B5EF4-FFF2-40B4-BE49-F238E27FC236}">
                <a16:creationId xmlns:a16="http://schemas.microsoft.com/office/drawing/2014/main" id="{4BC59421-0E0E-477F-BB4B-F5661840CD4C}"/>
              </a:ext>
            </a:extLst>
          </p:cNvPr>
          <p:cNvSpPr/>
          <p:nvPr/>
        </p:nvSpPr>
        <p:spPr>
          <a:xfrm>
            <a:off x="2225867" y="5417105"/>
            <a:ext cx="1440000" cy="895546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Rejected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prstClr val="black"/>
                </a:solidFill>
                <a:latin typeface="Calibri"/>
              </a:rPr>
              <a:t>12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5239" y="6643790"/>
            <a:ext cx="9183042" cy="1924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Notes: Values are cumulative amounts.</a:t>
            </a:r>
          </a:p>
        </p:txBody>
      </p:sp>
      <p:sp>
        <p:nvSpPr>
          <p:cNvPr id="8" name="Rectangle 7"/>
          <p:cNvSpPr/>
          <p:nvPr/>
        </p:nvSpPr>
        <p:spPr>
          <a:xfrm>
            <a:off x="5641145" y="957511"/>
            <a:ext cx="15686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No. Paid: 23  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130484" y="4739606"/>
            <a:ext cx="1595373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Value: £58,515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Fund Usage TBC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</a:t>
            </a:r>
          </a:p>
        </p:txBody>
      </p:sp>
      <p:sp>
        <p:nvSpPr>
          <p:cNvPr id="49" name="Arrow: Pentagon 6">
            <a:extLst>
              <a:ext uri="{FF2B5EF4-FFF2-40B4-BE49-F238E27FC236}">
                <a16:creationId xmlns:a16="http://schemas.microsoft.com/office/drawing/2014/main" id="{21657C5F-ECD4-4575-A9C1-E99927349143}"/>
              </a:ext>
            </a:extLst>
          </p:cNvPr>
          <p:cNvSpPr/>
          <p:nvPr/>
        </p:nvSpPr>
        <p:spPr>
          <a:xfrm>
            <a:off x="2225867" y="1645703"/>
            <a:ext cx="1440000" cy="895546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Rejected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prstClr val="black"/>
                </a:solidFill>
                <a:latin typeface="Calibri"/>
              </a:rPr>
              <a:t>7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0" name="Arrow: Pentagon 38">
            <a:extLst>
              <a:ext uri="{FF2B5EF4-FFF2-40B4-BE49-F238E27FC236}">
                <a16:creationId xmlns:a16="http://schemas.microsoft.com/office/drawing/2014/main" id="{32BCCF8A-6E44-47D8-B82E-F123986637BF}"/>
              </a:ext>
            </a:extLst>
          </p:cNvPr>
          <p:cNvSpPr/>
          <p:nvPr/>
        </p:nvSpPr>
        <p:spPr>
          <a:xfrm>
            <a:off x="3665867" y="1662796"/>
            <a:ext cx="1440000" cy="895546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Subject to query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prstClr val="black"/>
                </a:solidFill>
                <a:latin typeface="Calibri"/>
              </a:rPr>
              <a:t>0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1" name="Arrow: Pentagon 39">
            <a:extLst>
              <a:ext uri="{FF2B5EF4-FFF2-40B4-BE49-F238E27FC236}">
                <a16:creationId xmlns:a16="http://schemas.microsoft.com/office/drawing/2014/main" id="{074FE0C0-FA06-4CE0-A62C-5E1177A6C752}"/>
              </a:ext>
            </a:extLst>
          </p:cNvPr>
          <p:cNvSpPr/>
          <p:nvPr/>
        </p:nvSpPr>
        <p:spPr>
          <a:xfrm>
            <a:off x="5106745" y="1645703"/>
            <a:ext cx="1631074" cy="895546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Processing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prstClr val="black"/>
                </a:solidFill>
                <a:latin typeface="Calibri"/>
              </a:rPr>
              <a:t>0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3" name="Arrow: Pentagon 53">
            <a:extLst>
              <a:ext uri="{FF2B5EF4-FFF2-40B4-BE49-F238E27FC236}">
                <a16:creationId xmlns:a16="http://schemas.microsoft.com/office/drawing/2014/main" id="{67DE2A47-E6A6-42BC-9637-10936B6812F6}"/>
              </a:ext>
            </a:extLst>
          </p:cNvPr>
          <p:cNvSpPr/>
          <p:nvPr/>
        </p:nvSpPr>
        <p:spPr>
          <a:xfrm>
            <a:off x="5132697" y="3577750"/>
            <a:ext cx="1653000" cy="895546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Processing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prstClr val="black"/>
                </a:solidFill>
                <a:latin typeface="Calibri"/>
              </a:rPr>
              <a:t>0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6" name="Arrow: Pentagon 56">
            <a:extLst>
              <a:ext uri="{FF2B5EF4-FFF2-40B4-BE49-F238E27FC236}">
                <a16:creationId xmlns:a16="http://schemas.microsoft.com/office/drawing/2014/main" id="{7CE48810-FF81-4810-845A-1940684FEC14}"/>
              </a:ext>
            </a:extLst>
          </p:cNvPr>
          <p:cNvSpPr/>
          <p:nvPr/>
        </p:nvSpPr>
        <p:spPr>
          <a:xfrm>
            <a:off x="3668240" y="3552555"/>
            <a:ext cx="1440000" cy="895546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Subject to query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prstClr val="black"/>
                </a:solidFill>
                <a:latin typeface="Calibri"/>
              </a:rPr>
              <a:t>0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6" name="Arrow: Pentagon 57">
            <a:extLst>
              <a:ext uri="{FF2B5EF4-FFF2-40B4-BE49-F238E27FC236}">
                <a16:creationId xmlns:a16="http://schemas.microsoft.com/office/drawing/2014/main" id="{8E0E6137-8163-41AF-8766-6624BB16DA89}"/>
              </a:ext>
            </a:extLst>
          </p:cNvPr>
          <p:cNvSpPr/>
          <p:nvPr/>
        </p:nvSpPr>
        <p:spPr>
          <a:xfrm>
            <a:off x="2225867" y="3534926"/>
            <a:ext cx="1440000" cy="895546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Rejected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prstClr val="black"/>
                </a:solidFill>
                <a:latin typeface="Calibri"/>
              </a:rPr>
              <a:t>12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7" name="Arrow: Pentagon 73">
            <a:extLst>
              <a:ext uri="{FF2B5EF4-FFF2-40B4-BE49-F238E27FC236}">
                <a16:creationId xmlns:a16="http://schemas.microsoft.com/office/drawing/2014/main" id="{3F3F3A9D-E580-49D7-8421-7470FC3B2476}"/>
              </a:ext>
            </a:extLst>
          </p:cNvPr>
          <p:cNvSpPr/>
          <p:nvPr/>
        </p:nvSpPr>
        <p:spPr>
          <a:xfrm>
            <a:off x="3692697" y="5407723"/>
            <a:ext cx="1440000" cy="895546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Subject to query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prstClr val="black"/>
                </a:solidFill>
                <a:latin typeface="Calibri"/>
              </a:rPr>
              <a:t>2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9" name="Rectangle: Rounded Corners 68">
            <a:extLst>
              <a:ext uri="{FF2B5EF4-FFF2-40B4-BE49-F238E27FC236}">
                <a16:creationId xmlns:a16="http://schemas.microsoft.com/office/drawing/2014/main" id="{81AB6B99-1E5A-4919-8C87-23556A087696}"/>
              </a:ext>
            </a:extLst>
          </p:cNvPr>
          <p:cNvSpPr/>
          <p:nvPr/>
        </p:nvSpPr>
        <p:spPr>
          <a:xfrm>
            <a:off x="6839383" y="5377742"/>
            <a:ext cx="1291707" cy="107418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Rejected  Applications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15%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Rounded Rectangle 5">
            <a:extLst>
              <a:ext uri="{FF2B5EF4-FFF2-40B4-BE49-F238E27FC236}">
                <a16:creationId xmlns:a16="http://schemas.microsoft.com/office/drawing/2014/main" id="{C85B8E17-24B7-4F0F-AB36-E5BFCEEFE62C}"/>
              </a:ext>
            </a:extLst>
          </p:cNvPr>
          <p:cNvSpPr/>
          <p:nvPr/>
        </p:nvSpPr>
        <p:spPr>
          <a:xfrm>
            <a:off x="2007969" y="2839235"/>
            <a:ext cx="8879092" cy="5063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7F764A28-3BB1-459D-8D24-D2206FA60B20}"/>
              </a:ext>
            </a:extLst>
          </p:cNvPr>
          <p:cNvSpPr/>
          <p:nvPr/>
        </p:nvSpPr>
        <p:spPr>
          <a:xfrm>
            <a:off x="8297347" y="5441451"/>
            <a:ext cx="2580135" cy="1156714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Top 3 Reasons for Rejection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171450" marR="0" lvl="0" indent="-1714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100" b="1" dirty="0">
                <a:solidFill>
                  <a:schemeClr val="tx1"/>
                </a:solidFill>
                <a:latin typeface="Calibri"/>
              </a:rPr>
              <a:t>Not eligible for scheme</a:t>
            </a:r>
          </a:p>
          <a:p>
            <a:pPr marL="171450" marR="0" lvl="0" indent="-1714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Duplicate application</a:t>
            </a:r>
          </a:p>
          <a:p>
            <a:pPr marL="171450" marR="0" lvl="0" indent="-1714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100" b="1" dirty="0">
                <a:solidFill>
                  <a:schemeClr val="tx1"/>
                </a:solidFill>
                <a:latin typeface="Calibri"/>
              </a:rPr>
              <a:t>Referred to another grant scheme</a:t>
            </a:r>
            <a:endParaRPr kumimoji="0" lang="en-GB" sz="11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087FD62-4B3A-43BE-A9BC-6DD94CCF5B55}"/>
              </a:ext>
            </a:extLst>
          </p:cNvPr>
          <p:cNvSpPr txBox="1"/>
          <p:nvPr/>
        </p:nvSpPr>
        <p:spPr>
          <a:xfrm>
            <a:off x="2116853" y="2844804"/>
            <a:ext cx="3203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Applications Received: 33  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641145" y="2822551"/>
            <a:ext cx="15686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No. Paid: 21  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EBAE259-2CE0-4255-A98E-BBF0BD781765}"/>
              </a:ext>
            </a:extLst>
          </p:cNvPr>
          <p:cNvSpPr txBox="1"/>
          <p:nvPr/>
        </p:nvSpPr>
        <p:spPr>
          <a:xfrm>
            <a:off x="8130484" y="2756109"/>
            <a:ext cx="197068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Value: £22,265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Fund Usage: 125% </a:t>
            </a:r>
          </a:p>
        </p:txBody>
      </p:sp>
    </p:spTree>
    <p:extLst>
      <p:ext uri="{BB962C8B-B14F-4D97-AF65-F5344CB8AC3E}">
        <p14:creationId xmlns:p14="http://schemas.microsoft.com/office/powerpoint/2010/main" val="904847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ounded Rectangle 47"/>
          <p:cNvSpPr/>
          <p:nvPr/>
        </p:nvSpPr>
        <p:spPr>
          <a:xfrm>
            <a:off x="1980459" y="4806930"/>
            <a:ext cx="9845749" cy="5063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1980459" y="2853330"/>
            <a:ext cx="9845749" cy="5063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980459" y="899730"/>
            <a:ext cx="9845749" cy="5063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143560" y="4730815"/>
            <a:ext cx="1926077" cy="18188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1" i="0" u="none" strike="noStrike" kern="1200" cap="none" spc="0" normalizeH="0" baseline="0" noProof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107838" y="2759803"/>
            <a:ext cx="1926077" cy="19129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07838" y="788791"/>
            <a:ext cx="1926077" cy="1912975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Tier 3/4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/>
              <a:ea typeface="+mn-ea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LRSG (closed) / National Lockdown / One off payment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(Combined)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19.12.20 - ongoing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12192000" cy="59458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9" name="Rectangle: Rounded Corners 68">
            <a:extLst>
              <a:ext uri="{FF2B5EF4-FFF2-40B4-BE49-F238E27FC236}">
                <a16:creationId xmlns:a16="http://schemas.microsoft.com/office/drawing/2014/main" id="{81AB6B99-1E5A-4919-8C87-23556A087696}"/>
              </a:ext>
            </a:extLst>
          </p:cNvPr>
          <p:cNvSpPr/>
          <p:nvPr/>
        </p:nvSpPr>
        <p:spPr>
          <a:xfrm>
            <a:off x="6839383" y="3446280"/>
            <a:ext cx="1291707" cy="107418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Rejected  Applications</a:t>
            </a: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%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A6F7D064-240A-4245-A939-F769CB4D429A}"/>
              </a:ext>
            </a:extLst>
          </p:cNvPr>
          <p:cNvSpPr/>
          <p:nvPr/>
        </p:nvSpPr>
        <p:spPr>
          <a:xfrm>
            <a:off x="8219675" y="3504816"/>
            <a:ext cx="2610970" cy="1074186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Top Reasons for Rejection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087FD62-4B3A-43BE-A9BC-6DD94CCF5B55}"/>
              </a:ext>
            </a:extLst>
          </p:cNvPr>
          <p:cNvSpPr txBox="1"/>
          <p:nvPr/>
        </p:nvSpPr>
        <p:spPr>
          <a:xfrm>
            <a:off x="2116853" y="958616"/>
            <a:ext cx="3203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Applications Received: 740  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C18CEDA-B756-430E-AAE4-C35C893E8B40}"/>
              </a:ext>
            </a:extLst>
          </p:cNvPr>
          <p:cNvSpPr txBox="1"/>
          <p:nvPr/>
        </p:nvSpPr>
        <p:spPr>
          <a:xfrm>
            <a:off x="2218074" y="2902129"/>
            <a:ext cx="3057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Applications Received: 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9C9DC2C-9424-4DD0-AC37-DD8B83BBEF45}"/>
              </a:ext>
            </a:extLst>
          </p:cNvPr>
          <p:cNvSpPr txBox="1"/>
          <p:nvPr/>
        </p:nvSpPr>
        <p:spPr>
          <a:xfrm>
            <a:off x="2254458" y="4849754"/>
            <a:ext cx="2984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Applications Received: </a:t>
            </a:r>
          </a:p>
        </p:txBody>
      </p:sp>
      <p:sp>
        <p:nvSpPr>
          <p:cNvPr id="68" name="Rectangle: Rounded Corners 67">
            <a:extLst>
              <a:ext uri="{FF2B5EF4-FFF2-40B4-BE49-F238E27FC236}">
                <a16:creationId xmlns:a16="http://schemas.microsoft.com/office/drawing/2014/main" id="{BFB8D4D0-4795-4D54-9FFC-943D40EC5D7B}"/>
              </a:ext>
            </a:extLst>
          </p:cNvPr>
          <p:cNvSpPr/>
          <p:nvPr/>
        </p:nvSpPr>
        <p:spPr>
          <a:xfrm>
            <a:off x="6839988" y="1577231"/>
            <a:ext cx="1290496" cy="107418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Rejected Applications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23%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8" name="TextBox 2">
            <a:extLst>
              <a:ext uri="{FF2B5EF4-FFF2-40B4-BE49-F238E27FC236}">
                <a16:creationId xmlns:a16="http://schemas.microsoft.com/office/drawing/2014/main" id="{10FD3C11-FF8A-48A2-BBDD-26E91DC600A2}"/>
              </a:ext>
            </a:extLst>
          </p:cNvPr>
          <p:cNvSpPr txBox="1"/>
          <p:nvPr/>
        </p:nvSpPr>
        <p:spPr>
          <a:xfrm>
            <a:off x="2186230" y="-114870"/>
            <a:ext cx="8170755" cy="60061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609630" rtl="0" eaLnBrk="1" fontAlgn="auto" latinLnBrk="0" hangingPunct="1">
              <a:lnSpc>
                <a:spcPts val="537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ibre Franklin Bold"/>
                <a:ea typeface="+mn-ea"/>
                <a:cs typeface="+mn-cs"/>
              </a:rPr>
              <a:t>Executive Summary Business Grants – 26/03/21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EBAE259-2CE0-4255-A98E-BBF0BD781765}"/>
              </a:ext>
            </a:extLst>
          </p:cNvPr>
          <p:cNvSpPr txBox="1"/>
          <p:nvPr/>
        </p:nvSpPr>
        <p:spPr>
          <a:xfrm>
            <a:off x="8081344" y="845697"/>
            <a:ext cx="197068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Value: £6,209,076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Fund Usage: TBC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C156DA3-B654-49A2-ACDF-7D2D3E513D16}"/>
              </a:ext>
            </a:extLst>
          </p:cNvPr>
          <p:cNvSpPr txBox="1"/>
          <p:nvPr/>
        </p:nvSpPr>
        <p:spPr>
          <a:xfrm>
            <a:off x="5795478" y="2927822"/>
            <a:ext cx="1542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No. Paid: 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3BFCE31-8FB3-4AF0-B2E7-89A003D84788}"/>
              </a:ext>
            </a:extLst>
          </p:cNvPr>
          <p:cNvSpPr txBox="1"/>
          <p:nvPr/>
        </p:nvSpPr>
        <p:spPr>
          <a:xfrm>
            <a:off x="5847027" y="4867694"/>
            <a:ext cx="1398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No. Paid: 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FB6FF5AA-3B30-44C0-B9C0-F7A7F9B063EB}"/>
              </a:ext>
            </a:extLst>
          </p:cNvPr>
          <p:cNvSpPr/>
          <p:nvPr/>
        </p:nvSpPr>
        <p:spPr>
          <a:xfrm>
            <a:off x="10906274" y="733763"/>
            <a:ext cx="1214076" cy="970314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Webpage views: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dirty="0">
                <a:solidFill>
                  <a:schemeClr val="tx1"/>
                </a:solidFill>
                <a:latin typeface="Calibri"/>
                <a:cs typeface="Calibri"/>
              </a:rPr>
              <a:t>207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600" b="0" i="1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6D66529D-3F1D-4789-A20A-AEE53DBE6575}"/>
              </a:ext>
            </a:extLst>
          </p:cNvPr>
          <p:cNvSpPr/>
          <p:nvPr/>
        </p:nvSpPr>
        <p:spPr>
          <a:xfrm>
            <a:off x="10875493" y="2558342"/>
            <a:ext cx="1275639" cy="966840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Webpage views: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600" b="0" i="1" u="none" strike="noStrike" kern="1200" cap="none" spc="0" normalizeH="0" baseline="0" noProof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BF5A230F-976D-4420-A1DF-9DA5141C374E}"/>
              </a:ext>
            </a:extLst>
          </p:cNvPr>
          <p:cNvSpPr/>
          <p:nvPr/>
        </p:nvSpPr>
        <p:spPr>
          <a:xfrm>
            <a:off x="10859180" y="4477039"/>
            <a:ext cx="1308264" cy="1109494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lang="en-GB" sz="900" b="1">
                <a:solidFill>
                  <a:srgbClr val="000000"/>
                </a:solidFill>
                <a:latin typeface="Calibri"/>
                <a:cs typeface="Calibri"/>
              </a:rPr>
              <a:t>Webpage</a:t>
            </a:r>
          </a:p>
          <a:p>
            <a:pPr algn="ctr">
              <a:defRPr/>
            </a:pPr>
            <a:r>
              <a:rPr lang="en-GB" sz="900" b="1">
                <a:solidFill>
                  <a:srgbClr val="000000"/>
                </a:solidFill>
                <a:latin typeface="Calibri"/>
                <a:cs typeface="Calibri"/>
              </a:rPr>
              <a:t> views:</a:t>
            </a:r>
          </a:p>
        </p:txBody>
      </p:sp>
      <p:sp>
        <p:nvSpPr>
          <p:cNvPr id="71" name="Arrow: Pentagon 70">
            <a:extLst>
              <a:ext uri="{FF2B5EF4-FFF2-40B4-BE49-F238E27FC236}">
                <a16:creationId xmlns:a16="http://schemas.microsoft.com/office/drawing/2014/main" id="{EB82A214-AC34-48A7-B9AD-4B2348B512C4}"/>
              </a:ext>
            </a:extLst>
          </p:cNvPr>
          <p:cNvSpPr/>
          <p:nvPr/>
        </p:nvSpPr>
        <p:spPr>
          <a:xfrm>
            <a:off x="5159527" y="5407432"/>
            <a:ext cx="1440000" cy="895546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Processing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1" name="Arrow: Pentagon 80">
            <a:extLst>
              <a:ext uri="{FF2B5EF4-FFF2-40B4-BE49-F238E27FC236}">
                <a16:creationId xmlns:a16="http://schemas.microsoft.com/office/drawing/2014/main" id="{4BC59421-0E0E-477F-BB4B-F5661840CD4C}"/>
              </a:ext>
            </a:extLst>
          </p:cNvPr>
          <p:cNvSpPr/>
          <p:nvPr/>
        </p:nvSpPr>
        <p:spPr>
          <a:xfrm>
            <a:off x="2225867" y="5417105"/>
            <a:ext cx="1440000" cy="895546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Rejected</a:t>
            </a:r>
          </a:p>
        </p:txBody>
      </p:sp>
      <p:sp>
        <p:nvSpPr>
          <p:cNvPr id="2" name="Rectangle 1"/>
          <p:cNvSpPr/>
          <p:nvPr/>
        </p:nvSpPr>
        <p:spPr>
          <a:xfrm>
            <a:off x="165239" y="6643790"/>
            <a:ext cx="9183042" cy="1924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Notes: Values are cumulative amounts.</a:t>
            </a:r>
          </a:p>
        </p:txBody>
      </p:sp>
      <p:sp>
        <p:nvSpPr>
          <p:cNvPr id="8" name="Rectangle 7"/>
          <p:cNvSpPr/>
          <p:nvPr/>
        </p:nvSpPr>
        <p:spPr>
          <a:xfrm>
            <a:off x="5766481" y="954525"/>
            <a:ext cx="16132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No. Paid: 529  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035365" y="2778058"/>
            <a:ext cx="157677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Value: £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Fund Usage: 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081344" y="4728237"/>
            <a:ext cx="1288686" cy="8771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Value: £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Fund Usage 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</a:t>
            </a:r>
          </a:p>
        </p:txBody>
      </p:sp>
      <p:sp>
        <p:nvSpPr>
          <p:cNvPr id="49" name="Arrow: Pentagon 6">
            <a:extLst>
              <a:ext uri="{FF2B5EF4-FFF2-40B4-BE49-F238E27FC236}">
                <a16:creationId xmlns:a16="http://schemas.microsoft.com/office/drawing/2014/main" id="{21657C5F-ECD4-4575-A9C1-E99927349143}"/>
              </a:ext>
            </a:extLst>
          </p:cNvPr>
          <p:cNvSpPr/>
          <p:nvPr/>
        </p:nvSpPr>
        <p:spPr>
          <a:xfrm>
            <a:off x="2225867" y="1645703"/>
            <a:ext cx="1440000" cy="895546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Rejected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prstClr val="black"/>
                </a:solidFill>
                <a:latin typeface="Calibri"/>
              </a:rPr>
              <a:t>170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0" name="Arrow: Pentagon 38">
            <a:extLst>
              <a:ext uri="{FF2B5EF4-FFF2-40B4-BE49-F238E27FC236}">
                <a16:creationId xmlns:a16="http://schemas.microsoft.com/office/drawing/2014/main" id="{32BCCF8A-6E44-47D8-B82E-F123986637BF}"/>
              </a:ext>
            </a:extLst>
          </p:cNvPr>
          <p:cNvSpPr/>
          <p:nvPr/>
        </p:nvSpPr>
        <p:spPr>
          <a:xfrm>
            <a:off x="3665867" y="1662796"/>
            <a:ext cx="1440000" cy="895546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Subject to query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prstClr val="black"/>
                </a:solidFill>
                <a:latin typeface="Calibri"/>
              </a:rPr>
              <a:t>30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1" name="Arrow: Pentagon 39">
            <a:extLst>
              <a:ext uri="{FF2B5EF4-FFF2-40B4-BE49-F238E27FC236}">
                <a16:creationId xmlns:a16="http://schemas.microsoft.com/office/drawing/2014/main" id="{074FE0C0-FA06-4CE0-A62C-5E1177A6C752}"/>
              </a:ext>
            </a:extLst>
          </p:cNvPr>
          <p:cNvSpPr/>
          <p:nvPr/>
        </p:nvSpPr>
        <p:spPr>
          <a:xfrm>
            <a:off x="5106745" y="1645703"/>
            <a:ext cx="1440000" cy="895546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Processing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prstClr val="black"/>
                </a:solidFill>
                <a:latin typeface="Calibri"/>
              </a:rPr>
              <a:t>11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3" name="Arrow: Pentagon 53">
            <a:extLst>
              <a:ext uri="{FF2B5EF4-FFF2-40B4-BE49-F238E27FC236}">
                <a16:creationId xmlns:a16="http://schemas.microsoft.com/office/drawing/2014/main" id="{67DE2A47-E6A6-42BC-9637-10936B6812F6}"/>
              </a:ext>
            </a:extLst>
          </p:cNvPr>
          <p:cNvSpPr/>
          <p:nvPr/>
        </p:nvSpPr>
        <p:spPr>
          <a:xfrm>
            <a:off x="5132697" y="3577750"/>
            <a:ext cx="1440000" cy="895546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Processing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6" name="Arrow: Pentagon 56">
            <a:extLst>
              <a:ext uri="{FF2B5EF4-FFF2-40B4-BE49-F238E27FC236}">
                <a16:creationId xmlns:a16="http://schemas.microsoft.com/office/drawing/2014/main" id="{7CE48810-FF81-4810-845A-1940684FEC14}"/>
              </a:ext>
            </a:extLst>
          </p:cNvPr>
          <p:cNvSpPr/>
          <p:nvPr/>
        </p:nvSpPr>
        <p:spPr>
          <a:xfrm>
            <a:off x="3668240" y="3552555"/>
            <a:ext cx="1440000" cy="895546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Subject to query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6" name="Arrow: Pentagon 57">
            <a:extLst>
              <a:ext uri="{FF2B5EF4-FFF2-40B4-BE49-F238E27FC236}">
                <a16:creationId xmlns:a16="http://schemas.microsoft.com/office/drawing/2014/main" id="{8E0E6137-8163-41AF-8766-6624BB16DA89}"/>
              </a:ext>
            </a:extLst>
          </p:cNvPr>
          <p:cNvSpPr/>
          <p:nvPr/>
        </p:nvSpPr>
        <p:spPr>
          <a:xfrm>
            <a:off x="2225867" y="3534926"/>
            <a:ext cx="1440000" cy="895546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Rejected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7" name="Arrow: Pentagon 73">
            <a:extLst>
              <a:ext uri="{FF2B5EF4-FFF2-40B4-BE49-F238E27FC236}">
                <a16:creationId xmlns:a16="http://schemas.microsoft.com/office/drawing/2014/main" id="{3F3F3A9D-E580-49D7-8421-7470FC3B2476}"/>
              </a:ext>
            </a:extLst>
          </p:cNvPr>
          <p:cNvSpPr/>
          <p:nvPr/>
        </p:nvSpPr>
        <p:spPr>
          <a:xfrm>
            <a:off x="3692697" y="5407723"/>
            <a:ext cx="1440000" cy="895546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Subject to query</a:t>
            </a:r>
          </a:p>
        </p:txBody>
      </p:sp>
      <p:sp>
        <p:nvSpPr>
          <p:cNvPr id="79" name="Rectangle: Rounded Corners 68">
            <a:extLst>
              <a:ext uri="{FF2B5EF4-FFF2-40B4-BE49-F238E27FC236}">
                <a16:creationId xmlns:a16="http://schemas.microsoft.com/office/drawing/2014/main" id="{81AB6B99-1E5A-4919-8C87-23556A087696}"/>
              </a:ext>
            </a:extLst>
          </p:cNvPr>
          <p:cNvSpPr/>
          <p:nvPr/>
        </p:nvSpPr>
        <p:spPr>
          <a:xfrm>
            <a:off x="6839383" y="5377742"/>
            <a:ext cx="1291707" cy="107418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Rejected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Applications</a:t>
            </a: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%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944CEED5-E454-4193-9348-AE9DDDE6772B}"/>
              </a:ext>
            </a:extLst>
          </p:cNvPr>
          <p:cNvSpPr/>
          <p:nvPr/>
        </p:nvSpPr>
        <p:spPr>
          <a:xfrm>
            <a:off x="8242099" y="1547832"/>
            <a:ext cx="2610970" cy="1074186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Top 3 Reasons for Rejection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Not eligible for scheme         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Duplicate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100" b="1" dirty="0">
                <a:solidFill>
                  <a:prstClr val="black"/>
                </a:solidFill>
                <a:latin typeface="Calibri"/>
              </a:rPr>
              <a:t>Referred to another grant scheme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Rectangle: Rounded Corners 46">
            <a:extLst>
              <a:ext uri="{FF2B5EF4-FFF2-40B4-BE49-F238E27FC236}">
                <a16:creationId xmlns:a16="http://schemas.microsoft.com/office/drawing/2014/main" id="{A6F7D064-240A-4245-A939-F769CB4D429A}"/>
              </a:ext>
            </a:extLst>
          </p:cNvPr>
          <p:cNvSpPr/>
          <p:nvPr/>
        </p:nvSpPr>
        <p:spPr>
          <a:xfrm>
            <a:off x="8219675" y="5473303"/>
            <a:ext cx="2610970" cy="1074186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Top Reasons for Rejection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2069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: Rounded Corners 81">
            <a:extLst>
              <a:ext uri="{FF2B5EF4-FFF2-40B4-BE49-F238E27FC236}">
                <a16:creationId xmlns:a16="http://schemas.microsoft.com/office/drawing/2014/main" id="{D0D640DE-FA64-41F0-BDF3-506502925D3C}"/>
              </a:ext>
            </a:extLst>
          </p:cNvPr>
          <p:cNvSpPr/>
          <p:nvPr/>
        </p:nvSpPr>
        <p:spPr>
          <a:xfrm>
            <a:off x="6224758" y="1307402"/>
            <a:ext cx="1795894" cy="1399093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Rejected Applications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dirty="0">
                <a:solidFill>
                  <a:schemeClr val="tx1"/>
                </a:solidFill>
                <a:latin typeface="Calibri"/>
              </a:rPr>
              <a:t>Main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solidFill>
                  <a:schemeClr val="tx1"/>
                </a:solidFill>
                <a:latin typeface="Calibri"/>
              </a:rPr>
              <a:t>76%</a:t>
            </a: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algn="ctr">
              <a:defRPr/>
            </a:pPr>
            <a:r>
              <a:rPr lang="en-GB" sz="1600" b="1" dirty="0">
                <a:solidFill>
                  <a:prstClr val="black"/>
                </a:solidFill>
              </a:rPr>
              <a:t>Discretionary</a:t>
            </a:r>
          </a:p>
          <a:p>
            <a:pPr algn="ctr">
              <a:defRPr/>
            </a:pPr>
            <a:r>
              <a:rPr lang="en-GB" b="1" dirty="0">
                <a:solidFill>
                  <a:prstClr val="black"/>
                </a:solidFill>
              </a:rPr>
              <a:t>85%</a:t>
            </a:r>
          </a:p>
        </p:txBody>
      </p:sp>
      <p:sp>
        <p:nvSpPr>
          <p:cNvPr id="107" name="Rounded Rectangle 106"/>
          <p:cNvSpPr/>
          <p:nvPr/>
        </p:nvSpPr>
        <p:spPr>
          <a:xfrm>
            <a:off x="1999966" y="749491"/>
            <a:ext cx="9845749" cy="53408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ounded Rectangle 43"/>
          <p:cNvSpPr/>
          <p:nvPr/>
        </p:nvSpPr>
        <p:spPr>
          <a:xfrm>
            <a:off x="99347" y="652513"/>
            <a:ext cx="1926077" cy="202909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b="1">
                <a:solidFill>
                  <a:schemeClr val="tx2">
                    <a:lumMod val="50000"/>
                  </a:schemeClr>
                </a:solidFill>
              </a:rPr>
              <a:t>Test &amp; Trace Support Payment</a:t>
            </a:r>
          </a:p>
          <a:p>
            <a:pPr lvl="0" algn="ctr"/>
            <a:endParaRPr lang="en-GB" b="1">
              <a:solidFill>
                <a:schemeClr val="tx2">
                  <a:lumMod val="50000"/>
                </a:schemeClr>
              </a:solidFill>
            </a:endParaRPr>
          </a:p>
          <a:p>
            <a:pPr lvl="0" algn="ctr"/>
            <a:endParaRPr lang="en-GB" b="1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en-GB" sz="1400">
                <a:solidFill>
                  <a:schemeClr val="tx2">
                    <a:lumMod val="50000"/>
                  </a:schemeClr>
                </a:solidFill>
              </a:rPr>
              <a:t>£500 per person</a:t>
            </a:r>
            <a:endParaRPr lang="en-GB" sz="1400" b="1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12192000" cy="59458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9C9DC2C-9424-4DD0-AC37-DD8B83BBEF45}"/>
              </a:ext>
            </a:extLst>
          </p:cNvPr>
          <p:cNvSpPr txBox="1"/>
          <p:nvPr/>
        </p:nvSpPr>
        <p:spPr>
          <a:xfrm>
            <a:off x="2410843" y="827751"/>
            <a:ext cx="2716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Applications Received: 684   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8" name="TextBox 2">
            <a:extLst>
              <a:ext uri="{FF2B5EF4-FFF2-40B4-BE49-F238E27FC236}">
                <a16:creationId xmlns:a16="http://schemas.microsoft.com/office/drawing/2014/main" id="{10FD3C11-FF8A-48A2-BBDD-26E91DC600A2}"/>
              </a:ext>
            </a:extLst>
          </p:cNvPr>
          <p:cNvSpPr txBox="1"/>
          <p:nvPr/>
        </p:nvSpPr>
        <p:spPr>
          <a:xfrm>
            <a:off x="2186230" y="-114870"/>
            <a:ext cx="8170755" cy="60061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609630" rtl="0" eaLnBrk="1" fontAlgn="auto" latinLnBrk="0" hangingPunct="1">
              <a:lnSpc>
                <a:spcPts val="537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ibre Franklin Bold"/>
                <a:ea typeface="+mn-ea"/>
                <a:cs typeface="+mn-cs"/>
              </a:rPr>
              <a:t>Executive Summary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ibre Franklin Bold"/>
                <a:ea typeface="+mn-ea"/>
                <a:cs typeface="+mn-cs"/>
              </a:rPr>
              <a:t>Personal Grants – 26/03</a:t>
            </a:r>
            <a:r>
              <a:rPr lang="en-US" sz="2400" b="1" dirty="0">
                <a:solidFill>
                  <a:schemeClr val="bg1"/>
                </a:solidFill>
                <a:latin typeface="Libre Franklin Bold"/>
              </a:rPr>
              <a:t>/21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Libre Franklin Bold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3BFCE31-8FB3-4AF0-B2E7-89A003D84788}"/>
              </a:ext>
            </a:extLst>
          </p:cNvPr>
          <p:cNvSpPr txBox="1"/>
          <p:nvPr/>
        </p:nvSpPr>
        <p:spPr>
          <a:xfrm>
            <a:off x="5348098" y="721754"/>
            <a:ext cx="27167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No. Paid: 139</a:t>
            </a:r>
          </a:p>
          <a:p>
            <a:pPr>
              <a:defRPr/>
            </a:pPr>
            <a:r>
              <a:rPr lang="en-GB" sz="1600" b="1" dirty="0">
                <a:solidFill>
                  <a:schemeClr val="accent6">
                    <a:lumMod val="75000"/>
                  </a:schemeClr>
                </a:solidFill>
                <a:latin typeface="Calibri"/>
              </a:rPr>
              <a:t>Main: 92      Discretionary: 47   </a:t>
            </a:r>
            <a:endParaRPr lang="en-GB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" name="Arrow: Pentagon 48">
            <a:extLst>
              <a:ext uri="{FF2B5EF4-FFF2-40B4-BE49-F238E27FC236}">
                <a16:creationId xmlns:a16="http://schemas.microsoft.com/office/drawing/2014/main" id="{CD242225-6949-4363-B07C-CDA88368B639}"/>
              </a:ext>
            </a:extLst>
          </p:cNvPr>
          <p:cNvSpPr/>
          <p:nvPr/>
        </p:nvSpPr>
        <p:spPr>
          <a:xfrm>
            <a:off x="3335809" y="1320199"/>
            <a:ext cx="1440000" cy="579583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Rejected: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black"/>
                </a:solidFill>
                <a:latin typeface="Calibri"/>
              </a:rPr>
              <a:t>289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6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Arrow: Pentagon 36">
            <a:extLst>
              <a:ext uri="{FF2B5EF4-FFF2-40B4-BE49-F238E27FC236}">
                <a16:creationId xmlns:a16="http://schemas.microsoft.com/office/drawing/2014/main" id="{666F2BBF-8C40-4496-BF46-3ABD11ED7608}"/>
              </a:ext>
            </a:extLst>
          </p:cNvPr>
          <p:cNvSpPr/>
          <p:nvPr/>
        </p:nvSpPr>
        <p:spPr>
          <a:xfrm>
            <a:off x="3357097" y="1992852"/>
            <a:ext cx="1440000" cy="613974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Rejected: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black"/>
                </a:solidFill>
                <a:latin typeface="Calibri"/>
              </a:rPr>
              <a:t>256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9" name="Arrow: Pentagon 49">
            <a:extLst>
              <a:ext uri="{FF2B5EF4-FFF2-40B4-BE49-F238E27FC236}">
                <a16:creationId xmlns:a16="http://schemas.microsoft.com/office/drawing/2014/main" id="{CE63A92C-6CF9-4F6F-9541-E1D3569C34CC}"/>
              </a:ext>
            </a:extLst>
          </p:cNvPr>
          <p:cNvSpPr/>
          <p:nvPr/>
        </p:nvSpPr>
        <p:spPr>
          <a:xfrm>
            <a:off x="4834570" y="1334393"/>
            <a:ext cx="1440000" cy="579583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Subject to query: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prstClr val="black"/>
                </a:solidFill>
                <a:latin typeface="Calibri"/>
              </a:rPr>
              <a:t>0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0F1E80FD-5ABA-492D-8C00-BA50CCC2346E}"/>
              </a:ext>
            </a:extLst>
          </p:cNvPr>
          <p:cNvSpPr txBox="1"/>
          <p:nvPr/>
        </p:nvSpPr>
        <p:spPr>
          <a:xfrm>
            <a:off x="2183509" y="1302924"/>
            <a:ext cx="1073302" cy="11618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Main</a:t>
            </a:r>
          </a:p>
          <a:p>
            <a:pPr algn="ctr"/>
            <a:r>
              <a:rPr lang="en-GB" sz="105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GB" sz="1050" dirty="0">
                <a:solidFill>
                  <a:prstClr val="black"/>
                </a:solidFill>
              </a:rPr>
              <a:t>applications</a:t>
            </a:r>
          </a:p>
          <a:p>
            <a:pPr algn="ctr"/>
            <a:r>
              <a:rPr lang="en-GB" sz="1050" dirty="0">
                <a:solidFill>
                  <a:prstClr val="black"/>
                </a:solidFill>
              </a:rPr>
              <a:t>381</a:t>
            </a:r>
          </a:p>
          <a:p>
            <a:pPr algn="ctr"/>
            <a:endParaRPr lang="en-GB" sz="1050" dirty="0">
              <a:solidFill>
                <a:prstClr val="black"/>
              </a:solidFill>
            </a:endParaRPr>
          </a:p>
          <a:p>
            <a:pPr algn="ctr"/>
            <a:endParaRPr lang="en-GB" sz="1400" dirty="0"/>
          </a:p>
          <a:p>
            <a:pPr algn="ctr"/>
            <a:endParaRPr lang="en-GB" sz="1200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79335476-17D7-4AEC-8EC2-5D0761A392C3}"/>
              </a:ext>
            </a:extLst>
          </p:cNvPr>
          <p:cNvSpPr txBox="1"/>
          <p:nvPr/>
        </p:nvSpPr>
        <p:spPr>
          <a:xfrm>
            <a:off x="2154210" y="1990350"/>
            <a:ext cx="1107979" cy="9771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Discretionary</a:t>
            </a:r>
          </a:p>
          <a:p>
            <a:pPr algn="ctr"/>
            <a:r>
              <a:rPr lang="en-GB" sz="1050" dirty="0">
                <a:solidFill>
                  <a:prstClr val="black"/>
                </a:solidFill>
                <a:latin typeface="Calibri"/>
              </a:rPr>
              <a:t> applications</a:t>
            </a:r>
          </a:p>
          <a:p>
            <a:pPr algn="ctr"/>
            <a:r>
              <a:rPr lang="en-GB" sz="1050" dirty="0">
                <a:solidFill>
                  <a:prstClr val="black"/>
                </a:solidFill>
                <a:latin typeface="Calibri"/>
              </a:rPr>
              <a:t>303</a:t>
            </a:r>
          </a:p>
          <a:p>
            <a:pPr algn="ctr"/>
            <a:endParaRPr lang="en-GB" sz="1050" dirty="0">
              <a:solidFill>
                <a:prstClr val="black"/>
              </a:solidFill>
              <a:latin typeface="Calibri"/>
            </a:endParaRPr>
          </a:p>
          <a:p>
            <a:pPr algn="ctr"/>
            <a:endParaRPr lang="en-GB" sz="1400" dirty="0"/>
          </a:p>
        </p:txBody>
      </p:sp>
      <p:sp>
        <p:nvSpPr>
          <p:cNvPr id="79" name="Arrow: Pentagon 44">
            <a:extLst>
              <a:ext uri="{FF2B5EF4-FFF2-40B4-BE49-F238E27FC236}">
                <a16:creationId xmlns:a16="http://schemas.microsoft.com/office/drawing/2014/main" id="{262874E9-560B-407D-9756-D058CD83B2E5}"/>
              </a:ext>
            </a:extLst>
          </p:cNvPr>
          <p:cNvSpPr/>
          <p:nvPr/>
        </p:nvSpPr>
        <p:spPr>
          <a:xfrm>
            <a:off x="4843178" y="2034345"/>
            <a:ext cx="1440000" cy="613974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Subject to query: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prstClr val="black"/>
                </a:solidFill>
                <a:latin typeface="Calibri"/>
              </a:rPr>
              <a:t>0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0" name="Rectangle: Rounded Corners 70">
            <a:extLst>
              <a:ext uri="{FF2B5EF4-FFF2-40B4-BE49-F238E27FC236}">
                <a16:creationId xmlns:a16="http://schemas.microsoft.com/office/drawing/2014/main" id="{B26C0573-2679-498B-8AE7-6962166A77C5}"/>
              </a:ext>
            </a:extLst>
          </p:cNvPr>
          <p:cNvSpPr/>
          <p:nvPr/>
        </p:nvSpPr>
        <p:spPr>
          <a:xfrm>
            <a:off x="10756427" y="542690"/>
            <a:ext cx="1432982" cy="1209789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endParaRPr lang="en-GB" sz="1200" b="1" dirty="0">
              <a:solidFill>
                <a:prstClr val="black"/>
              </a:solidFill>
              <a:latin typeface="Calibri"/>
            </a:endParaRPr>
          </a:p>
          <a:p>
            <a:pPr algn="ctr">
              <a:defRPr/>
            </a:pPr>
            <a:r>
              <a:rPr lang="en-GB" sz="1200" b="1" dirty="0">
                <a:solidFill>
                  <a:prstClr val="black"/>
                </a:solidFill>
                <a:latin typeface="Calibri"/>
              </a:rPr>
              <a:t>Webpage views</a:t>
            </a:r>
          </a:p>
          <a:p>
            <a:pPr algn="ctr">
              <a:defRPr/>
            </a:pPr>
            <a:r>
              <a:rPr lang="en-GB" sz="1200" b="1" dirty="0">
                <a:solidFill>
                  <a:schemeClr val="tx2"/>
                </a:solidFill>
                <a:latin typeface="Calibri"/>
              </a:rPr>
              <a:t>Main: 63</a:t>
            </a:r>
            <a:endParaRPr lang="en-GB" sz="1200" b="1" dirty="0">
              <a:solidFill>
                <a:schemeClr val="tx2"/>
              </a:solidFill>
              <a:latin typeface="Calibri"/>
              <a:cs typeface="Calibri"/>
            </a:endParaRPr>
          </a:p>
          <a:p>
            <a:pPr algn="ctr">
              <a:defRPr/>
            </a:pPr>
            <a:r>
              <a:rPr lang="en-GB" sz="1200" b="1" dirty="0">
                <a:solidFill>
                  <a:schemeClr val="tx2"/>
                </a:solidFill>
                <a:latin typeface="Calibri"/>
              </a:rPr>
              <a:t>Disc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  <a:r>
              <a:rPr lang="en-GB" sz="1200" b="1" dirty="0">
                <a:solidFill>
                  <a:schemeClr val="tx2"/>
                </a:solidFill>
                <a:latin typeface="Calibri"/>
              </a:rPr>
              <a:t> 39</a:t>
            </a:r>
            <a:endParaRPr lang="en-GB" sz="1200" b="1" dirty="0">
              <a:solidFill>
                <a:schemeClr val="tx2"/>
              </a:solidFill>
              <a:latin typeface="Calibri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" i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Test and Trace Support Payments</a:t>
            </a:r>
          </a:p>
          <a:p>
            <a:pPr algn="ctr">
              <a:defRPr/>
            </a:pPr>
            <a:endParaRPr lang="en-GB" sz="800" b="1" dirty="0">
              <a:solidFill>
                <a:prstClr val="black"/>
              </a:solidFill>
              <a:latin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744562" y="722876"/>
            <a:ext cx="249402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b="1" dirty="0">
                <a:solidFill>
                  <a:srgbClr val="00B050"/>
                </a:solidFill>
              </a:rPr>
              <a:t>Value: £69,500</a:t>
            </a:r>
          </a:p>
          <a:p>
            <a:pPr>
              <a:defRPr/>
            </a:pPr>
            <a:r>
              <a:rPr lang="en-GB" sz="1600" b="1" dirty="0">
                <a:solidFill>
                  <a:srgbClr val="00B050"/>
                </a:solidFill>
              </a:rPr>
              <a:t>Fund </a:t>
            </a:r>
            <a:r>
              <a:rPr lang="en-GB" sz="1600" b="1">
                <a:solidFill>
                  <a:srgbClr val="00B050"/>
                </a:solidFill>
              </a:rPr>
              <a:t>Usage: 76%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52" name="Rectangle: Rounded Corners 52">
            <a:extLst>
              <a:ext uri="{FF2B5EF4-FFF2-40B4-BE49-F238E27FC236}">
                <a16:creationId xmlns:a16="http://schemas.microsoft.com/office/drawing/2014/main" id="{609CC0DC-D588-422A-9479-7A9B2F02A7AD}"/>
              </a:ext>
            </a:extLst>
          </p:cNvPr>
          <p:cNvSpPr/>
          <p:nvPr/>
        </p:nvSpPr>
        <p:spPr>
          <a:xfrm>
            <a:off x="7926071" y="1381684"/>
            <a:ext cx="2845723" cy="1265899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Top Reasons for Rejection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28600" marR="0" lvl="0" indent="-2286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</a:rPr>
              <a:t>No valid </a:t>
            </a:r>
            <a:r>
              <a:rPr lang="en-GB" sz="1050" b="1" dirty="0">
                <a:solidFill>
                  <a:prstClr val="black"/>
                </a:solidFill>
                <a:latin typeface="Calibri"/>
              </a:rPr>
              <a:t>NHS Test and Trace </a:t>
            </a:r>
            <a:r>
              <a:rPr lang="en-GB" sz="1050" dirty="0">
                <a:solidFill>
                  <a:prstClr val="black"/>
                </a:solidFill>
                <a:latin typeface="Calibri"/>
              </a:rPr>
              <a:t>number</a:t>
            </a:r>
            <a:endParaRPr lang="en-GB" sz="1050" dirty="0">
              <a:solidFill>
                <a:srgbClr val="0070C0"/>
              </a:solidFill>
              <a:latin typeface="Calibri"/>
            </a:endParaRPr>
          </a:p>
          <a:p>
            <a:pPr marL="228600" marR="0" lvl="0" indent="-2286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050" dirty="0">
                <a:solidFill>
                  <a:schemeClr val="tx1"/>
                </a:solidFill>
                <a:latin typeface="Calibri"/>
              </a:rPr>
              <a:t>Not on a qualifying </a:t>
            </a:r>
            <a:r>
              <a:rPr lang="en-GB" sz="1050" b="1" dirty="0">
                <a:solidFill>
                  <a:schemeClr val="tx1"/>
                </a:solidFill>
                <a:latin typeface="Calibri"/>
              </a:rPr>
              <a:t>benefit schem</a:t>
            </a:r>
            <a:r>
              <a:rPr lang="en-GB" sz="1050" dirty="0">
                <a:solidFill>
                  <a:schemeClr val="tx1"/>
                </a:solidFill>
                <a:latin typeface="Calibri"/>
              </a:rPr>
              <a:t>e</a:t>
            </a:r>
            <a:endParaRPr lang="en-GB" sz="1050" dirty="0">
              <a:solidFill>
                <a:srgbClr val="0070C0"/>
              </a:solidFill>
              <a:latin typeface="Calibri"/>
            </a:endParaRPr>
          </a:p>
          <a:p>
            <a:pPr marL="228600" marR="0" lvl="0" indent="-2286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050" dirty="0">
                <a:solidFill>
                  <a:schemeClr val="tx1"/>
                </a:solidFill>
                <a:latin typeface="Calibri"/>
              </a:rPr>
              <a:t>No loss of </a:t>
            </a:r>
            <a:r>
              <a:rPr lang="en-GB" sz="1050" b="1" dirty="0">
                <a:solidFill>
                  <a:schemeClr val="tx1"/>
                </a:solidFill>
                <a:latin typeface="Calibri"/>
              </a:rPr>
              <a:t>income</a:t>
            </a:r>
            <a:r>
              <a:rPr lang="en-GB" sz="1050" dirty="0">
                <a:solidFill>
                  <a:schemeClr val="tx1"/>
                </a:solidFill>
                <a:latin typeface="Calibri"/>
              </a:rPr>
              <a:t> </a:t>
            </a:r>
            <a:endParaRPr lang="en-GB" sz="1050" dirty="0">
              <a:solidFill>
                <a:srgbClr val="0070C0"/>
              </a:solidFill>
              <a:latin typeface="Calibri"/>
            </a:endParaRPr>
          </a:p>
          <a:p>
            <a:pPr marL="228600" marR="0" lvl="0" indent="-2286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050" dirty="0">
                <a:solidFill>
                  <a:schemeClr val="tx1"/>
                </a:solidFill>
                <a:latin typeface="Calibri"/>
              </a:rPr>
              <a:t>Will not experience </a:t>
            </a:r>
            <a:r>
              <a:rPr lang="en-GB" sz="1050" b="1" dirty="0">
                <a:solidFill>
                  <a:schemeClr val="tx1"/>
                </a:solidFill>
                <a:latin typeface="Calibri"/>
              </a:rPr>
              <a:t>hardship</a:t>
            </a:r>
            <a:r>
              <a:rPr lang="en-GB" sz="1050" dirty="0">
                <a:solidFill>
                  <a:schemeClr val="tx1"/>
                </a:solidFill>
                <a:latin typeface="Calibri"/>
              </a:rPr>
              <a:t> </a:t>
            </a:r>
            <a:endParaRPr lang="en-GB" sz="1050" dirty="0">
              <a:solidFill>
                <a:srgbClr val="0070C0"/>
              </a:solidFill>
              <a:latin typeface="Calibri"/>
            </a:endParaRPr>
          </a:p>
          <a:p>
            <a:pPr marL="228600" marR="0" lvl="0" indent="-2286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050" dirty="0">
                <a:solidFill>
                  <a:schemeClr val="tx1"/>
                </a:solidFill>
                <a:latin typeface="Calibri"/>
              </a:rPr>
              <a:t>Information </a:t>
            </a:r>
            <a:r>
              <a:rPr lang="en-GB" sz="1050" b="1" dirty="0">
                <a:solidFill>
                  <a:schemeClr val="tx1"/>
                </a:solidFill>
                <a:latin typeface="Calibri"/>
              </a:rPr>
              <a:t>not received</a:t>
            </a:r>
            <a:endParaRPr lang="en-GB" sz="1050" dirty="0">
              <a:solidFill>
                <a:srgbClr val="0070C0"/>
              </a:solidFill>
              <a:latin typeface="Calibri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2025424" y="4673094"/>
            <a:ext cx="9845749" cy="70910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5" name="Rounded Rectangle 44"/>
          <p:cNvSpPr/>
          <p:nvPr/>
        </p:nvSpPr>
        <p:spPr>
          <a:xfrm>
            <a:off x="99347" y="4683355"/>
            <a:ext cx="1926077" cy="19129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lvl="0" algn="ctr"/>
            <a:r>
              <a:rPr lang="en-GB" sz="1600" b="1" dirty="0" err="1">
                <a:solidFill>
                  <a:schemeClr val="tx2">
                    <a:lumMod val="50000"/>
                  </a:schemeClr>
                </a:solidFill>
              </a:rPr>
              <a:t>Covid</a:t>
            </a:r>
            <a:r>
              <a:rPr lang="en-GB" sz="1600" b="1" dirty="0">
                <a:solidFill>
                  <a:schemeClr val="tx2">
                    <a:lumMod val="50000"/>
                  </a:schemeClr>
                </a:solidFill>
              </a:rPr>
              <a:t> Winter Grant Fund (Discretionary)</a:t>
            </a:r>
          </a:p>
          <a:p>
            <a:pPr lvl="0" algn="ctr"/>
            <a:endParaRPr lang="en-GB" sz="1600" b="1" dirty="0">
              <a:solidFill>
                <a:schemeClr val="tx2">
                  <a:lumMod val="50000"/>
                </a:schemeClr>
              </a:solidFill>
            </a:endParaRPr>
          </a:p>
          <a:p>
            <a:pPr lvl="0" algn="ctr"/>
            <a:endParaRPr lang="en-GB" sz="1400" dirty="0">
              <a:solidFill>
                <a:schemeClr val="tx2">
                  <a:lumMod val="50000"/>
                </a:schemeClr>
              </a:solidFill>
              <a:ea typeface="Calibri" panose="020F0502020204030204" pitchFamily="34" charset="0"/>
              <a:cs typeface="Times New Roman"/>
            </a:endParaRPr>
          </a:p>
          <a:p>
            <a:pPr lvl="0" algn="ctr"/>
            <a:r>
              <a:rPr lang="en-GB" sz="1400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/>
              </a:rPr>
              <a:t>£172,555 until 16</a:t>
            </a:r>
            <a:r>
              <a:rPr lang="en-GB" sz="1400" baseline="30000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/>
              </a:rPr>
              <a:t>th</a:t>
            </a:r>
            <a:r>
              <a:rPr lang="en-GB" sz="1400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/>
              </a:rPr>
              <a:t> April 2021</a:t>
            </a:r>
            <a:endParaRPr lang="en-GB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6" name="Rectangle: Rounded Corners 68">
            <a:extLst>
              <a:ext uri="{FF2B5EF4-FFF2-40B4-BE49-F238E27FC236}">
                <a16:creationId xmlns:a16="http://schemas.microsoft.com/office/drawing/2014/main" id="{81AB6B99-1E5A-4919-8C87-23556A087696}"/>
              </a:ext>
            </a:extLst>
          </p:cNvPr>
          <p:cNvSpPr/>
          <p:nvPr/>
        </p:nvSpPr>
        <p:spPr>
          <a:xfrm>
            <a:off x="6643370" y="5444672"/>
            <a:ext cx="1291707" cy="107418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Rejected  Applications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3.4%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C18CEDA-B756-430E-AAE4-C35C893E8B40}"/>
              </a:ext>
            </a:extLst>
          </p:cNvPr>
          <p:cNvSpPr txBox="1"/>
          <p:nvPr/>
        </p:nvSpPr>
        <p:spPr>
          <a:xfrm>
            <a:off x="2252559" y="4738118"/>
            <a:ext cx="4164933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Applications Received by CAB: 633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Number Passed to WBC for Payment: 565 </a:t>
            </a:r>
            <a:endParaRPr lang="en-GB" sz="1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C156DA3-B654-49A2-ACDF-7D2D3E513D16}"/>
              </a:ext>
            </a:extLst>
          </p:cNvPr>
          <p:cNvSpPr txBox="1"/>
          <p:nvPr/>
        </p:nvSpPr>
        <p:spPr>
          <a:xfrm>
            <a:off x="6424150" y="4741294"/>
            <a:ext cx="2296184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Paid: 555</a:t>
            </a:r>
          </a:p>
          <a:p>
            <a:pPr>
              <a:defRPr/>
            </a:pPr>
            <a:r>
              <a:rPr lang="en-GB" b="1" dirty="0">
                <a:solidFill>
                  <a:schemeClr val="accent6">
                    <a:lumMod val="75000"/>
                  </a:schemeClr>
                </a:solidFill>
                <a:latin typeface="Calibri"/>
              </a:rPr>
              <a:t>Pending Payment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10 </a:t>
            </a:r>
            <a:endParaRPr lang="en-GB" sz="9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9" name="Arrow: Pentagon 53">
            <a:extLst>
              <a:ext uri="{FF2B5EF4-FFF2-40B4-BE49-F238E27FC236}">
                <a16:creationId xmlns:a16="http://schemas.microsoft.com/office/drawing/2014/main" id="{67DE2A47-E6A6-42BC-9637-10936B6812F6}"/>
              </a:ext>
            </a:extLst>
          </p:cNvPr>
          <p:cNvSpPr/>
          <p:nvPr/>
        </p:nvSpPr>
        <p:spPr>
          <a:xfrm>
            <a:off x="5247082" y="5499026"/>
            <a:ext cx="1440000" cy="1050171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lvl="0" algn="ctr">
              <a:defRPr/>
            </a:pPr>
            <a:endParaRPr lang="en-GB" sz="1400" dirty="0">
              <a:solidFill>
                <a:prstClr val="black"/>
              </a:solidFill>
              <a:latin typeface="Calibri"/>
            </a:endParaRPr>
          </a:p>
          <a:p>
            <a:pPr lvl="0" algn="ctr">
              <a:defRPr/>
            </a:pPr>
            <a:endParaRPr lang="en-GB" sz="1400" dirty="0">
              <a:solidFill>
                <a:prstClr val="black"/>
              </a:solidFill>
              <a:latin typeface="Calibri"/>
            </a:endParaRPr>
          </a:p>
          <a:p>
            <a:pPr lvl="0" algn="ctr">
              <a:defRPr/>
            </a:pPr>
            <a:endParaRPr lang="en-GB" sz="1100" dirty="0">
              <a:solidFill>
                <a:prstClr val="black"/>
              </a:solidFill>
              <a:latin typeface="Calibri"/>
            </a:endParaRPr>
          </a:p>
          <a:p>
            <a:pPr lvl="0" algn="ctr">
              <a:defRPr/>
            </a:pPr>
            <a:endParaRPr lang="en-GB" sz="1100" dirty="0">
              <a:solidFill>
                <a:prstClr val="black"/>
              </a:solidFill>
              <a:latin typeface="Calibri"/>
            </a:endParaRPr>
          </a:p>
          <a:p>
            <a:pPr lvl="0" algn="ctr">
              <a:defRPr/>
            </a:pPr>
            <a:r>
              <a:rPr lang="en-GB" sz="1100" dirty="0">
                <a:solidFill>
                  <a:prstClr val="black"/>
                </a:solidFill>
                <a:latin typeface="Calibri"/>
              </a:rPr>
              <a:t>Unable to reach applicants (CAB)</a:t>
            </a:r>
          </a:p>
          <a:p>
            <a:pPr lvl="0" algn="ctr">
              <a:defRPr/>
            </a:pPr>
            <a:r>
              <a:rPr lang="en-GB" sz="1100" dirty="0">
                <a:solidFill>
                  <a:prstClr val="black"/>
                </a:solidFill>
                <a:latin typeface="Calibri"/>
              </a:rPr>
              <a:t>25</a:t>
            </a:r>
          </a:p>
          <a:p>
            <a:pPr lvl="0" algn="ctr">
              <a:defRPr/>
            </a:pPr>
            <a:endParaRPr lang="en-GB" sz="1100" dirty="0">
              <a:solidFill>
                <a:prstClr val="black"/>
              </a:solidFill>
              <a:latin typeface="Calibri"/>
            </a:endParaRPr>
          </a:p>
          <a:p>
            <a:pPr lvl="0" algn="ctr">
              <a:defRPr/>
            </a:pPr>
            <a:endParaRPr lang="en-GB" sz="1600" b="1" dirty="0">
              <a:solidFill>
                <a:prstClr val="black"/>
              </a:solidFill>
              <a:latin typeface="Calibri"/>
            </a:endParaRPr>
          </a:p>
          <a:p>
            <a:pPr lvl="0" algn="ctr">
              <a:defRPr/>
            </a:pP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lvl="0" algn="ctr">
              <a:defRPr/>
            </a:pP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Arrow: Pentagon 56">
            <a:extLst>
              <a:ext uri="{FF2B5EF4-FFF2-40B4-BE49-F238E27FC236}">
                <a16:creationId xmlns:a16="http://schemas.microsoft.com/office/drawing/2014/main" id="{7CE48810-FF81-4810-845A-1940684FEC14}"/>
              </a:ext>
            </a:extLst>
          </p:cNvPr>
          <p:cNvSpPr/>
          <p:nvPr/>
        </p:nvSpPr>
        <p:spPr>
          <a:xfrm>
            <a:off x="3735004" y="5476797"/>
            <a:ext cx="1440000" cy="1074186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algn="ctr"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algn="ctr">
              <a:defRPr/>
            </a:pPr>
            <a:endParaRPr lang="en-GB" sz="1400" dirty="0">
              <a:solidFill>
                <a:schemeClr val="tx1"/>
              </a:solidFill>
              <a:latin typeface="Calibri"/>
            </a:endParaRPr>
          </a:p>
          <a:p>
            <a:pPr algn="ctr"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Subject to </a:t>
            </a:r>
            <a:r>
              <a:rPr lang="en-GB" sz="1400" dirty="0">
                <a:solidFill>
                  <a:schemeClr val="tx1"/>
                </a:solidFill>
                <a:latin typeface="Calibri"/>
              </a:rPr>
              <a:t>assessment by CAB</a:t>
            </a:r>
          </a:p>
          <a:p>
            <a:pPr algn="ctr">
              <a:defRPr/>
            </a:pPr>
            <a:r>
              <a:rPr lang="en-GB" sz="1400" dirty="0">
                <a:solidFill>
                  <a:schemeClr val="tx1"/>
                </a:solidFill>
                <a:latin typeface="Calibri"/>
              </a:rPr>
              <a:t>43</a:t>
            </a:r>
          </a:p>
          <a:p>
            <a:pPr algn="ctr">
              <a:defRPr/>
            </a:pPr>
            <a:endParaRPr lang="en-GB" sz="1400" dirty="0">
              <a:solidFill>
                <a:schemeClr val="tx1"/>
              </a:solidFill>
              <a:latin typeface="Calibri"/>
            </a:endParaRPr>
          </a:p>
          <a:p>
            <a:pPr algn="ctr">
              <a:defRPr/>
            </a:pPr>
            <a:endParaRPr lang="en-GB" sz="1600" b="1" dirty="0">
              <a:solidFill>
                <a:schemeClr val="tx1"/>
              </a:solidFill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5" name="Arrow: Pentagon 57">
            <a:extLst>
              <a:ext uri="{FF2B5EF4-FFF2-40B4-BE49-F238E27FC236}">
                <a16:creationId xmlns:a16="http://schemas.microsoft.com/office/drawing/2014/main" id="{8E0E6137-8163-41AF-8766-6624BB16DA89}"/>
              </a:ext>
            </a:extLst>
          </p:cNvPr>
          <p:cNvSpPr/>
          <p:nvPr/>
        </p:nvSpPr>
        <p:spPr>
          <a:xfrm>
            <a:off x="2252560" y="5479813"/>
            <a:ext cx="1440000" cy="1071170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Rejected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by CAB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schemeClr val="tx1"/>
                </a:solidFill>
                <a:latin typeface="Calibri"/>
              </a:rPr>
              <a:t>20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cs typeface="Calibri"/>
            </a:endParaRPr>
          </a:p>
          <a:p>
            <a:pPr algn="ctr">
              <a:defRPr/>
            </a:pPr>
            <a:endParaRPr lang="en-GB" sz="1100" b="1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pic>
        <p:nvPicPr>
          <p:cNvPr id="56" name="Graphic 7" descr="Snow with solid fill">
            <a:extLst>
              <a:ext uri="{FF2B5EF4-FFF2-40B4-BE49-F238E27FC236}">
                <a16:creationId xmlns:a16="http://schemas.microsoft.com/office/drawing/2014/main" id="{FE4FF768-9235-4971-A348-E310BBD7B77E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9766" y="5535069"/>
            <a:ext cx="605238" cy="605238"/>
          </a:xfrm>
          <a:prstGeom prst="rect">
            <a:avLst/>
          </a:prstGeom>
        </p:spPr>
      </p:pic>
      <p:sp>
        <p:nvSpPr>
          <p:cNvPr id="60" name="Rectangle 59"/>
          <p:cNvSpPr/>
          <p:nvPr/>
        </p:nvSpPr>
        <p:spPr>
          <a:xfrm>
            <a:off x="151027" y="6615677"/>
            <a:ext cx="9004696" cy="2448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>
                <a:solidFill>
                  <a:schemeClr val="tx1"/>
                </a:solidFill>
              </a:rPr>
              <a:t>Notes: Values are cumulative amounts.</a:t>
            </a:r>
          </a:p>
        </p:txBody>
      </p:sp>
      <p:sp>
        <p:nvSpPr>
          <p:cNvPr id="61" name="Rectangle 60"/>
          <p:cNvSpPr/>
          <p:nvPr/>
        </p:nvSpPr>
        <p:spPr>
          <a:xfrm>
            <a:off x="8904849" y="4738118"/>
            <a:ext cx="3295676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>
              <a:defRPr/>
            </a:pPr>
            <a:r>
              <a:rPr lang="en-GB" b="1" dirty="0">
                <a:solidFill>
                  <a:srgbClr val="00B050"/>
                </a:solidFill>
              </a:rPr>
              <a:t>Value: £219,587                 </a:t>
            </a:r>
          </a:p>
          <a:p>
            <a:pPr>
              <a:defRPr/>
            </a:pPr>
            <a:r>
              <a:rPr lang="en-GB" b="1" dirty="0">
                <a:solidFill>
                  <a:srgbClr val="00B050"/>
                </a:solidFill>
              </a:rPr>
              <a:t>Fund Usage: 127.3%</a:t>
            </a:r>
            <a:endParaRPr lang="en-GB" sz="1100" dirty="0">
              <a:solidFill>
                <a:srgbClr val="00B050"/>
              </a:solidFill>
              <a:cs typeface="Calibri"/>
            </a:endParaRPr>
          </a:p>
        </p:txBody>
      </p:sp>
      <p:pic>
        <p:nvPicPr>
          <p:cNvPr id="64" name="Graphic 2" descr="Business Growth with solid fill">
            <a:extLst>
              <a:ext uri="{FF2B5EF4-FFF2-40B4-BE49-F238E27FC236}">
                <a16:creationId xmlns:a16="http://schemas.microsoft.com/office/drawing/2014/main" id="{11263B93-73F4-4A2A-BEF3-E961A7D85525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08944" y="1592154"/>
            <a:ext cx="766875" cy="766875"/>
          </a:xfrm>
          <a:prstGeom prst="rect">
            <a:avLst/>
          </a:prstGeom>
        </p:spPr>
      </p:pic>
      <p:sp>
        <p:nvSpPr>
          <p:cNvPr id="68" name="Rounded Rectangle 67"/>
          <p:cNvSpPr/>
          <p:nvPr/>
        </p:nvSpPr>
        <p:spPr>
          <a:xfrm>
            <a:off x="2025424" y="2839049"/>
            <a:ext cx="9845749" cy="52454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0" name="Rounded Rectangle 69"/>
          <p:cNvSpPr/>
          <p:nvPr/>
        </p:nvSpPr>
        <p:spPr>
          <a:xfrm>
            <a:off x="99347" y="2731411"/>
            <a:ext cx="1926077" cy="185875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solidFill>
                  <a:schemeClr val="tx2">
                    <a:lumMod val="50000"/>
                  </a:schemeClr>
                </a:solidFill>
              </a:rPr>
              <a:t>Covid</a:t>
            </a:r>
            <a:r>
              <a:rPr lang="en-GB" b="1" dirty="0">
                <a:solidFill>
                  <a:schemeClr val="tx2">
                    <a:lumMod val="50000"/>
                  </a:schemeClr>
                </a:solidFill>
              </a:rPr>
              <a:t> Hardship Fund</a:t>
            </a:r>
          </a:p>
          <a:p>
            <a:pPr algn="ctr"/>
            <a:endParaRPr lang="en-GB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endParaRPr lang="en-GB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endParaRPr lang="en-GB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en-GB" sz="1400" dirty="0">
                <a:solidFill>
                  <a:schemeClr val="tx2">
                    <a:lumMod val="50000"/>
                  </a:schemeClr>
                </a:solidFill>
              </a:rPr>
              <a:t>£415,594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C087FD62-4B3A-43BE-A9BC-6DD94CCF5B55}"/>
              </a:ext>
            </a:extLst>
          </p:cNvPr>
          <p:cNvSpPr txBox="1"/>
          <p:nvPr/>
        </p:nvSpPr>
        <p:spPr>
          <a:xfrm>
            <a:off x="2169430" y="2859805"/>
            <a:ext cx="3860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alibri"/>
              </a:rPr>
              <a:t>Transacted: 4308   </a:t>
            </a: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</a:t>
            </a:r>
          </a:p>
        </p:txBody>
      </p:sp>
      <p:sp>
        <p:nvSpPr>
          <p:cNvPr id="74" name="Rectangle 73"/>
          <p:cNvSpPr/>
          <p:nvPr/>
        </p:nvSpPr>
        <p:spPr>
          <a:xfrm>
            <a:off x="8720334" y="2802116"/>
            <a:ext cx="2583080" cy="61555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>
              <a:defRPr/>
            </a:pPr>
            <a:r>
              <a:rPr lang="en-GB" b="1" dirty="0">
                <a:solidFill>
                  <a:srgbClr val="00B050"/>
                </a:solidFill>
              </a:rPr>
              <a:t>Value</a:t>
            </a:r>
            <a:r>
              <a:rPr lang="en-GB" b="1">
                <a:solidFill>
                  <a:srgbClr val="00B050"/>
                </a:solidFill>
              </a:rPr>
              <a:t>: £377,141</a:t>
            </a:r>
            <a:endParaRPr lang="en-GB" sz="1600" b="1" dirty="0">
              <a:solidFill>
                <a:srgbClr val="00B050"/>
              </a:solidFill>
            </a:endParaRPr>
          </a:p>
          <a:p>
            <a:pPr>
              <a:defRPr/>
            </a:pPr>
            <a:r>
              <a:rPr lang="en-GB" sz="1600" b="1" dirty="0">
                <a:solidFill>
                  <a:srgbClr val="00B050"/>
                </a:solidFill>
              </a:rPr>
              <a:t>Fund Usage: 91%</a:t>
            </a:r>
            <a:endParaRPr lang="en-GB" sz="1600" dirty="0">
              <a:solidFill>
                <a:srgbClr val="00B050"/>
              </a:solidFill>
            </a:endParaRPr>
          </a:p>
        </p:txBody>
      </p:sp>
      <p:sp>
        <p:nvSpPr>
          <p:cNvPr id="75" name="Rounded Rectangle 74"/>
          <p:cNvSpPr/>
          <p:nvPr/>
        </p:nvSpPr>
        <p:spPr>
          <a:xfrm>
            <a:off x="2378071" y="3539337"/>
            <a:ext cx="8244769" cy="85278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>
                <a:solidFill>
                  <a:schemeClr val="tx1"/>
                </a:solidFill>
              </a:rPr>
              <a:t>As part of the Government’s response to COVID 19 a pot of £415K was awarded to WBC to pay out £150 to each CTR recipient. The total transactions are a mixture of debits and credits made to claimants.</a:t>
            </a:r>
          </a:p>
        </p:txBody>
      </p:sp>
      <p:pic>
        <p:nvPicPr>
          <p:cNvPr id="81" name="Graphic 9" descr="Face with mask with solid fill">
            <a:extLst>
              <a:ext uri="{FF2B5EF4-FFF2-40B4-BE49-F238E27FC236}">
                <a16:creationId xmlns:a16="http://schemas.microsoft.com/office/drawing/2014/main" id="{7C7A4DA3-F6E1-4BB7-8712-37016B72B66E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08944" y="3494131"/>
            <a:ext cx="655988" cy="655988"/>
          </a:xfrm>
          <a:prstGeom prst="rect">
            <a:avLst/>
          </a:prstGeom>
        </p:spPr>
      </p:pic>
      <p:sp>
        <p:nvSpPr>
          <p:cNvPr id="58" name="Rectangle: Rounded Corners 46">
            <a:extLst>
              <a:ext uri="{FF2B5EF4-FFF2-40B4-BE49-F238E27FC236}">
                <a16:creationId xmlns:a16="http://schemas.microsoft.com/office/drawing/2014/main" id="{A6F7D064-240A-4245-A939-F769CB4D429A}"/>
              </a:ext>
            </a:extLst>
          </p:cNvPr>
          <p:cNvSpPr/>
          <p:nvPr/>
        </p:nvSpPr>
        <p:spPr>
          <a:xfrm>
            <a:off x="7935077" y="5599424"/>
            <a:ext cx="3919644" cy="1185194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</a:p>
          <a:p>
            <a:pPr marL="228600" indent="-228600" algn="ctr">
              <a:buAutoNum type="arabicPeriod"/>
              <a:defRPr/>
            </a:pPr>
            <a:endParaRPr lang="en-GB" sz="900" b="1" dirty="0">
              <a:solidFill>
                <a:schemeClr val="tx1"/>
              </a:solidFill>
              <a:latin typeface="Calibri"/>
            </a:endParaRPr>
          </a:p>
          <a:p>
            <a:pPr marL="228600" indent="-228600" algn="ctr">
              <a:buAutoNum type="arabicPeriod"/>
              <a:defRPr/>
            </a:pPr>
            <a:endParaRPr lang="en-GB" sz="900" b="1" dirty="0">
              <a:solidFill>
                <a:schemeClr val="tx1"/>
              </a:solidFill>
              <a:latin typeface="Calibri"/>
            </a:endParaRPr>
          </a:p>
          <a:p>
            <a:pPr algn="ctr">
              <a:defRPr/>
            </a:pPr>
            <a:r>
              <a:rPr lang="en-GB" sz="1100" b="1" dirty="0">
                <a:solidFill>
                  <a:schemeClr val="tx1"/>
                </a:solidFill>
                <a:latin typeface="Calibri"/>
              </a:rPr>
              <a:t>Top Reasons for Rejection</a:t>
            </a:r>
            <a:endParaRPr lang="en-US" sz="1100" dirty="0">
              <a:solidFill>
                <a:schemeClr val="tx1"/>
              </a:solidFill>
              <a:latin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sz="900" dirty="0">
                <a:solidFill>
                  <a:schemeClr val="tx1"/>
                </a:solidFill>
                <a:latin typeface="Calibri"/>
              </a:rPr>
              <a:t>Sufficient credit in fuel account (1 month)</a:t>
            </a:r>
            <a:endParaRPr lang="en-US" sz="900" dirty="0">
              <a:solidFill>
                <a:schemeClr val="tx1"/>
              </a:solidFill>
              <a:ea typeface="+mn-lt"/>
              <a:cs typeface="+mn-lt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sz="900" dirty="0">
                <a:solidFill>
                  <a:schemeClr val="tx1"/>
                </a:solidFill>
                <a:latin typeface="Calibri"/>
              </a:rPr>
              <a:t>Clients have substantial savings</a:t>
            </a:r>
            <a:endParaRPr lang="en-US" sz="900" dirty="0">
              <a:solidFill>
                <a:schemeClr val="tx1"/>
              </a:solidFill>
              <a:ea typeface="+mn-lt"/>
              <a:cs typeface="+mn-lt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sz="900" dirty="0">
                <a:solidFill>
                  <a:schemeClr val="tx1"/>
                </a:solidFill>
                <a:latin typeface="Calibri"/>
              </a:rPr>
              <a:t>Claims already made by another household member</a:t>
            </a:r>
            <a:endParaRPr lang="en-US" sz="900" dirty="0">
              <a:solidFill>
                <a:schemeClr val="tx1"/>
              </a:solidFill>
              <a:ea typeface="+mn-lt"/>
              <a:cs typeface="+mn-lt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sz="900" dirty="0">
                <a:solidFill>
                  <a:schemeClr val="tx1"/>
                </a:solidFill>
                <a:latin typeface="Calibri"/>
              </a:rPr>
              <a:t>Client refused to supply detailed info about their budget or fuel costs and became abusive</a:t>
            </a:r>
            <a:endParaRPr lang="en-GB" sz="900" dirty="0">
              <a:solidFill>
                <a:schemeClr val="tx1"/>
              </a:solidFill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sz="900" dirty="0">
                <a:solidFill>
                  <a:schemeClr val="tx1"/>
                </a:solidFill>
                <a:latin typeface="Calibri"/>
                <a:cs typeface="Calibri"/>
              </a:rPr>
              <a:t>Currently living with another family member with suitable heating</a:t>
            </a:r>
            <a:endParaRPr lang="en-GB" sz="9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1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algn="ctr">
              <a:defRPr/>
            </a:pPr>
            <a:endParaRPr lang="en-GB" sz="1100" dirty="0">
              <a:solidFill>
                <a:prstClr val="white"/>
              </a:solidFill>
              <a:latin typeface="Calibri"/>
              <a:cs typeface="Calibri"/>
            </a:endParaRPr>
          </a:p>
          <a:p>
            <a:pPr algn="ctr">
              <a:defRPr/>
            </a:pPr>
            <a:endParaRPr lang="en-GB" sz="1100" dirty="0">
              <a:solidFill>
                <a:prstClr val="white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51214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59458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TextBox 2">
            <a:extLst>
              <a:ext uri="{FF2B5EF4-FFF2-40B4-BE49-F238E27FC236}">
                <a16:creationId xmlns:a16="http://schemas.microsoft.com/office/drawing/2014/main" id="{10FD3C11-FF8A-48A2-BBDD-26E91DC600A2}"/>
              </a:ext>
            </a:extLst>
          </p:cNvPr>
          <p:cNvSpPr txBox="1"/>
          <p:nvPr/>
        </p:nvSpPr>
        <p:spPr>
          <a:xfrm>
            <a:off x="2186230" y="-114870"/>
            <a:ext cx="8170755" cy="60061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609630" rtl="0" eaLnBrk="1" fontAlgn="auto" latinLnBrk="0" hangingPunct="1">
              <a:lnSpc>
                <a:spcPts val="537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ibre Franklin Bold"/>
                <a:ea typeface="+mn-ea"/>
                <a:cs typeface="+mn-cs"/>
              </a:rPr>
              <a:t>Executive Summary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ibre Franklin Bold"/>
                <a:ea typeface="+mn-ea"/>
                <a:cs typeface="+mn-cs"/>
              </a:rPr>
              <a:t>Personal Grants – 26/03</a:t>
            </a:r>
            <a:r>
              <a:rPr lang="en-US" sz="2400" b="1" dirty="0">
                <a:solidFill>
                  <a:schemeClr val="bg1"/>
                </a:solidFill>
                <a:latin typeface="Libre Franklin Bold"/>
              </a:rPr>
              <a:t>/21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Libre Franklin Bold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2087516" y="834119"/>
            <a:ext cx="9845749" cy="70910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ounded Rectangle 44"/>
          <p:cNvSpPr/>
          <p:nvPr/>
        </p:nvSpPr>
        <p:spPr>
          <a:xfrm>
            <a:off x="108446" y="683175"/>
            <a:ext cx="1926077" cy="221355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lvl="0" algn="ctr"/>
            <a:r>
              <a:rPr lang="en-GB" sz="1400" b="1" err="1">
                <a:solidFill>
                  <a:schemeClr val="tx1"/>
                </a:solidFill>
              </a:rPr>
              <a:t>Covid</a:t>
            </a:r>
            <a:r>
              <a:rPr lang="en-GB" sz="1400" b="1">
                <a:solidFill>
                  <a:schemeClr val="tx1"/>
                </a:solidFill>
              </a:rPr>
              <a:t> Winter </a:t>
            </a:r>
            <a:r>
              <a:rPr lang="en-GB" sz="1200" b="1">
                <a:solidFill>
                  <a:schemeClr val="tx1"/>
                </a:solidFill>
              </a:rPr>
              <a:t>Grant: </a:t>
            </a:r>
            <a:r>
              <a:rPr lang="en-GB" sz="1050" b="1">
                <a:solidFill>
                  <a:schemeClr val="tx1"/>
                </a:solidFill>
              </a:rPr>
              <a:t>Free School Meals (FSM) &amp; Care Leavers support element </a:t>
            </a:r>
            <a:endParaRPr lang="en-GB" sz="1000" b="1">
              <a:solidFill>
                <a:schemeClr val="tx1"/>
              </a:solidFill>
            </a:endParaRPr>
          </a:p>
          <a:p>
            <a:pPr lvl="0" algn="ctr"/>
            <a:endParaRPr lang="en-GB" sz="1400">
              <a:solidFill>
                <a:schemeClr val="tx2">
                  <a:lumMod val="50000"/>
                </a:schemeClr>
              </a:solidFill>
              <a:ea typeface="Calibri" panose="020F0502020204030204" pitchFamily="34" charset="0"/>
              <a:cs typeface="Times New Roman"/>
            </a:endParaRPr>
          </a:p>
          <a:p>
            <a:pPr lvl="0" algn="ctr"/>
            <a:endParaRPr lang="en-GB" sz="1400">
              <a:solidFill>
                <a:schemeClr val="tx2">
                  <a:lumMod val="50000"/>
                </a:schemeClr>
              </a:solidFill>
              <a:ea typeface="Calibri" panose="020F0502020204030204" pitchFamily="34" charset="0"/>
              <a:cs typeface="Times New Roman"/>
            </a:endParaRPr>
          </a:p>
          <a:p>
            <a:pPr lvl="0" algn="ctr"/>
            <a:endParaRPr lang="en-GB" sz="1400">
              <a:solidFill>
                <a:schemeClr val="tx2">
                  <a:lumMod val="50000"/>
                </a:schemeClr>
              </a:solidFill>
              <a:ea typeface="Calibri" panose="020F0502020204030204" pitchFamily="34" charset="0"/>
              <a:cs typeface="Times New Roman"/>
            </a:endParaRPr>
          </a:p>
        </p:txBody>
      </p:sp>
      <p:sp>
        <p:nvSpPr>
          <p:cNvPr id="49" name="Arrow: Pentagon 53">
            <a:extLst>
              <a:ext uri="{FF2B5EF4-FFF2-40B4-BE49-F238E27FC236}">
                <a16:creationId xmlns:a16="http://schemas.microsoft.com/office/drawing/2014/main" id="{67DE2A47-E6A6-42BC-9637-10936B6812F6}"/>
              </a:ext>
            </a:extLst>
          </p:cNvPr>
          <p:cNvSpPr/>
          <p:nvPr/>
        </p:nvSpPr>
        <p:spPr>
          <a:xfrm>
            <a:off x="5202296" y="1629829"/>
            <a:ext cx="1440000" cy="1050171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lvl="0" algn="ctr"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lvl="0" algn="ctr">
              <a:defRPr/>
            </a:pPr>
            <a:endParaRPr lang="en-GB" sz="1000">
              <a:solidFill>
                <a:prstClr val="black"/>
              </a:solidFill>
              <a:latin typeface="Calibri"/>
            </a:endParaRPr>
          </a:p>
          <a:p>
            <a:pPr lvl="0" algn="ctr"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lvl="0" algn="ctr">
              <a:defRPr/>
            </a:pPr>
            <a:endParaRPr lang="en-GB" sz="1400">
              <a:solidFill>
                <a:prstClr val="black"/>
              </a:solidFill>
              <a:latin typeface="Calibri"/>
            </a:endParaRPr>
          </a:p>
          <a:p>
            <a:pPr lvl="0" algn="ctr">
              <a:defRPr/>
            </a:pPr>
            <a:endParaRPr lang="en-GB" sz="1400">
              <a:solidFill>
                <a:prstClr val="black"/>
              </a:solidFill>
              <a:latin typeface="Calibri"/>
            </a:endParaRPr>
          </a:p>
          <a:p>
            <a:pPr algn="ctr">
              <a:defRPr/>
            </a:pPr>
            <a:r>
              <a:rPr lang="en-GB" sz="1100">
                <a:solidFill>
                  <a:schemeClr val="tx1"/>
                </a:solidFill>
                <a:latin typeface="Calibri"/>
              </a:rPr>
              <a:t>£15 </a:t>
            </a:r>
            <a:r>
              <a:rPr lang="en-GB" sz="1100">
                <a:solidFill>
                  <a:schemeClr val="tx1"/>
                </a:solidFill>
              </a:rPr>
              <a:t>vouchers February Half Term 2021</a:t>
            </a:r>
            <a:endParaRPr lang="en-GB" sz="1100">
              <a:solidFill>
                <a:schemeClr val="tx1"/>
              </a:solidFill>
              <a:cs typeface="Calibri"/>
            </a:endParaRPr>
          </a:p>
          <a:p>
            <a:pPr algn="ctr">
              <a:defRPr/>
            </a:pPr>
            <a:r>
              <a:rPr lang="en-GB" sz="1100">
                <a:solidFill>
                  <a:schemeClr val="tx1"/>
                </a:solidFill>
                <a:latin typeface="Calibri"/>
                <a:cs typeface="Calibri"/>
              </a:rPr>
              <a:t>2200 </a:t>
            </a:r>
          </a:p>
          <a:p>
            <a:pPr lvl="0" algn="ctr">
              <a:defRPr/>
            </a:pPr>
            <a:endParaRPr lang="en-GB" sz="1200" b="1">
              <a:solidFill>
                <a:prstClr val="black"/>
              </a:solidFill>
              <a:latin typeface="Calibri"/>
            </a:endParaRPr>
          </a:p>
          <a:p>
            <a:pPr lvl="0" algn="ctr">
              <a:defRPr/>
            </a:pPr>
            <a:endParaRPr lang="en-GB" sz="1200" b="1">
              <a:solidFill>
                <a:prstClr val="black"/>
              </a:solidFill>
              <a:latin typeface="Calibri"/>
            </a:endParaRPr>
          </a:p>
          <a:p>
            <a:pPr lvl="0" algn="ctr">
              <a:defRPr/>
            </a:pPr>
            <a:endParaRPr kumimoji="0" lang="en-GB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lvl="0" algn="ctr">
              <a:defRPr/>
            </a:pPr>
            <a:endParaRPr kumimoji="0" lang="en-GB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Arrow: Pentagon 56">
            <a:extLst>
              <a:ext uri="{FF2B5EF4-FFF2-40B4-BE49-F238E27FC236}">
                <a16:creationId xmlns:a16="http://schemas.microsoft.com/office/drawing/2014/main" id="{7CE48810-FF81-4810-845A-1940684FEC14}"/>
              </a:ext>
            </a:extLst>
          </p:cNvPr>
          <p:cNvSpPr/>
          <p:nvPr/>
        </p:nvSpPr>
        <p:spPr>
          <a:xfrm>
            <a:off x="3690218" y="1607600"/>
            <a:ext cx="1440000" cy="1074186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algn="ctr"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£30 </a:t>
            </a:r>
            <a:r>
              <a:rPr lang="en-GB" sz="1200">
                <a:solidFill>
                  <a:schemeClr val="tx1"/>
                </a:solidFill>
              </a:rPr>
              <a:t>FSM vouchers Christmas 2020</a:t>
            </a:r>
            <a:endParaRPr lang="en-GB" sz="1200">
              <a:solidFill>
                <a:schemeClr val="tx1"/>
              </a:solidFill>
              <a:latin typeface="Calibri"/>
            </a:endParaRPr>
          </a:p>
          <a:p>
            <a:pPr algn="ctr">
              <a:defRPr/>
            </a:pPr>
            <a:r>
              <a:rPr lang="en-GB" sz="1200" b="1">
                <a:solidFill>
                  <a:schemeClr val="tx1"/>
                </a:solidFill>
                <a:latin typeface="Calibri"/>
                <a:cs typeface="Calibri"/>
              </a:rPr>
              <a:t>2200</a:t>
            </a:r>
          </a:p>
          <a:p>
            <a:pPr algn="ctr">
              <a:defRPr/>
            </a:pPr>
            <a:endParaRPr lang="en-GB" sz="1200" b="1">
              <a:solidFill>
                <a:schemeClr val="tx1"/>
              </a:solidFill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5" name="Arrow: Pentagon 57">
            <a:extLst>
              <a:ext uri="{FF2B5EF4-FFF2-40B4-BE49-F238E27FC236}">
                <a16:creationId xmlns:a16="http://schemas.microsoft.com/office/drawing/2014/main" id="{8E0E6137-8163-41AF-8766-6624BB16DA89}"/>
              </a:ext>
            </a:extLst>
          </p:cNvPr>
          <p:cNvSpPr/>
          <p:nvPr/>
        </p:nvSpPr>
        <p:spPr>
          <a:xfrm>
            <a:off x="8668469" y="1697140"/>
            <a:ext cx="1688515" cy="1071170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>
                <a:solidFill>
                  <a:schemeClr val="tx1"/>
                </a:solidFill>
                <a:latin typeface="Calibri"/>
              </a:rPr>
              <a:t>£50 food and grocery vouchers</a:t>
            </a:r>
            <a:endParaRPr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>
                <a:solidFill>
                  <a:schemeClr val="tx1"/>
                </a:solidFill>
                <a:latin typeface="Calibri"/>
                <a:cs typeface="Calibri"/>
              </a:rPr>
              <a:t>77</a:t>
            </a:r>
            <a:endParaRPr lang="en-GB" sz="140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cs typeface="Calibri"/>
            </a:endParaRPr>
          </a:p>
          <a:p>
            <a:pPr algn="ctr">
              <a:defRPr/>
            </a:pPr>
            <a:endParaRPr lang="en-GB" sz="1600" b="1">
              <a:solidFill>
                <a:prstClr val="black"/>
              </a:solidFill>
              <a:latin typeface="Calibri"/>
              <a:cs typeface="Calibri"/>
            </a:endParaRPr>
          </a:p>
          <a:p>
            <a:pPr algn="ctr">
              <a:defRPr/>
            </a:pPr>
            <a:endParaRPr lang="en-GB" sz="1100" b="1">
              <a:solidFill>
                <a:prstClr val="black"/>
              </a:solidFill>
              <a:latin typeface="Calibri"/>
              <a:cs typeface="Calibri"/>
            </a:endParaRPr>
          </a:p>
        </p:txBody>
      </p:sp>
      <p:pic>
        <p:nvPicPr>
          <p:cNvPr id="56" name="Graphic 7" descr="Snow with solid fill">
            <a:extLst>
              <a:ext uri="{FF2B5EF4-FFF2-40B4-BE49-F238E27FC236}">
                <a16:creationId xmlns:a16="http://schemas.microsoft.com/office/drawing/2014/main" id="{FE4FF768-9235-4971-A348-E310BBD7B77E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5187" y="1928975"/>
            <a:ext cx="605238" cy="605238"/>
          </a:xfrm>
          <a:prstGeom prst="rect">
            <a:avLst/>
          </a:prstGeom>
        </p:spPr>
      </p:pic>
      <p:sp>
        <p:nvSpPr>
          <p:cNvPr id="61" name="Rectangle 60"/>
          <p:cNvSpPr/>
          <p:nvPr/>
        </p:nvSpPr>
        <p:spPr>
          <a:xfrm>
            <a:off x="5056033" y="861361"/>
            <a:ext cx="3548914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>
              <a:defRPr/>
            </a:pPr>
            <a:r>
              <a:rPr lang="en-GB" b="1">
                <a:solidFill>
                  <a:srgbClr val="00B050"/>
                </a:solidFill>
              </a:rPr>
              <a:t>Total used: £102,850</a:t>
            </a:r>
          </a:p>
          <a:p>
            <a:pPr>
              <a:defRPr/>
            </a:pPr>
            <a:r>
              <a:rPr lang="en-GB" b="1">
                <a:solidFill>
                  <a:srgbClr val="00B050"/>
                </a:solidFill>
              </a:rPr>
              <a:t>Total remaining</a:t>
            </a:r>
            <a:r>
              <a:rPr lang="en-GB" sz="1600" b="1">
                <a:solidFill>
                  <a:srgbClr val="00B050"/>
                </a:solidFill>
              </a:rPr>
              <a:t>: £5,853</a:t>
            </a:r>
            <a:endParaRPr lang="en-GB" sz="1100">
              <a:solidFill>
                <a:srgbClr val="00B050"/>
              </a:solidFill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60337" y="1899660"/>
            <a:ext cx="1386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/>
              <a:t>No. of children in receipt of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152126" y="1863393"/>
            <a:ext cx="13861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/>
              <a:t>No. of care leavers in receipt of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690218" y="2794330"/>
            <a:ext cx="1002248" cy="31424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>
                <a:solidFill>
                  <a:schemeClr val="tx1"/>
                </a:solidFill>
              </a:rPr>
              <a:t>£66,000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5202296" y="2794330"/>
            <a:ext cx="1002248" cy="31424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>
                <a:solidFill>
                  <a:schemeClr val="tx1"/>
                </a:solidFill>
              </a:rPr>
              <a:t>£33,000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8668470" y="2894806"/>
            <a:ext cx="1002248" cy="31424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>
                <a:solidFill>
                  <a:schemeClr val="tx1"/>
                </a:solidFill>
              </a:rPr>
              <a:t>£3,850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451083" y="992279"/>
            <a:ext cx="2241383" cy="369332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>
              <a:defRPr/>
            </a:pPr>
            <a:r>
              <a:rPr lang="en-GB" b="1">
                <a:solidFill>
                  <a:srgbClr val="00B050"/>
                </a:solidFill>
              </a:rPr>
              <a:t>Fund Value: £108,703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220634" y="4241601"/>
            <a:ext cx="1971393" cy="162188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lvl="0" algn="ctr"/>
            <a:r>
              <a:rPr lang="en-GB" sz="1600" b="1" err="1">
                <a:solidFill>
                  <a:schemeClr val="tx1"/>
                </a:solidFill>
              </a:rPr>
              <a:t>Covid</a:t>
            </a:r>
            <a:r>
              <a:rPr lang="en-GB" sz="1600" b="1">
                <a:solidFill>
                  <a:schemeClr val="tx1"/>
                </a:solidFill>
              </a:rPr>
              <a:t> Winter Grant</a:t>
            </a:r>
          </a:p>
          <a:p>
            <a:pPr lvl="0" algn="ctr"/>
            <a:r>
              <a:rPr lang="en-GB" sz="1600" b="1">
                <a:solidFill>
                  <a:schemeClr val="tx1"/>
                </a:solidFill>
                <a:ea typeface="Calibri" panose="020F0502020204030204" pitchFamily="34" charset="0"/>
                <a:cs typeface="Times New Roman"/>
              </a:rPr>
              <a:t>Summary</a:t>
            </a:r>
          </a:p>
          <a:p>
            <a:pPr lvl="0" algn="ctr"/>
            <a:endParaRPr lang="en-GB" sz="1600" b="1">
              <a:solidFill>
                <a:schemeClr val="tx1"/>
              </a:solidFill>
              <a:ea typeface="Calibri" panose="020F0502020204030204" pitchFamily="34" charset="0"/>
              <a:cs typeface="Times New Roman"/>
            </a:endParaRPr>
          </a:p>
          <a:p>
            <a:pPr lvl="0" algn="ctr"/>
            <a:r>
              <a:rPr lang="en-GB" sz="1600" b="1">
                <a:solidFill>
                  <a:schemeClr val="tx1"/>
                </a:solidFill>
                <a:ea typeface="Calibri" panose="020F0502020204030204" pitchFamily="34" charset="0"/>
                <a:cs typeface="Times New Roman"/>
              </a:rPr>
              <a:t>Total grant available: £281,258</a:t>
            </a:r>
            <a:endParaRPr lang="en-GB" sz="1600">
              <a:solidFill>
                <a:schemeClr val="tx2">
                  <a:lumMod val="50000"/>
                </a:schemeClr>
              </a:solidFill>
              <a:ea typeface="Calibri" panose="020F0502020204030204" pitchFamily="34" charset="0"/>
              <a:cs typeface="Times New Roman"/>
            </a:endParaRPr>
          </a:p>
        </p:txBody>
      </p:sp>
      <p:sp>
        <p:nvSpPr>
          <p:cNvPr id="67" name="Arrow: Pentagon 57">
            <a:extLst>
              <a:ext uri="{FF2B5EF4-FFF2-40B4-BE49-F238E27FC236}">
                <a16:creationId xmlns:a16="http://schemas.microsoft.com/office/drawing/2014/main" id="{8E0E6137-8163-41AF-8766-6624BB16DA89}"/>
              </a:ext>
            </a:extLst>
          </p:cNvPr>
          <p:cNvSpPr/>
          <p:nvPr/>
        </p:nvSpPr>
        <p:spPr>
          <a:xfrm>
            <a:off x="6774707" y="3964499"/>
            <a:ext cx="1440000" cy="1071170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lang="en-GB" sz="1200" dirty="0">
                <a:solidFill>
                  <a:schemeClr val="tx1"/>
                </a:solidFill>
              </a:rPr>
              <a:t>Discretionary fund total used to date: </a:t>
            </a:r>
          </a:p>
          <a:p>
            <a:pPr algn="ctr">
              <a:defRPr/>
            </a:pPr>
            <a:r>
              <a:rPr lang="en-GB" sz="1200" dirty="0">
                <a:solidFill>
                  <a:schemeClr val="tx1"/>
                </a:solidFill>
                <a:latin typeface="Calibri"/>
                <a:cs typeface="Calibri"/>
              </a:rPr>
              <a:t>£219,587</a:t>
            </a:r>
          </a:p>
          <a:p>
            <a:pPr algn="ctr">
              <a:defRPr/>
            </a:pPr>
            <a:endParaRPr lang="en-GB" sz="900" b="1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69" name="Arrow: Pentagon 57">
            <a:extLst>
              <a:ext uri="{FF2B5EF4-FFF2-40B4-BE49-F238E27FC236}">
                <a16:creationId xmlns:a16="http://schemas.microsoft.com/office/drawing/2014/main" id="{8E0E6137-8163-41AF-8766-6624BB16DA89}"/>
              </a:ext>
            </a:extLst>
          </p:cNvPr>
          <p:cNvSpPr/>
          <p:nvPr/>
        </p:nvSpPr>
        <p:spPr>
          <a:xfrm>
            <a:off x="3145333" y="4647992"/>
            <a:ext cx="1440000" cy="1071170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lang="en-GB" sz="1200">
                <a:solidFill>
                  <a:schemeClr val="tx1"/>
                </a:solidFill>
              </a:rPr>
              <a:t>FSM holiday food voucher total: £99,000</a:t>
            </a:r>
          </a:p>
          <a:p>
            <a:pPr algn="ctr">
              <a:defRPr/>
            </a:pPr>
            <a:endParaRPr lang="en-GB" sz="900" b="1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71" name="Arrow: Pentagon 57">
            <a:extLst>
              <a:ext uri="{FF2B5EF4-FFF2-40B4-BE49-F238E27FC236}">
                <a16:creationId xmlns:a16="http://schemas.microsoft.com/office/drawing/2014/main" id="{8E0E6137-8163-41AF-8766-6624BB16DA89}"/>
              </a:ext>
            </a:extLst>
          </p:cNvPr>
          <p:cNvSpPr/>
          <p:nvPr/>
        </p:nvSpPr>
        <p:spPr>
          <a:xfrm>
            <a:off x="4876287" y="4647992"/>
            <a:ext cx="1440000" cy="1071170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lang="en-GB" sz="1200">
                <a:solidFill>
                  <a:schemeClr val="tx1"/>
                </a:solidFill>
              </a:rPr>
              <a:t>Care Leaver total:  £3,850</a:t>
            </a:r>
          </a:p>
          <a:p>
            <a:pPr algn="ctr">
              <a:defRPr/>
            </a:pPr>
            <a:endParaRPr lang="en-GB" sz="900" b="1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73" name="Arrow: Pentagon 57">
            <a:extLst>
              <a:ext uri="{FF2B5EF4-FFF2-40B4-BE49-F238E27FC236}">
                <a16:creationId xmlns:a16="http://schemas.microsoft.com/office/drawing/2014/main" id="{8E0E6137-8163-41AF-8766-6624BB16DA89}"/>
              </a:ext>
            </a:extLst>
          </p:cNvPr>
          <p:cNvSpPr/>
          <p:nvPr/>
        </p:nvSpPr>
        <p:spPr>
          <a:xfrm>
            <a:off x="10137527" y="3989012"/>
            <a:ext cx="1440000" cy="1071170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lang="en-GB" sz="1200" dirty="0">
                <a:solidFill>
                  <a:schemeClr val="tx1"/>
                </a:solidFill>
              </a:rPr>
              <a:t>Total Spent: </a:t>
            </a:r>
          </a:p>
          <a:p>
            <a:pPr algn="ctr">
              <a:defRPr/>
            </a:pPr>
            <a:r>
              <a:rPr lang="en-GB" sz="1200" dirty="0">
                <a:solidFill>
                  <a:schemeClr val="tx1"/>
                </a:solidFill>
                <a:latin typeface="Calibri"/>
                <a:cs typeface="Calibri"/>
              </a:rPr>
              <a:t>£324,437</a:t>
            </a:r>
          </a:p>
          <a:p>
            <a:pPr algn="ctr">
              <a:defRPr/>
            </a:pPr>
            <a:endParaRPr lang="en-GB" sz="900" b="1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82" name="Arrow: Pentagon 57">
            <a:extLst>
              <a:ext uri="{FF2B5EF4-FFF2-40B4-BE49-F238E27FC236}">
                <a16:creationId xmlns:a16="http://schemas.microsoft.com/office/drawing/2014/main" id="{8E0E6137-8163-41AF-8766-6624BB16DA89}"/>
              </a:ext>
            </a:extLst>
          </p:cNvPr>
          <p:cNvSpPr/>
          <p:nvPr/>
        </p:nvSpPr>
        <p:spPr>
          <a:xfrm>
            <a:off x="7818276" y="5225117"/>
            <a:ext cx="1440000" cy="1071170"/>
          </a:xfrm>
          <a:prstGeom prst="homePlat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lang="en-GB" sz="1200" dirty="0">
                <a:solidFill>
                  <a:schemeClr val="tx1"/>
                </a:solidFill>
              </a:rPr>
              <a:t>Grant Remaining:</a:t>
            </a:r>
            <a:endParaRPr lang="en-US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GB" b="1">
                <a:solidFill>
                  <a:srgbClr val="FF0000"/>
                </a:solidFill>
                <a:cs typeface="Calibri"/>
              </a:rPr>
              <a:t>-£43,179</a:t>
            </a:r>
            <a:endParaRPr lang="en-GB" b="1" dirty="0">
              <a:solidFill>
                <a:srgbClr val="FF0000"/>
              </a:solidFill>
              <a:cs typeface="Calibri"/>
            </a:endParaRPr>
          </a:p>
          <a:p>
            <a:pPr algn="ctr">
              <a:defRPr/>
            </a:pPr>
            <a:endParaRPr lang="en-GB" dirty="0">
              <a:solidFill>
                <a:srgbClr val="FFFFFF"/>
              </a:solidFill>
              <a:latin typeface="Calibri"/>
              <a:cs typeface="Calibri"/>
            </a:endParaRPr>
          </a:p>
          <a:p>
            <a:pPr algn="ctr">
              <a:defRPr/>
            </a:pPr>
            <a:endParaRPr lang="en-GB" sz="900" b="1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23" name="Arrow: Pentagon 57">
            <a:extLst>
              <a:ext uri="{FF2B5EF4-FFF2-40B4-BE49-F238E27FC236}">
                <a16:creationId xmlns:a16="http://schemas.microsoft.com/office/drawing/2014/main" id="{373B564F-8070-467B-9436-1359E679F9A0}"/>
              </a:ext>
            </a:extLst>
          </p:cNvPr>
          <p:cNvSpPr/>
          <p:nvPr/>
        </p:nvSpPr>
        <p:spPr>
          <a:xfrm>
            <a:off x="8434692" y="3857105"/>
            <a:ext cx="1440000" cy="1178564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lang="en-GB" sz="1200">
                <a:solidFill>
                  <a:schemeClr val="tx1"/>
                </a:solidFill>
              </a:rPr>
              <a:t>Set-Up and Administration Costs (Post Office Fuel Vouchers)</a:t>
            </a:r>
          </a:p>
          <a:p>
            <a:pPr algn="ctr">
              <a:defRPr/>
            </a:pPr>
            <a:r>
              <a:rPr lang="en-GB" sz="1200">
                <a:solidFill>
                  <a:schemeClr val="tx1"/>
                </a:solidFill>
                <a:latin typeface="Calibri"/>
                <a:cs typeface="Calibri"/>
              </a:rPr>
              <a:t>£2,000</a:t>
            </a:r>
            <a:endParaRPr lang="en-GB" sz="900" b="1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5767358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2C5C40FCDCA940A57ABEE0689E1BC4" ma:contentTypeVersion="6" ma:contentTypeDescription="Create a new document." ma:contentTypeScope="" ma:versionID="fc52f1b9d60cad9ec469fa509eb70820">
  <xsd:schema xmlns:xsd="http://www.w3.org/2001/XMLSchema" xmlns:xs="http://www.w3.org/2001/XMLSchema" xmlns:p="http://schemas.microsoft.com/office/2006/metadata/properties" xmlns:ns2="a0c17672-aaec-4a0e-b983-50646e68e89f" xmlns:ns3="3cbe91c3-8d76-41ff-acc2-07346ebcafa9" targetNamespace="http://schemas.microsoft.com/office/2006/metadata/properties" ma:root="true" ma:fieldsID="cd7f9b844e2a313764bf5908b7240f27" ns2:_="" ns3:_="">
    <xsd:import namespace="a0c17672-aaec-4a0e-b983-50646e68e89f"/>
    <xsd:import namespace="3cbe91c3-8d76-41ff-acc2-07346ebcafa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c17672-aaec-4a0e-b983-50646e68e8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be91c3-8d76-41ff-acc2-07346ebcafa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61B9139-270F-466A-872F-002223778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c17672-aaec-4a0e-b983-50646e68e89f"/>
    <ds:schemaRef ds:uri="3cbe91c3-8d76-41ff-acc2-07346ebcafa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1EF4D97-BEED-4296-B422-0FBF23FDAB9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399270-D5E7-4603-816E-F63BD7AD1511}">
  <ds:schemaRefs>
    <ds:schemaRef ds:uri="3cbe91c3-8d76-41ff-acc2-07346ebcafa9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a0c17672-aaec-4a0e-b983-50646e68e89f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1024</Words>
  <Application>Microsoft Office PowerPoint</Application>
  <PresentationFormat>Widescreen</PresentationFormat>
  <Paragraphs>425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Libre Franklin Bold</vt:lpstr>
      <vt:lpstr>Segoe UI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Zaid Raja</dc:creator>
  <cp:lastModifiedBy>Andrew Kupusarevic</cp:lastModifiedBy>
  <cp:revision>31</cp:revision>
  <dcterms:created xsi:type="dcterms:W3CDTF">2020-12-30T11:44:44Z</dcterms:created>
  <dcterms:modified xsi:type="dcterms:W3CDTF">2021-03-29T10:28:36Z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0x010100242C5C40FCDCA940A57ABEE0689E1BC4</vt:lpwstr>
  </property>
  <property fmtid="{D5CDD505-2E9C-101B-9397-08002B2CF9AE}" pid="3" name="MSIP_Label_2b28a9a6-133a-4796-ad7d-6b90f7583680_Enabled">
    <vt:lpwstr>true</vt:lpwstr>
  </property>
  <property fmtid="{D5CDD505-2E9C-101B-9397-08002B2CF9AE}" pid="4" name="MSIP_Label_2b28a9a6-133a-4796-ad7d-6b90f7583680_SetDate">
    <vt:lpwstr>2021-02-01T11:58:13Z</vt:lpwstr>
  </property>
  <property fmtid="{D5CDD505-2E9C-101B-9397-08002B2CF9AE}" pid="5" name="MSIP_Label_2b28a9a6-133a-4796-ad7d-6b90f7583680_Method">
    <vt:lpwstr>Standard</vt:lpwstr>
  </property>
  <property fmtid="{D5CDD505-2E9C-101B-9397-08002B2CF9AE}" pid="6" name="MSIP_Label_2b28a9a6-133a-4796-ad7d-6b90f7583680_Name">
    <vt:lpwstr>Private</vt:lpwstr>
  </property>
  <property fmtid="{D5CDD505-2E9C-101B-9397-08002B2CF9AE}" pid="7" name="MSIP_Label_2b28a9a6-133a-4796-ad7d-6b90f7583680_SiteId">
    <vt:lpwstr>996ee15c-0b3e-4a6f-8e65-120a9a51821a</vt:lpwstr>
  </property>
  <property fmtid="{D5CDD505-2E9C-101B-9397-08002B2CF9AE}" pid="8" name="MSIP_Label_2b28a9a6-133a-4796-ad7d-6b90f7583680_ActionId">
    <vt:lpwstr>02086972-055b-46c1-a8e2-3c5a2212a717</vt:lpwstr>
  </property>
  <property fmtid="{D5CDD505-2E9C-101B-9397-08002B2CF9AE}" pid="9" name="MSIP_Label_2b28a9a6-133a-4796-ad7d-6b90f7583680_ContentBits">
    <vt:lpwstr>2</vt:lpwstr>
  </property>
</Properties>
</file>