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howGuides="1">
      <p:cViewPr varScale="1">
        <p:scale>
          <a:sx n="48" d="100"/>
          <a:sy n="48" d="100"/>
        </p:scale>
        <p:origin x="1080" y="3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7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3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8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77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0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4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82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55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5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8C01-9A08-406B-B1F8-4B3846BACA48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4C17-0488-4880-B069-2FF0207370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2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4"/>
          <p:cNvGrpSpPr/>
          <p:nvPr/>
        </p:nvGrpSpPr>
        <p:grpSpPr>
          <a:xfrm>
            <a:off x="1448062" y="6900455"/>
            <a:ext cx="1260015" cy="180002"/>
            <a:chOff x="640800" y="2460600"/>
            <a:chExt cx="2700000" cy="180000"/>
          </a:xfrm>
          <a:effectLst/>
        </p:grpSpPr>
        <p:cxnSp>
          <p:nvCxnSpPr>
            <p:cNvPr id="156" name="Straight Connector 155"/>
            <p:cNvCxnSpPr/>
            <p:nvPr/>
          </p:nvCxnSpPr>
          <p:spPr>
            <a:xfrm flipH="1">
              <a:off x="640800" y="2640600"/>
              <a:ext cx="27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>
              <a:off x="1990751" y="2460600"/>
              <a:ext cx="49" cy="1799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65"/>
          <p:cNvSpPr/>
          <p:nvPr/>
        </p:nvSpPr>
        <p:spPr>
          <a:xfrm>
            <a:off x="3610819" y="1867919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Senior Specialist</a:t>
            </a:r>
          </a:p>
          <a:p>
            <a:pPr algn="ctr"/>
            <a:r>
              <a:rPr lang="en-US" sz="900" dirty="0"/>
              <a:t>Asset Management</a:t>
            </a:r>
            <a:endParaRPr lang="en-US" sz="1050" dirty="0"/>
          </a:p>
        </p:txBody>
      </p:sp>
      <p:sp>
        <p:nvSpPr>
          <p:cNvPr id="69" name="Rectangle 68"/>
          <p:cNvSpPr/>
          <p:nvPr/>
        </p:nvSpPr>
        <p:spPr>
          <a:xfrm>
            <a:off x="3608724" y="2787141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610819" y="3534934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Tech</a:t>
            </a:r>
            <a:endParaRPr lang="en-US" sz="1050" dirty="0"/>
          </a:p>
        </p:txBody>
      </p:sp>
      <p:sp>
        <p:nvSpPr>
          <p:cNvPr id="71" name="Rectangle 70"/>
          <p:cNvSpPr/>
          <p:nvPr/>
        </p:nvSpPr>
        <p:spPr>
          <a:xfrm>
            <a:off x="5050819" y="1867919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Senior Specialist</a:t>
            </a:r>
          </a:p>
          <a:p>
            <a:pPr algn="ctr"/>
            <a:r>
              <a:rPr lang="en-US" sz="900" dirty="0"/>
              <a:t>Transport Planning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>
          <a:xfrm>
            <a:off x="5050883" y="2785076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Transport Planning</a:t>
            </a:r>
            <a:endParaRPr lang="en-US" sz="1050" dirty="0"/>
          </a:p>
        </p:txBody>
      </p:sp>
      <p:sp>
        <p:nvSpPr>
          <p:cNvPr id="73" name="Rectangle 72"/>
          <p:cNvSpPr/>
          <p:nvPr/>
        </p:nvSpPr>
        <p:spPr>
          <a:xfrm>
            <a:off x="5061416" y="7041464"/>
            <a:ext cx="2700034" cy="594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Transport Planning and Road Safety</a:t>
            </a:r>
            <a:endParaRPr lang="en-US" sz="1050" dirty="0"/>
          </a:p>
        </p:txBody>
      </p:sp>
      <p:sp>
        <p:nvSpPr>
          <p:cNvPr id="74" name="Rectangle 73"/>
          <p:cNvSpPr/>
          <p:nvPr/>
        </p:nvSpPr>
        <p:spPr>
          <a:xfrm>
            <a:off x="5050883" y="4225076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Road Safety Officer</a:t>
            </a:r>
            <a:endParaRPr lang="en-US" sz="1050" dirty="0"/>
          </a:p>
        </p:txBody>
      </p:sp>
      <p:sp>
        <p:nvSpPr>
          <p:cNvPr id="75" name="Rectangle 74"/>
          <p:cNvSpPr/>
          <p:nvPr/>
        </p:nvSpPr>
        <p:spPr>
          <a:xfrm>
            <a:off x="5050883" y="4939881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Transport Planning Tech</a:t>
            </a:r>
            <a:endParaRPr lang="en-US" sz="1050" dirty="0"/>
          </a:p>
        </p:txBody>
      </p:sp>
      <p:sp>
        <p:nvSpPr>
          <p:cNvPr id="76" name="Rectangle 75"/>
          <p:cNvSpPr/>
          <p:nvPr/>
        </p:nvSpPr>
        <p:spPr>
          <a:xfrm>
            <a:off x="6490819" y="1867919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200" b="1" dirty="0"/>
              <a:t>Martin Heath</a:t>
            </a:r>
          </a:p>
          <a:p>
            <a:pPr algn="ctr"/>
            <a:r>
              <a:rPr lang="en-US" sz="900" dirty="0"/>
              <a:t>Senior Specialist</a:t>
            </a:r>
          </a:p>
          <a:p>
            <a:pPr algn="ctr"/>
            <a:r>
              <a:rPr lang="en-US" sz="900" dirty="0"/>
              <a:t>Traffic Management</a:t>
            </a:r>
            <a:endParaRPr lang="en-US" sz="1050" dirty="0"/>
          </a:p>
        </p:txBody>
      </p:sp>
      <p:sp>
        <p:nvSpPr>
          <p:cNvPr id="77" name="Rectangle 76"/>
          <p:cNvSpPr/>
          <p:nvPr/>
        </p:nvSpPr>
        <p:spPr>
          <a:xfrm>
            <a:off x="6490883" y="2785076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Senior Traffic Manager</a:t>
            </a:r>
          </a:p>
          <a:p>
            <a:pPr algn="ctr"/>
            <a:r>
              <a:rPr lang="en-US" sz="900" dirty="0"/>
              <a:t>Engineer </a:t>
            </a:r>
            <a:endParaRPr lang="en-US" sz="1050" dirty="0"/>
          </a:p>
        </p:txBody>
      </p:sp>
      <p:sp>
        <p:nvSpPr>
          <p:cNvPr id="78" name="Rectangle 77"/>
          <p:cNvSpPr/>
          <p:nvPr/>
        </p:nvSpPr>
        <p:spPr>
          <a:xfrm>
            <a:off x="6490819" y="3530609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Traffic Management</a:t>
            </a:r>
            <a:endParaRPr lang="en-US" sz="1050" dirty="0"/>
          </a:p>
        </p:txBody>
      </p:sp>
      <p:sp>
        <p:nvSpPr>
          <p:cNvPr id="79" name="Rectangle 78"/>
          <p:cNvSpPr/>
          <p:nvPr/>
        </p:nvSpPr>
        <p:spPr>
          <a:xfrm>
            <a:off x="6490883" y="4225076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Traffic Management</a:t>
            </a:r>
            <a:endParaRPr lang="en-US" sz="1050" dirty="0"/>
          </a:p>
        </p:txBody>
      </p:sp>
      <p:sp>
        <p:nvSpPr>
          <p:cNvPr id="80" name="Rectangle 79"/>
          <p:cNvSpPr/>
          <p:nvPr/>
        </p:nvSpPr>
        <p:spPr>
          <a:xfrm>
            <a:off x="6490883" y="5655823"/>
            <a:ext cx="1260000" cy="541108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Car Parking Manager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>
          <a:xfrm>
            <a:off x="5781433" y="967895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Lead Specialist </a:t>
            </a:r>
          </a:p>
          <a:p>
            <a:pPr algn="ctr"/>
            <a:r>
              <a:rPr lang="en-US" sz="900" dirty="0"/>
              <a:t>Highways &amp; Transport</a:t>
            </a:r>
            <a:endParaRPr lang="en-US" sz="1050" dirty="0"/>
          </a:p>
        </p:txBody>
      </p:sp>
      <p:sp>
        <p:nvSpPr>
          <p:cNvPr id="83" name="Rectangle 82"/>
          <p:cNvSpPr/>
          <p:nvPr/>
        </p:nvSpPr>
        <p:spPr>
          <a:xfrm>
            <a:off x="8098163" y="4268379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/>
              <a:t>Specialist </a:t>
            </a:r>
          </a:p>
          <a:p>
            <a:pPr algn="ctr"/>
            <a:r>
              <a:rPr lang="en-GB" sz="900" dirty="0"/>
              <a:t>Transport Officer</a:t>
            </a:r>
            <a:endParaRPr lang="en-US" sz="700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5050853" y="2407893"/>
            <a:ext cx="1260015" cy="180002"/>
            <a:chOff x="640800" y="2460600"/>
            <a:chExt cx="2700000" cy="180000"/>
          </a:xfrm>
          <a:effectLst/>
        </p:grpSpPr>
        <p:cxnSp>
          <p:nvCxnSpPr>
            <p:cNvPr id="109" name="Straight Connector 108"/>
            <p:cNvCxnSpPr/>
            <p:nvPr/>
          </p:nvCxnSpPr>
          <p:spPr>
            <a:xfrm flipH="1">
              <a:off x="640800" y="2640600"/>
              <a:ext cx="27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1990751" y="2460600"/>
              <a:ext cx="49" cy="1799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6490869" y="2407893"/>
            <a:ext cx="1260015" cy="180002"/>
            <a:chOff x="640800" y="2460600"/>
            <a:chExt cx="2700000" cy="180000"/>
          </a:xfrm>
          <a:effectLst/>
        </p:grpSpPr>
        <p:cxnSp>
          <p:nvCxnSpPr>
            <p:cNvPr id="112" name="Straight Connector 111"/>
            <p:cNvCxnSpPr/>
            <p:nvPr/>
          </p:nvCxnSpPr>
          <p:spPr>
            <a:xfrm flipH="1">
              <a:off x="640800" y="2640600"/>
              <a:ext cx="27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>
              <a:off x="1990751" y="2460600"/>
              <a:ext cx="49" cy="1799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/>
          <p:cNvSpPr/>
          <p:nvPr/>
        </p:nvSpPr>
        <p:spPr>
          <a:xfrm>
            <a:off x="6490869" y="6376961"/>
            <a:ext cx="1260000" cy="530975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Car Parking Services Officer</a:t>
            </a:r>
            <a:endParaRPr lang="en-US" sz="1050" dirty="0"/>
          </a:p>
        </p:txBody>
      </p:sp>
      <p:sp>
        <p:nvSpPr>
          <p:cNvPr id="89" name="Rectangle 88"/>
          <p:cNvSpPr/>
          <p:nvPr/>
        </p:nvSpPr>
        <p:spPr>
          <a:xfrm>
            <a:off x="5050785" y="5656931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/>
              <a:t>My Journey Digital &amp; Programme Support Officer</a:t>
            </a:r>
            <a:endParaRPr lang="en-US" sz="1050" dirty="0"/>
          </a:p>
        </p:txBody>
      </p:sp>
      <p:sp>
        <p:nvSpPr>
          <p:cNvPr id="126" name="Rectangle 125"/>
          <p:cNvSpPr/>
          <p:nvPr/>
        </p:nvSpPr>
        <p:spPr>
          <a:xfrm>
            <a:off x="5060098" y="3523410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Transport Planning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5059964" y="6367937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Active Travel Officer</a:t>
            </a:r>
            <a:endParaRPr lang="en-US" sz="1050" dirty="0"/>
          </a:p>
        </p:txBody>
      </p:sp>
      <p:sp>
        <p:nvSpPr>
          <p:cNvPr id="129" name="Rectangle 128"/>
          <p:cNvSpPr/>
          <p:nvPr/>
        </p:nvSpPr>
        <p:spPr>
          <a:xfrm>
            <a:off x="5059964" y="7798700"/>
            <a:ext cx="126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Active Travel Officer</a:t>
            </a:r>
            <a:endParaRPr lang="en-US" sz="1050" dirty="0"/>
          </a:p>
        </p:txBody>
      </p:sp>
      <p:sp>
        <p:nvSpPr>
          <p:cNvPr id="130" name="Rectangle 129"/>
          <p:cNvSpPr/>
          <p:nvPr/>
        </p:nvSpPr>
        <p:spPr>
          <a:xfrm>
            <a:off x="5064310" y="8479997"/>
            <a:ext cx="1260000" cy="585504"/>
          </a:xfrm>
          <a:prstGeom prst="rect">
            <a:avLst/>
          </a:prstGeom>
          <a:solidFill>
            <a:srgbClr val="BC8FDD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Eco - Travel Officer </a:t>
            </a:r>
          </a:p>
          <a:p>
            <a:pPr algn="ctr"/>
            <a:r>
              <a:rPr lang="en-US" sz="900" dirty="0"/>
              <a:t>(12 </a:t>
            </a:r>
            <a:r>
              <a:rPr lang="en-US" sz="900" dirty="0" err="1"/>
              <a:t>mth</a:t>
            </a:r>
            <a:r>
              <a:rPr lang="en-US" sz="900" dirty="0"/>
              <a:t> fixed term)</a:t>
            </a:r>
            <a:endParaRPr lang="en-US" sz="1050" dirty="0"/>
          </a:p>
        </p:txBody>
      </p:sp>
      <p:sp>
        <p:nvSpPr>
          <p:cNvPr id="131" name="Rectangle 130"/>
          <p:cNvSpPr/>
          <p:nvPr/>
        </p:nvSpPr>
        <p:spPr>
          <a:xfrm>
            <a:off x="1457455" y="6375506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/ Highways Ops</a:t>
            </a:r>
            <a:endParaRPr lang="en-US" sz="1050" dirty="0"/>
          </a:p>
        </p:txBody>
      </p:sp>
      <p:sp>
        <p:nvSpPr>
          <p:cNvPr id="132" name="Rectangle 131"/>
          <p:cNvSpPr/>
          <p:nvPr/>
        </p:nvSpPr>
        <p:spPr>
          <a:xfrm>
            <a:off x="3595505" y="6360313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/ Street Lighting</a:t>
            </a:r>
            <a:endParaRPr lang="en-US" sz="1050" dirty="0"/>
          </a:p>
        </p:txBody>
      </p:sp>
      <p:sp>
        <p:nvSpPr>
          <p:cNvPr id="133" name="Rectangle 132"/>
          <p:cNvSpPr/>
          <p:nvPr/>
        </p:nvSpPr>
        <p:spPr>
          <a:xfrm>
            <a:off x="3592445" y="7046792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</a:t>
            </a:r>
            <a:endParaRPr lang="en-US" sz="1050" dirty="0"/>
          </a:p>
        </p:txBody>
      </p:sp>
      <p:sp>
        <p:nvSpPr>
          <p:cNvPr id="134" name="Rectangle 133"/>
          <p:cNvSpPr/>
          <p:nvPr/>
        </p:nvSpPr>
        <p:spPr>
          <a:xfrm>
            <a:off x="744437" y="7206461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/ Highways Ops</a:t>
            </a:r>
            <a:endParaRPr lang="en-US" sz="1050" dirty="0"/>
          </a:p>
        </p:txBody>
      </p:sp>
      <p:sp>
        <p:nvSpPr>
          <p:cNvPr id="135" name="Rectangle 134"/>
          <p:cNvSpPr/>
          <p:nvPr/>
        </p:nvSpPr>
        <p:spPr>
          <a:xfrm>
            <a:off x="2169760" y="7207864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Asset Management / Highways Ops</a:t>
            </a:r>
            <a:endParaRPr lang="en-US" sz="1050" dirty="0"/>
          </a:p>
        </p:txBody>
      </p:sp>
      <p:cxnSp>
        <p:nvCxnSpPr>
          <p:cNvPr id="136" name="Straight Connector 135"/>
          <p:cNvCxnSpPr>
            <a:cxnSpLocks/>
          </p:cNvCxnSpPr>
          <p:nvPr/>
        </p:nvCxnSpPr>
        <p:spPr>
          <a:xfrm flipH="1">
            <a:off x="1898061" y="6375506"/>
            <a:ext cx="180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3608724" y="4220525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/>
              <a:t>Highway Structures Consultant TEAM</a:t>
            </a:r>
            <a:endParaRPr lang="en-US" sz="1050" dirty="0"/>
          </a:p>
        </p:txBody>
      </p:sp>
      <p:sp>
        <p:nvSpPr>
          <p:cNvPr id="120" name="Rectangle 119"/>
          <p:cNvSpPr/>
          <p:nvPr/>
        </p:nvSpPr>
        <p:spPr>
          <a:xfrm>
            <a:off x="6474994" y="4946214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Traffic Management</a:t>
            </a:r>
            <a:endParaRPr lang="en-US" sz="1050" dirty="0"/>
          </a:p>
        </p:txBody>
      </p:sp>
      <p:sp>
        <p:nvSpPr>
          <p:cNvPr id="125" name="Rectangle 124"/>
          <p:cNvSpPr/>
          <p:nvPr/>
        </p:nvSpPr>
        <p:spPr>
          <a:xfrm>
            <a:off x="6499964" y="7798396"/>
            <a:ext cx="1260000" cy="54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Specialist</a:t>
            </a:r>
          </a:p>
          <a:p>
            <a:pPr algn="ctr"/>
            <a:r>
              <a:rPr lang="en-US" sz="900" dirty="0"/>
              <a:t>Traffic Management</a:t>
            </a:r>
            <a:endParaRPr lang="en-US" sz="1050" dirty="0"/>
          </a:p>
        </p:txBody>
      </p:sp>
      <p:sp>
        <p:nvSpPr>
          <p:cNvPr id="148" name="Rectangle 147"/>
          <p:cNvSpPr/>
          <p:nvPr/>
        </p:nvSpPr>
        <p:spPr>
          <a:xfrm>
            <a:off x="6499964" y="8485131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/>
              <a:t>ITS/Traffic Signals Consultant TEAM</a:t>
            </a:r>
            <a:endParaRPr lang="en-US" sz="1050" dirty="0"/>
          </a:p>
        </p:txBody>
      </p:sp>
      <p:grpSp>
        <p:nvGrpSpPr>
          <p:cNvPr id="149" name="Group 148"/>
          <p:cNvGrpSpPr/>
          <p:nvPr/>
        </p:nvGrpSpPr>
        <p:grpSpPr>
          <a:xfrm>
            <a:off x="3443438" y="2408500"/>
            <a:ext cx="1425444" cy="180002"/>
            <a:chOff x="286316" y="2460600"/>
            <a:chExt cx="3054486" cy="180000"/>
          </a:xfrm>
          <a:effectLst/>
        </p:grpSpPr>
        <p:cxnSp>
          <p:nvCxnSpPr>
            <p:cNvPr id="150" name="Straight Connector 149"/>
            <p:cNvCxnSpPr/>
            <p:nvPr/>
          </p:nvCxnSpPr>
          <p:spPr>
            <a:xfrm flipH="1">
              <a:off x="286316" y="2640600"/>
              <a:ext cx="305448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H="1">
              <a:off x="1990751" y="2460600"/>
              <a:ext cx="49" cy="1799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Straight Connector 152"/>
          <p:cNvCxnSpPr>
            <a:cxnSpLocks/>
          </p:cNvCxnSpPr>
          <p:nvPr/>
        </p:nvCxnSpPr>
        <p:spPr>
          <a:xfrm flipH="1">
            <a:off x="1488469" y="6259612"/>
            <a:ext cx="340436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cxnSpLocks/>
          </p:cNvCxnSpPr>
          <p:nvPr/>
        </p:nvCxnSpPr>
        <p:spPr>
          <a:xfrm>
            <a:off x="3443438" y="2587871"/>
            <a:ext cx="0" cy="3671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8098276" y="1871320"/>
            <a:ext cx="1260000" cy="540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Senior Specialist</a:t>
            </a:r>
          </a:p>
          <a:p>
            <a:pPr algn="ctr"/>
            <a:r>
              <a:rPr lang="en-US" sz="900" dirty="0"/>
              <a:t>Community Transport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817081B-C949-4A63-9CB9-2E688A65D46E}"/>
              </a:ext>
            </a:extLst>
          </p:cNvPr>
          <p:cNvSpPr/>
          <p:nvPr/>
        </p:nvSpPr>
        <p:spPr>
          <a:xfrm>
            <a:off x="6490819" y="1867895"/>
            <a:ext cx="1260000" cy="540000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Senior Specialist</a:t>
            </a:r>
          </a:p>
          <a:p>
            <a:pPr algn="ctr"/>
            <a:r>
              <a:rPr lang="en-US" sz="900" dirty="0"/>
              <a:t>Traffic Management, Road Safety and Parking Services</a:t>
            </a:r>
            <a:endParaRPr lang="en-US" sz="105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1382E5-1AF8-459D-9A56-3B3B1AF1ECDA}"/>
              </a:ext>
            </a:extLst>
          </p:cNvPr>
          <p:cNvSpPr txBox="1"/>
          <p:nvPr/>
        </p:nvSpPr>
        <p:spPr>
          <a:xfrm>
            <a:off x="8110819" y="2100570"/>
            <a:ext cx="36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B68E8EB1-803B-4FE3-8B57-C4F284D01CCD}"/>
              </a:ext>
            </a:extLst>
          </p:cNvPr>
          <p:cNvSpPr/>
          <p:nvPr/>
        </p:nvSpPr>
        <p:spPr>
          <a:xfrm>
            <a:off x="8098163" y="2808169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/>
              <a:t>Specialist</a:t>
            </a:r>
          </a:p>
          <a:p>
            <a:pPr algn="ctr"/>
            <a:r>
              <a:rPr lang="en-GB" sz="900" dirty="0"/>
              <a:t>Transport Officer</a:t>
            </a: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28FE2653-D304-4DC8-9F79-ED7BCFFF6C5D}"/>
              </a:ext>
            </a:extLst>
          </p:cNvPr>
          <p:cNvSpPr/>
          <p:nvPr/>
        </p:nvSpPr>
        <p:spPr>
          <a:xfrm>
            <a:off x="8098163" y="3519999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GB" sz="900" dirty="0"/>
          </a:p>
          <a:p>
            <a:pPr algn="ctr"/>
            <a:r>
              <a:rPr lang="en-GB" sz="900" dirty="0"/>
              <a:t>Specialist </a:t>
            </a:r>
          </a:p>
          <a:p>
            <a:pPr algn="ctr"/>
            <a:r>
              <a:rPr lang="en-GB" sz="900" dirty="0"/>
              <a:t>Transport Officer</a:t>
            </a:r>
          </a:p>
          <a:p>
            <a:pPr algn="ctr"/>
            <a:endParaRPr lang="en-US" sz="1050" dirty="0"/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B1159FAE-F7F5-473D-B112-CB178E8DD32D}"/>
              </a:ext>
            </a:extLst>
          </p:cNvPr>
          <p:cNvSpPr/>
          <p:nvPr/>
        </p:nvSpPr>
        <p:spPr>
          <a:xfrm>
            <a:off x="5781433" y="175633"/>
            <a:ext cx="1260000" cy="593928"/>
          </a:xfrm>
          <a:prstGeom prst="rect">
            <a:avLst/>
          </a:prstGeom>
          <a:solidFill>
            <a:srgbClr val="7030A0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Assistant Director Highways</a:t>
            </a:r>
            <a:endParaRPr lang="en-US" sz="1050" dirty="0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960AC9AD-81DB-411E-B769-E02E1EA46380}"/>
              </a:ext>
            </a:extLst>
          </p:cNvPr>
          <p:cNvSpPr/>
          <p:nvPr/>
        </p:nvSpPr>
        <p:spPr>
          <a:xfrm>
            <a:off x="8068867" y="4939881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/>
              <a:t>Specialist </a:t>
            </a:r>
          </a:p>
          <a:p>
            <a:pPr algn="ctr"/>
            <a:r>
              <a:rPr lang="en-GB" sz="900" dirty="0"/>
              <a:t>Transport Officer</a:t>
            </a:r>
            <a:endParaRPr lang="en-US" sz="700" dirty="0"/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984EB104-A760-49E0-8CE2-6B9B9151ADC9}"/>
              </a:ext>
            </a:extLst>
          </p:cNvPr>
          <p:cNvSpPr/>
          <p:nvPr/>
        </p:nvSpPr>
        <p:spPr>
          <a:xfrm>
            <a:off x="8068867" y="5667560"/>
            <a:ext cx="1260000" cy="54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  <a:effectLst>
            <a:outerShdw dist="25400" dir="5400000" algn="t" rotWithShape="0">
              <a:prstClr val="black"/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/>
              <a:t>Specialist </a:t>
            </a:r>
          </a:p>
          <a:p>
            <a:pPr algn="ctr"/>
            <a:r>
              <a:rPr lang="en-GB" sz="900" dirty="0"/>
              <a:t>Transport Officer</a:t>
            </a:r>
            <a:endParaRPr lang="en-US" sz="7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11BAB-05BB-43C1-B8D4-FFA454EA5256}"/>
              </a:ext>
            </a:extLst>
          </p:cNvPr>
          <p:cNvCxnSpPr>
            <a:stCxn id="128" idx="2"/>
          </p:cNvCxnSpPr>
          <p:nvPr/>
        </p:nvCxnSpPr>
        <p:spPr>
          <a:xfrm flipH="1">
            <a:off x="8728163" y="2411320"/>
            <a:ext cx="113" cy="1765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889F281-260B-4F7D-8827-20691504C6C7}"/>
              </a:ext>
            </a:extLst>
          </p:cNvPr>
          <p:cNvCxnSpPr/>
          <p:nvPr/>
        </p:nvCxnSpPr>
        <p:spPr>
          <a:xfrm>
            <a:off x="8110819" y="2587871"/>
            <a:ext cx="1247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0FBA3B3C-C48A-4103-A647-81917C71F006}"/>
              </a:ext>
            </a:extLst>
          </p:cNvPr>
          <p:cNvSpPr txBox="1"/>
          <p:nvPr/>
        </p:nvSpPr>
        <p:spPr>
          <a:xfrm>
            <a:off x="9100830" y="8064498"/>
            <a:ext cx="3870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Highways and Transport  Structure Chart March 2021	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7258BFF-25B9-484E-8B72-AA7CCBAEBDCC}"/>
              </a:ext>
            </a:extLst>
          </p:cNvPr>
          <p:cNvCxnSpPr>
            <a:cxnSpLocks/>
          </p:cNvCxnSpPr>
          <p:nvPr/>
        </p:nvCxnSpPr>
        <p:spPr>
          <a:xfrm>
            <a:off x="3608724" y="1722421"/>
            <a:ext cx="5749439" cy="173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801A1BC-4024-436B-8A45-6070A960ABFD}"/>
              </a:ext>
            </a:extLst>
          </p:cNvPr>
          <p:cNvCxnSpPr>
            <a:endCxn id="82" idx="2"/>
          </p:cNvCxnSpPr>
          <p:nvPr/>
        </p:nvCxnSpPr>
        <p:spPr>
          <a:xfrm flipV="1">
            <a:off x="6411433" y="1507895"/>
            <a:ext cx="0" cy="214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84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62F0592DA58C44AEB5E5B0FE5BB8C9" ma:contentTypeVersion="9" ma:contentTypeDescription="Create a new document." ma:contentTypeScope="" ma:versionID="33a6321309b1e7159f97f025bb01963b">
  <xsd:schema xmlns:xsd="http://www.w3.org/2001/XMLSchema" xmlns:xs="http://www.w3.org/2001/XMLSchema" xmlns:p="http://schemas.microsoft.com/office/2006/metadata/properties" xmlns:ns3="8a771164-a305-4a2b-a45a-6002c3dd57f6" xmlns:ns4="82dc2fba-dc47-4cfa-94ff-edd764206446" targetNamespace="http://schemas.microsoft.com/office/2006/metadata/properties" ma:root="true" ma:fieldsID="6d778f3c295077aa0aa9f4fc378a1424" ns3:_="" ns4:_="">
    <xsd:import namespace="8a771164-a305-4a2b-a45a-6002c3dd57f6"/>
    <xsd:import namespace="82dc2fba-dc47-4cfa-94ff-edd7642064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71164-a305-4a2b-a45a-6002c3dd57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c2fba-dc47-4cfa-94ff-edd76420644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825820-4580-4C33-AD88-768F4AA4B0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1B497E-503B-40BF-89F3-FAEEA8E924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771164-a305-4a2b-a45a-6002c3dd57f6"/>
    <ds:schemaRef ds:uri="82dc2fba-dc47-4cfa-94ff-edd764206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E3F8EC0-584D-4414-8DB3-0CAE3177DE91}">
  <ds:schemaRefs>
    <ds:schemaRef ds:uri="82dc2fba-dc47-4cfa-94ff-edd76420644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771164-a305-4a2b-a45a-6002c3dd57f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172</Words>
  <Application>Microsoft Office PowerPoint</Application>
  <PresentationFormat>A3 Paper (297x420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Wokingham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Cook</dc:creator>
  <cp:lastModifiedBy>Frankie Lawrence</cp:lastModifiedBy>
  <cp:revision>52</cp:revision>
  <cp:lastPrinted>2019-10-31T12:17:51Z</cp:lastPrinted>
  <dcterms:created xsi:type="dcterms:W3CDTF">2019-08-05T13:51:58Z</dcterms:created>
  <dcterms:modified xsi:type="dcterms:W3CDTF">2022-02-09T10:58:12Z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0x0101003262F0592DA58C44AEB5E5B0FE5BB8C9</vt:lpwstr>
  </property>
  <property fmtid="{D5CDD505-2E9C-101B-9397-08002B2CF9AE}" pid="3" name="MSIP_Label_d17f5eab-0951-45e7-baa9-357beec0b77b_Enabled">
    <vt:lpwstr>true</vt:lpwstr>
  </property>
  <property fmtid="{D5CDD505-2E9C-101B-9397-08002B2CF9AE}" pid="4" name="MSIP_Label_d17f5eab-0951-45e7-baa9-357beec0b77b_SetDate">
    <vt:lpwstr>2022-02-09T10:58:10Z</vt:lpwstr>
  </property>
  <property fmtid="{D5CDD505-2E9C-101B-9397-08002B2CF9AE}" pid="5" name="MSIP_Label_d17f5eab-0951-45e7-baa9-357beec0b77b_Method">
    <vt:lpwstr>Privileged</vt:lpwstr>
  </property>
  <property fmtid="{D5CDD505-2E9C-101B-9397-08002B2CF9AE}" pid="6" name="MSIP_Label_d17f5eab-0951-45e7-baa9-357beec0b77b_Name">
    <vt:lpwstr>Document</vt:lpwstr>
  </property>
  <property fmtid="{D5CDD505-2E9C-101B-9397-08002B2CF9AE}" pid="7" name="MSIP_Label_d17f5eab-0951-45e7-baa9-357beec0b77b_SiteId">
    <vt:lpwstr>996ee15c-0b3e-4a6f-8e65-120a9a51821a</vt:lpwstr>
  </property>
  <property fmtid="{D5CDD505-2E9C-101B-9397-08002B2CF9AE}" pid="8" name="MSIP_Label_d17f5eab-0951-45e7-baa9-357beec0b77b_ActionId">
    <vt:lpwstr>0eb0977e-3cc8-4fbb-b25d-b2646e4e8aaa</vt:lpwstr>
  </property>
  <property fmtid="{D5CDD505-2E9C-101B-9397-08002B2CF9AE}" pid="9" name="MSIP_Label_d17f5eab-0951-45e7-baa9-357beec0b77b_ContentBits">
    <vt:lpwstr>0</vt:lpwstr>
  </property>
</Properties>
</file>