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70" r:id="rId5"/>
    <p:sldId id="259" r:id="rId6"/>
    <p:sldId id="262" r:id="rId7"/>
    <p:sldId id="263" r:id="rId8"/>
    <p:sldId id="271" r:id="rId9"/>
    <p:sldId id="268" r:id="rId10"/>
    <p:sldId id="261" r:id="rId11"/>
    <p:sldId id="264" r:id="rId12"/>
    <p:sldId id="265" r:id="rId13"/>
    <p:sldId id="267" r:id="rId14"/>
    <p:sldId id="269" r:id="rId15"/>
    <p:sldId id="266"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050" autoAdjust="0"/>
  </p:normalViewPr>
  <p:slideViewPr>
    <p:cSldViewPr snapToGrid="0">
      <p:cViewPr varScale="1">
        <p:scale>
          <a:sx n="40" d="100"/>
          <a:sy n="40" d="100"/>
        </p:scale>
        <p:origin x="168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6F9CF-1739-442A-8860-8BE4146AC4C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38F8F4F-8AF5-462C-B982-545406A1D9A5}">
      <dgm:prSet/>
      <dgm:spPr/>
      <dgm:t>
        <a:bodyPr/>
        <a:lstStyle/>
        <a:p>
          <a:r>
            <a:rPr lang="en-GB" b="1" dirty="0"/>
            <a:t>What?</a:t>
          </a:r>
          <a:endParaRPr lang="en-US" b="1" dirty="0"/>
        </a:p>
      </dgm:t>
    </dgm:pt>
    <dgm:pt modelId="{E4ACA982-C82A-4E29-BEE9-1890B241871F}" type="parTrans" cxnId="{F374736C-DD71-4B53-9375-5EC4B033E6BF}">
      <dgm:prSet/>
      <dgm:spPr/>
      <dgm:t>
        <a:bodyPr/>
        <a:lstStyle/>
        <a:p>
          <a:endParaRPr lang="en-US"/>
        </a:p>
      </dgm:t>
    </dgm:pt>
    <dgm:pt modelId="{992B088E-1F3F-467B-8B6C-C04C375E7420}" type="sibTrans" cxnId="{F374736C-DD71-4B53-9375-5EC4B033E6BF}">
      <dgm:prSet/>
      <dgm:spPr/>
      <dgm:t>
        <a:bodyPr/>
        <a:lstStyle/>
        <a:p>
          <a:endParaRPr lang="en-US"/>
        </a:p>
      </dgm:t>
    </dgm:pt>
    <dgm:pt modelId="{D5C5A673-6457-4ECE-A943-98B5B8323CDB}">
      <dgm:prSet/>
      <dgm:spPr/>
      <dgm:t>
        <a:bodyPr/>
        <a:lstStyle/>
        <a:p>
          <a:r>
            <a:rPr lang="en-GB" b="1"/>
            <a:t>Why?</a:t>
          </a:r>
          <a:endParaRPr lang="en-US" b="1"/>
        </a:p>
      </dgm:t>
    </dgm:pt>
    <dgm:pt modelId="{95E60D13-A18D-453C-A61E-557CEA7E1BE7}" type="parTrans" cxnId="{B8E3115D-4FA1-439F-97B7-D5B62E489309}">
      <dgm:prSet/>
      <dgm:spPr/>
      <dgm:t>
        <a:bodyPr/>
        <a:lstStyle/>
        <a:p>
          <a:endParaRPr lang="en-US"/>
        </a:p>
      </dgm:t>
    </dgm:pt>
    <dgm:pt modelId="{C77D3035-C054-42BF-AF2A-3BD2434C8B40}" type="sibTrans" cxnId="{B8E3115D-4FA1-439F-97B7-D5B62E489309}">
      <dgm:prSet/>
      <dgm:spPr/>
      <dgm:t>
        <a:bodyPr/>
        <a:lstStyle/>
        <a:p>
          <a:endParaRPr lang="en-US"/>
        </a:p>
      </dgm:t>
    </dgm:pt>
    <dgm:pt modelId="{770097AB-71B8-4CDE-8045-DD89C01E8129}">
      <dgm:prSet/>
      <dgm:spPr/>
      <dgm:t>
        <a:bodyPr/>
        <a:lstStyle/>
        <a:p>
          <a:r>
            <a:rPr lang="en-GB" b="1"/>
            <a:t>When?</a:t>
          </a:r>
          <a:endParaRPr lang="en-US" b="1"/>
        </a:p>
      </dgm:t>
    </dgm:pt>
    <dgm:pt modelId="{5009D245-708A-466C-B95A-C81989124B2E}" type="parTrans" cxnId="{3BF7E0E8-AFB3-4B0B-BABF-C299F673FA88}">
      <dgm:prSet/>
      <dgm:spPr/>
      <dgm:t>
        <a:bodyPr/>
        <a:lstStyle/>
        <a:p>
          <a:endParaRPr lang="en-US"/>
        </a:p>
      </dgm:t>
    </dgm:pt>
    <dgm:pt modelId="{B0596C74-3F22-4F0C-8BEA-67688A935C50}" type="sibTrans" cxnId="{3BF7E0E8-AFB3-4B0B-BABF-C299F673FA88}">
      <dgm:prSet/>
      <dgm:spPr/>
      <dgm:t>
        <a:bodyPr/>
        <a:lstStyle/>
        <a:p>
          <a:endParaRPr lang="en-US"/>
        </a:p>
      </dgm:t>
    </dgm:pt>
    <dgm:pt modelId="{713A13F1-E1FE-443C-90C8-2E4F86BA89DD}">
      <dgm:prSet/>
      <dgm:spPr/>
      <dgm:t>
        <a:bodyPr/>
        <a:lstStyle/>
        <a:p>
          <a:r>
            <a:rPr lang="en-GB" b="1"/>
            <a:t>Who? </a:t>
          </a:r>
          <a:endParaRPr lang="en-US" b="1"/>
        </a:p>
      </dgm:t>
    </dgm:pt>
    <dgm:pt modelId="{2A812B3E-A4DF-41EF-AC72-FB86EDB3C37A}" type="parTrans" cxnId="{DDCE810B-BA13-428B-A380-57307097C8EA}">
      <dgm:prSet/>
      <dgm:spPr/>
      <dgm:t>
        <a:bodyPr/>
        <a:lstStyle/>
        <a:p>
          <a:endParaRPr lang="en-US"/>
        </a:p>
      </dgm:t>
    </dgm:pt>
    <dgm:pt modelId="{CBE5B164-F266-4715-A201-323E3606D568}" type="sibTrans" cxnId="{DDCE810B-BA13-428B-A380-57307097C8EA}">
      <dgm:prSet/>
      <dgm:spPr/>
      <dgm:t>
        <a:bodyPr/>
        <a:lstStyle/>
        <a:p>
          <a:endParaRPr lang="en-US"/>
        </a:p>
      </dgm:t>
    </dgm:pt>
    <dgm:pt modelId="{12A243F2-35E5-48C5-84E9-2F985A95B5ED}">
      <dgm:prSet/>
      <dgm:spPr/>
      <dgm:t>
        <a:bodyPr/>
        <a:lstStyle/>
        <a:p>
          <a:r>
            <a:rPr lang="en-GB" b="1" dirty="0"/>
            <a:t>How?</a:t>
          </a:r>
          <a:endParaRPr lang="en-US" b="1" dirty="0"/>
        </a:p>
      </dgm:t>
    </dgm:pt>
    <dgm:pt modelId="{74C02C2A-E06C-44C9-98B7-736395E417F1}" type="parTrans" cxnId="{F6F7A05C-E6CF-47D9-9B4E-52B77B9F1F33}">
      <dgm:prSet/>
      <dgm:spPr/>
      <dgm:t>
        <a:bodyPr/>
        <a:lstStyle/>
        <a:p>
          <a:endParaRPr lang="en-US"/>
        </a:p>
      </dgm:t>
    </dgm:pt>
    <dgm:pt modelId="{C242E9D9-EB06-4640-BC62-286F66DF4E64}" type="sibTrans" cxnId="{F6F7A05C-E6CF-47D9-9B4E-52B77B9F1F33}">
      <dgm:prSet/>
      <dgm:spPr/>
      <dgm:t>
        <a:bodyPr/>
        <a:lstStyle/>
        <a:p>
          <a:endParaRPr lang="en-US"/>
        </a:p>
      </dgm:t>
    </dgm:pt>
    <dgm:pt modelId="{8BF84593-6DB9-43C8-AC17-7EF086B59275}">
      <dgm:prSet/>
      <dgm:spPr/>
      <dgm:t>
        <a:bodyPr/>
        <a:lstStyle/>
        <a:p>
          <a:r>
            <a:rPr lang="en-GB" b="1"/>
            <a:t>Have a go!</a:t>
          </a:r>
          <a:endParaRPr lang="en-US" b="1"/>
        </a:p>
      </dgm:t>
    </dgm:pt>
    <dgm:pt modelId="{629DCB03-2178-4C5A-899B-761FAD57B61C}" type="parTrans" cxnId="{21581901-1A72-4E66-9852-F3A9C1EE336B}">
      <dgm:prSet/>
      <dgm:spPr/>
      <dgm:t>
        <a:bodyPr/>
        <a:lstStyle/>
        <a:p>
          <a:endParaRPr lang="en-US"/>
        </a:p>
      </dgm:t>
    </dgm:pt>
    <dgm:pt modelId="{5FF88A06-E0FE-4F40-A3BA-A0EA4911D8A1}" type="sibTrans" cxnId="{21581901-1A72-4E66-9852-F3A9C1EE336B}">
      <dgm:prSet/>
      <dgm:spPr/>
      <dgm:t>
        <a:bodyPr/>
        <a:lstStyle/>
        <a:p>
          <a:endParaRPr lang="en-US"/>
        </a:p>
      </dgm:t>
    </dgm:pt>
    <dgm:pt modelId="{E370B361-975D-4E79-8704-C8E90C37B320}">
      <dgm:prSet/>
      <dgm:spPr/>
      <dgm:t>
        <a:bodyPr/>
        <a:lstStyle/>
        <a:p>
          <a:r>
            <a:rPr lang="en-GB" b="1" dirty="0">
              <a:latin typeface="NSPCC-Regular"/>
            </a:rPr>
            <a:t>Barriers</a:t>
          </a:r>
        </a:p>
      </dgm:t>
    </dgm:pt>
    <dgm:pt modelId="{A7A30384-E681-4D97-9EF2-EBDA7AED7824}" type="parTrans" cxnId="{8F342801-1C0D-4160-8E84-0D2737402BA1}">
      <dgm:prSet/>
      <dgm:spPr/>
      <dgm:t>
        <a:bodyPr/>
        <a:lstStyle/>
        <a:p>
          <a:endParaRPr lang="en-GB"/>
        </a:p>
      </dgm:t>
    </dgm:pt>
    <dgm:pt modelId="{C2474256-7F14-452C-A6E2-1270AE7AAA14}" type="sibTrans" cxnId="{8F342801-1C0D-4160-8E84-0D2737402BA1}">
      <dgm:prSet/>
      <dgm:spPr/>
      <dgm:t>
        <a:bodyPr/>
        <a:lstStyle/>
        <a:p>
          <a:endParaRPr lang="en-GB"/>
        </a:p>
      </dgm:t>
    </dgm:pt>
    <dgm:pt modelId="{E4B7AC73-477B-4D23-9634-12D3051E0558}">
      <dgm:prSet/>
      <dgm:spPr/>
      <dgm:t>
        <a:bodyPr/>
        <a:lstStyle/>
        <a:p>
          <a:r>
            <a:rPr lang="en-GB" b="1" i="0" dirty="0">
              <a:effectLst/>
              <a:latin typeface="NSPCC-Regular"/>
            </a:rPr>
            <a:t>Examples</a:t>
          </a:r>
        </a:p>
      </dgm:t>
    </dgm:pt>
    <dgm:pt modelId="{3ECF650D-276B-46F6-89D2-10F0193D5D78}" type="parTrans" cxnId="{E2322C6F-9796-44B3-BB89-CAE637CC15BE}">
      <dgm:prSet/>
      <dgm:spPr/>
      <dgm:t>
        <a:bodyPr/>
        <a:lstStyle/>
        <a:p>
          <a:endParaRPr lang="en-GB"/>
        </a:p>
      </dgm:t>
    </dgm:pt>
    <dgm:pt modelId="{0DEE2262-081F-42DA-B990-83AA76E34E0B}" type="sibTrans" cxnId="{E2322C6F-9796-44B3-BB89-CAE637CC15BE}">
      <dgm:prSet/>
      <dgm:spPr/>
      <dgm:t>
        <a:bodyPr/>
        <a:lstStyle/>
        <a:p>
          <a:endParaRPr lang="en-GB"/>
        </a:p>
      </dgm:t>
    </dgm:pt>
    <dgm:pt modelId="{50D2BFE9-74C4-4E5F-B139-7399B0728539}">
      <dgm:prSet/>
      <dgm:spPr/>
      <dgm:t>
        <a:bodyPr/>
        <a:lstStyle/>
        <a:p>
          <a:r>
            <a:rPr lang="en-GB" b="1" i="0" dirty="0">
              <a:effectLst/>
              <a:latin typeface="NSPCC-Regular"/>
            </a:rPr>
            <a:t>Resources</a:t>
          </a:r>
        </a:p>
      </dgm:t>
    </dgm:pt>
    <dgm:pt modelId="{C0F38197-9CC4-4AC1-8F93-4F0E575CD18D}" type="parTrans" cxnId="{2C6A750B-0072-4F78-A99B-3A62D653629D}">
      <dgm:prSet/>
      <dgm:spPr/>
      <dgm:t>
        <a:bodyPr/>
        <a:lstStyle/>
        <a:p>
          <a:endParaRPr lang="en-GB"/>
        </a:p>
      </dgm:t>
    </dgm:pt>
    <dgm:pt modelId="{471C8FF5-FA94-4F5A-A1F9-9A6EF054486E}" type="sibTrans" cxnId="{2C6A750B-0072-4F78-A99B-3A62D653629D}">
      <dgm:prSet/>
      <dgm:spPr/>
      <dgm:t>
        <a:bodyPr/>
        <a:lstStyle/>
        <a:p>
          <a:endParaRPr lang="en-GB"/>
        </a:p>
      </dgm:t>
    </dgm:pt>
    <dgm:pt modelId="{DD7CF07F-4B4E-47C4-933C-6D109FF7FE15}" type="pres">
      <dgm:prSet presAssocID="{2726F9CF-1739-442A-8860-8BE4146AC4CD}" presName="diagram" presStyleCnt="0">
        <dgm:presLayoutVars>
          <dgm:dir/>
          <dgm:resizeHandles val="exact"/>
        </dgm:presLayoutVars>
      </dgm:prSet>
      <dgm:spPr/>
    </dgm:pt>
    <dgm:pt modelId="{BFBE82D1-AC9E-43A4-8F8C-799EA277BE63}" type="pres">
      <dgm:prSet presAssocID="{338F8F4F-8AF5-462C-B982-545406A1D9A5}" presName="node" presStyleLbl="node1" presStyleIdx="0" presStyleCnt="9">
        <dgm:presLayoutVars>
          <dgm:bulletEnabled val="1"/>
        </dgm:presLayoutVars>
      </dgm:prSet>
      <dgm:spPr/>
    </dgm:pt>
    <dgm:pt modelId="{E0BD28B7-DDEB-4EE8-95B5-4A2D177FF505}" type="pres">
      <dgm:prSet presAssocID="{992B088E-1F3F-467B-8B6C-C04C375E7420}" presName="sibTrans" presStyleCnt="0"/>
      <dgm:spPr/>
    </dgm:pt>
    <dgm:pt modelId="{26398239-B8B9-4C51-9447-DE83C344A108}" type="pres">
      <dgm:prSet presAssocID="{D5C5A673-6457-4ECE-A943-98B5B8323CDB}" presName="node" presStyleLbl="node1" presStyleIdx="1" presStyleCnt="9">
        <dgm:presLayoutVars>
          <dgm:bulletEnabled val="1"/>
        </dgm:presLayoutVars>
      </dgm:prSet>
      <dgm:spPr/>
    </dgm:pt>
    <dgm:pt modelId="{53AA56B3-9A3E-428C-8596-650B62EB8E47}" type="pres">
      <dgm:prSet presAssocID="{C77D3035-C054-42BF-AF2A-3BD2434C8B40}" presName="sibTrans" presStyleCnt="0"/>
      <dgm:spPr/>
    </dgm:pt>
    <dgm:pt modelId="{C8AADD8F-470A-4CF7-9318-DE2CB2B1D582}" type="pres">
      <dgm:prSet presAssocID="{770097AB-71B8-4CDE-8045-DD89C01E8129}" presName="node" presStyleLbl="node1" presStyleIdx="2" presStyleCnt="9">
        <dgm:presLayoutVars>
          <dgm:bulletEnabled val="1"/>
        </dgm:presLayoutVars>
      </dgm:prSet>
      <dgm:spPr/>
    </dgm:pt>
    <dgm:pt modelId="{91B5FFFC-D924-4138-874E-C4C9CF3A0286}" type="pres">
      <dgm:prSet presAssocID="{B0596C74-3F22-4F0C-8BEA-67688A935C50}" presName="sibTrans" presStyleCnt="0"/>
      <dgm:spPr/>
    </dgm:pt>
    <dgm:pt modelId="{3767925E-E4B5-44D1-859F-D65B7713074D}" type="pres">
      <dgm:prSet presAssocID="{713A13F1-E1FE-443C-90C8-2E4F86BA89DD}" presName="node" presStyleLbl="node1" presStyleIdx="3" presStyleCnt="9">
        <dgm:presLayoutVars>
          <dgm:bulletEnabled val="1"/>
        </dgm:presLayoutVars>
      </dgm:prSet>
      <dgm:spPr/>
    </dgm:pt>
    <dgm:pt modelId="{811F1E13-92CF-4F91-9CC4-BE72A3F00106}" type="pres">
      <dgm:prSet presAssocID="{CBE5B164-F266-4715-A201-323E3606D568}" presName="sibTrans" presStyleCnt="0"/>
      <dgm:spPr/>
    </dgm:pt>
    <dgm:pt modelId="{6893C809-8190-4781-BC37-E3A863D10A4E}" type="pres">
      <dgm:prSet presAssocID="{12A243F2-35E5-48C5-84E9-2F985A95B5ED}" presName="node" presStyleLbl="node1" presStyleIdx="4" presStyleCnt="9">
        <dgm:presLayoutVars>
          <dgm:bulletEnabled val="1"/>
        </dgm:presLayoutVars>
      </dgm:prSet>
      <dgm:spPr/>
    </dgm:pt>
    <dgm:pt modelId="{B5B0E1C5-C338-4791-91D6-501F1A2ABCAA}" type="pres">
      <dgm:prSet presAssocID="{C242E9D9-EB06-4640-BC62-286F66DF4E64}" presName="sibTrans" presStyleCnt="0"/>
      <dgm:spPr/>
    </dgm:pt>
    <dgm:pt modelId="{B0E4383D-3361-4244-B074-8D4A98E7610B}" type="pres">
      <dgm:prSet presAssocID="{8BF84593-6DB9-43C8-AC17-7EF086B59275}" presName="node" presStyleLbl="node1" presStyleIdx="5" presStyleCnt="9">
        <dgm:presLayoutVars>
          <dgm:bulletEnabled val="1"/>
        </dgm:presLayoutVars>
      </dgm:prSet>
      <dgm:spPr/>
    </dgm:pt>
    <dgm:pt modelId="{388531EA-B66F-4204-B27F-8387CF171E19}" type="pres">
      <dgm:prSet presAssocID="{5FF88A06-E0FE-4F40-A3BA-A0EA4911D8A1}" presName="sibTrans" presStyleCnt="0"/>
      <dgm:spPr/>
    </dgm:pt>
    <dgm:pt modelId="{191DEA6F-A2BB-401E-AA96-BB1D5378A245}" type="pres">
      <dgm:prSet presAssocID="{E370B361-975D-4E79-8704-C8E90C37B320}" presName="node" presStyleLbl="node1" presStyleIdx="6" presStyleCnt="9">
        <dgm:presLayoutVars>
          <dgm:bulletEnabled val="1"/>
        </dgm:presLayoutVars>
      </dgm:prSet>
      <dgm:spPr/>
    </dgm:pt>
    <dgm:pt modelId="{4C9860B6-8ED9-45DD-A3DB-5DC5F485AF96}" type="pres">
      <dgm:prSet presAssocID="{C2474256-7F14-452C-A6E2-1270AE7AAA14}" presName="sibTrans" presStyleCnt="0"/>
      <dgm:spPr/>
    </dgm:pt>
    <dgm:pt modelId="{93F3AFE4-1E30-4CCB-8A70-1AEE68D8BC14}" type="pres">
      <dgm:prSet presAssocID="{E4B7AC73-477B-4D23-9634-12D3051E0558}" presName="node" presStyleLbl="node1" presStyleIdx="7" presStyleCnt="9">
        <dgm:presLayoutVars>
          <dgm:bulletEnabled val="1"/>
        </dgm:presLayoutVars>
      </dgm:prSet>
      <dgm:spPr/>
    </dgm:pt>
    <dgm:pt modelId="{F34E659E-AA60-4520-8D36-D428D9F5FC2F}" type="pres">
      <dgm:prSet presAssocID="{0DEE2262-081F-42DA-B990-83AA76E34E0B}" presName="sibTrans" presStyleCnt="0"/>
      <dgm:spPr/>
    </dgm:pt>
    <dgm:pt modelId="{E0D13C8B-65EC-4003-9189-AC84B0862763}" type="pres">
      <dgm:prSet presAssocID="{50D2BFE9-74C4-4E5F-B139-7399B0728539}" presName="node" presStyleLbl="node1" presStyleIdx="8" presStyleCnt="9">
        <dgm:presLayoutVars>
          <dgm:bulletEnabled val="1"/>
        </dgm:presLayoutVars>
      </dgm:prSet>
      <dgm:spPr/>
    </dgm:pt>
  </dgm:ptLst>
  <dgm:cxnLst>
    <dgm:cxn modelId="{21581901-1A72-4E66-9852-F3A9C1EE336B}" srcId="{2726F9CF-1739-442A-8860-8BE4146AC4CD}" destId="{8BF84593-6DB9-43C8-AC17-7EF086B59275}" srcOrd="5" destOrd="0" parTransId="{629DCB03-2178-4C5A-899B-761FAD57B61C}" sibTransId="{5FF88A06-E0FE-4F40-A3BA-A0EA4911D8A1}"/>
    <dgm:cxn modelId="{8F342801-1C0D-4160-8E84-0D2737402BA1}" srcId="{2726F9CF-1739-442A-8860-8BE4146AC4CD}" destId="{E370B361-975D-4E79-8704-C8E90C37B320}" srcOrd="6" destOrd="0" parTransId="{A7A30384-E681-4D97-9EF2-EBDA7AED7824}" sibTransId="{C2474256-7F14-452C-A6E2-1270AE7AAA14}"/>
    <dgm:cxn modelId="{2C6A750B-0072-4F78-A99B-3A62D653629D}" srcId="{2726F9CF-1739-442A-8860-8BE4146AC4CD}" destId="{50D2BFE9-74C4-4E5F-B139-7399B0728539}" srcOrd="8" destOrd="0" parTransId="{C0F38197-9CC4-4AC1-8F93-4F0E575CD18D}" sibTransId="{471C8FF5-FA94-4F5A-A1F9-9A6EF054486E}"/>
    <dgm:cxn modelId="{DDCE810B-BA13-428B-A380-57307097C8EA}" srcId="{2726F9CF-1739-442A-8860-8BE4146AC4CD}" destId="{713A13F1-E1FE-443C-90C8-2E4F86BA89DD}" srcOrd="3" destOrd="0" parTransId="{2A812B3E-A4DF-41EF-AC72-FB86EDB3C37A}" sibTransId="{CBE5B164-F266-4715-A201-323E3606D568}"/>
    <dgm:cxn modelId="{5CE9ED13-EBE1-42F2-B105-6DC3249F4136}" type="presOf" srcId="{713A13F1-E1FE-443C-90C8-2E4F86BA89DD}" destId="{3767925E-E4B5-44D1-859F-D65B7713074D}" srcOrd="0" destOrd="0" presId="urn:microsoft.com/office/officeart/2005/8/layout/default"/>
    <dgm:cxn modelId="{DA249515-90E3-4E76-8E3A-B02FF594F559}" type="presOf" srcId="{12A243F2-35E5-48C5-84E9-2F985A95B5ED}" destId="{6893C809-8190-4781-BC37-E3A863D10A4E}" srcOrd="0" destOrd="0" presId="urn:microsoft.com/office/officeart/2005/8/layout/default"/>
    <dgm:cxn modelId="{EB2C8722-41B5-49D3-8E2C-871BE1E29DC1}" type="presOf" srcId="{8BF84593-6DB9-43C8-AC17-7EF086B59275}" destId="{B0E4383D-3361-4244-B074-8D4A98E7610B}" srcOrd="0" destOrd="0" presId="urn:microsoft.com/office/officeart/2005/8/layout/default"/>
    <dgm:cxn modelId="{994CDC3A-9901-42D8-B3C9-CD322879F22D}" type="presOf" srcId="{D5C5A673-6457-4ECE-A943-98B5B8323CDB}" destId="{26398239-B8B9-4C51-9447-DE83C344A108}" srcOrd="0" destOrd="0" presId="urn:microsoft.com/office/officeart/2005/8/layout/default"/>
    <dgm:cxn modelId="{F6F7A05C-E6CF-47D9-9B4E-52B77B9F1F33}" srcId="{2726F9CF-1739-442A-8860-8BE4146AC4CD}" destId="{12A243F2-35E5-48C5-84E9-2F985A95B5ED}" srcOrd="4" destOrd="0" parTransId="{74C02C2A-E06C-44C9-98B7-736395E417F1}" sibTransId="{C242E9D9-EB06-4640-BC62-286F66DF4E64}"/>
    <dgm:cxn modelId="{B8E3115D-4FA1-439F-97B7-D5B62E489309}" srcId="{2726F9CF-1739-442A-8860-8BE4146AC4CD}" destId="{D5C5A673-6457-4ECE-A943-98B5B8323CDB}" srcOrd="1" destOrd="0" parTransId="{95E60D13-A18D-453C-A61E-557CEA7E1BE7}" sibTransId="{C77D3035-C054-42BF-AF2A-3BD2434C8B40}"/>
    <dgm:cxn modelId="{9B3DE266-318B-4B4C-A3A4-61AD966CCDE6}" type="presOf" srcId="{338F8F4F-8AF5-462C-B982-545406A1D9A5}" destId="{BFBE82D1-AC9E-43A4-8F8C-799EA277BE63}" srcOrd="0" destOrd="0" presId="urn:microsoft.com/office/officeart/2005/8/layout/default"/>
    <dgm:cxn modelId="{ABB2BD48-C281-4C43-9D9E-6F0FFFC11032}" type="presOf" srcId="{50D2BFE9-74C4-4E5F-B139-7399B0728539}" destId="{E0D13C8B-65EC-4003-9189-AC84B0862763}" srcOrd="0" destOrd="0" presId="urn:microsoft.com/office/officeart/2005/8/layout/default"/>
    <dgm:cxn modelId="{F374736C-DD71-4B53-9375-5EC4B033E6BF}" srcId="{2726F9CF-1739-442A-8860-8BE4146AC4CD}" destId="{338F8F4F-8AF5-462C-B982-545406A1D9A5}" srcOrd="0" destOrd="0" parTransId="{E4ACA982-C82A-4E29-BEE9-1890B241871F}" sibTransId="{992B088E-1F3F-467B-8B6C-C04C375E7420}"/>
    <dgm:cxn modelId="{E2322C6F-9796-44B3-BB89-CAE637CC15BE}" srcId="{2726F9CF-1739-442A-8860-8BE4146AC4CD}" destId="{E4B7AC73-477B-4D23-9634-12D3051E0558}" srcOrd="7" destOrd="0" parTransId="{3ECF650D-276B-46F6-89D2-10F0193D5D78}" sibTransId="{0DEE2262-081F-42DA-B990-83AA76E34E0B}"/>
    <dgm:cxn modelId="{E2EE1070-40DA-4100-827D-469F330425C3}" type="presOf" srcId="{E370B361-975D-4E79-8704-C8E90C37B320}" destId="{191DEA6F-A2BB-401E-AA96-BB1D5378A245}" srcOrd="0" destOrd="0" presId="urn:microsoft.com/office/officeart/2005/8/layout/default"/>
    <dgm:cxn modelId="{A8993984-43F3-47AB-9029-4A6B680339B9}" type="presOf" srcId="{770097AB-71B8-4CDE-8045-DD89C01E8129}" destId="{C8AADD8F-470A-4CF7-9318-DE2CB2B1D582}" srcOrd="0" destOrd="0" presId="urn:microsoft.com/office/officeart/2005/8/layout/default"/>
    <dgm:cxn modelId="{28FF6CA2-4AC3-4B02-8A8C-EE4042E323A6}" type="presOf" srcId="{E4B7AC73-477B-4D23-9634-12D3051E0558}" destId="{93F3AFE4-1E30-4CCB-8A70-1AEE68D8BC14}" srcOrd="0" destOrd="0" presId="urn:microsoft.com/office/officeart/2005/8/layout/default"/>
    <dgm:cxn modelId="{7F43F5CF-3C85-49D3-BDEF-DDB68791175A}" type="presOf" srcId="{2726F9CF-1739-442A-8860-8BE4146AC4CD}" destId="{DD7CF07F-4B4E-47C4-933C-6D109FF7FE15}" srcOrd="0" destOrd="0" presId="urn:microsoft.com/office/officeart/2005/8/layout/default"/>
    <dgm:cxn modelId="{3BF7E0E8-AFB3-4B0B-BABF-C299F673FA88}" srcId="{2726F9CF-1739-442A-8860-8BE4146AC4CD}" destId="{770097AB-71B8-4CDE-8045-DD89C01E8129}" srcOrd="2" destOrd="0" parTransId="{5009D245-708A-466C-B95A-C81989124B2E}" sibTransId="{B0596C74-3F22-4F0C-8BEA-67688A935C50}"/>
    <dgm:cxn modelId="{91BFE3E9-9A47-4FDF-949F-3B19F9C54938}" type="presParOf" srcId="{DD7CF07F-4B4E-47C4-933C-6D109FF7FE15}" destId="{BFBE82D1-AC9E-43A4-8F8C-799EA277BE63}" srcOrd="0" destOrd="0" presId="urn:microsoft.com/office/officeart/2005/8/layout/default"/>
    <dgm:cxn modelId="{327B1841-5BEB-4A24-BEB0-E4BDF01A1074}" type="presParOf" srcId="{DD7CF07F-4B4E-47C4-933C-6D109FF7FE15}" destId="{E0BD28B7-DDEB-4EE8-95B5-4A2D177FF505}" srcOrd="1" destOrd="0" presId="urn:microsoft.com/office/officeart/2005/8/layout/default"/>
    <dgm:cxn modelId="{631759A9-4293-4CA5-B41E-1629D605EC3B}" type="presParOf" srcId="{DD7CF07F-4B4E-47C4-933C-6D109FF7FE15}" destId="{26398239-B8B9-4C51-9447-DE83C344A108}" srcOrd="2" destOrd="0" presId="urn:microsoft.com/office/officeart/2005/8/layout/default"/>
    <dgm:cxn modelId="{7DE16007-B387-4E3D-B368-784A6CDEDB09}" type="presParOf" srcId="{DD7CF07F-4B4E-47C4-933C-6D109FF7FE15}" destId="{53AA56B3-9A3E-428C-8596-650B62EB8E47}" srcOrd="3" destOrd="0" presId="urn:microsoft.com/office/officeart/2005/8/layout/default"/>
    <dgm:cxn modelId="{27DC65DD-505F-4D14-A250-5EA7F8F9F9F0}" type="presParOf" srcId="{DD7CF07F-4B4E-47C4-933C-6D109FF7FE15}" destId="{C8AADD8F-470A-4CF7-9318-DE2CB2B1D582}" srcOrd="4" destOrd="0" presId="urn:microsoft.com/office/officeart/2005/8/layout/default"/>
    <dgm:cxn modelId="{8447C387-BFFD-4728-8412-0F8F44AC1662}" type="presParOf" srcId="{DD7CF07F-4B4E-47C4-933C-6D109FF7FE15}" destId="{91B5FFFC-D924-4138-874E-C4C9CF3A0286}" srcOrd="5" destOrd="0" presId="urn:microsoft.com/office/officeart/2005/8/layout/default"/>
    <dgm:cxn modelId="{A081AA4E-F3BD-4D58-8CA1-5D8566E6D74F}" type="presParOf" srcId="{DD7CF07F-4B4E-47C4-933C-6D109FF7FE15}" destId="{3767925E-E4B5-44D1-859F-D65B7713074D}" srcOrd="6" destOrd="0" presId="urn:microsoft.com/office/officeart/2005/8/layout/default"/>
    <dgm:cxn modelId="{32D29882-8EC7-493C-B14C-3D45D7994E3E}" type="presParOf" srcId="{DD7CF07F-4B4E-47C4-933C-6D109FF7FE15}" destId="{811F1E13-92CF-4F91-9CC4-BE72A3F00106}" srcOrd="7" destOrd="0" presId="urn:microsoft.com/office/officeart/2005/8/layout/default"/>
    <dgm:cxn modelId="{DD899096-9508-451E-B211-EA6FBC75ACE4}" type="presParOf" srcId="{DD7CF07F-4B4E-47C4-933C-6D109FF7FE15}" destId="{6893C809-8190-4781-BC37-E3A863D10A4E}" srcOrd="8" destOrd="0" presId="urn:microsoft.com/office/officeart/2005/8/layout/default"/>
    <dgm:cxn modelId="{2D14CDFB-6D79-4A72-BCEE-6A28A5D05D3C}" type="presParOf" srcId="{DD7CF07F-4B4E-47C4-933C-6D109FF7FE15}" destId="{B5B0E1C5-C338-4791-91D6-501F1A2ABCAA}" srcOrd="9" destOrd="0" presId="urn:microsoft.com/office/officeart/2005/8/layout/default"/>
    <dgm:cxn modelId="{9D739762-C384-47B8-9287-6914A68EF065}" type="presParOf" srcId="{DD7CF07F-4B4E-47C4-933C-6D109FF7FE15}" destId="{B0E4383D-3361-4244-B074-8D4A98E7610B}" srcOrd="10" destOrd="0" presId="urn:microsoft.com/office/officeart/2005/8/layout/default"/>
    <dgm:cxn modelId="{8A659732-FB65-4FCE-85F0-79FAF562094E}" type="presParOf" srcId="{DD7CF07F-4B4E-47C4-933C-6D109FF7FE15}" destId="{388531EA-B66F-4204-B27F-8387CF171E19}" srcOrd="11" destOrd="0" presId="urn:microsoft.com/office/officeart/2005/8/layout/default"/>
    <dgm:cxn modelId="{F7056950-D92F-4A03-8907-802BC89A64A5}" type="presParOf" srcId="{DD7CF07F-4B4E-47C4-933C-6D109FF7FE15}" destId="{191DEA6F-A2BB-401E-AA96-BB1D5378A245}" srcOrd="12" destOrd="0" presId="urn:microsoft.com/office/officeart/2005/8/layout/default"/>
    <dgm:cxn modelId="{B61FD24E-E6F5-4627-A0E1-7825374E4C72}" type="presParOf" srcId="{DD7CF07F-4B4E-47C4-933C-6D109FF7FE15}" destId="{4C9860B6-8ED9-45DD-A3DB-5DC5F485AF96}" srcOrd="13" destOrd="0" presId="urn:microsoft.com/office/officeart/2005/8/layout/default"/>
    <dgm:cxn modelId="{2E9B2EE6-1801-4E85-BF21-E64F7504BF5F}" type="presParOf" srcId="{DD7CF07F-4B4E-47C4-933C-6D109FF7FE15}" destId="{93F3AFE4-1E30-4CCB-8A70-1AEE68D8BC14}" srcOrd="14" destOrd="0" presId="urn:microsoft.com/office/officeart/2005/8/layout/default"/>
    <dgm:cxn modelId="{809B4D13-56F0-4024-9239-9E6268D7C4BE}" type="presParOf" srcId="{DD7CF07F-4B4E-47C4-933C-6D109FF7FE15}" destId="{F34E659E-AA60-4520-8D36-D428D9F5FC2F}" srcOrd="15" destOrd="0" presId="urn:microsoft.com/office/officeart/2005/8/layout/default"/>
    <dgm:cxn modelId="{131373E7-0758-4376-B8DB-5C8C6A206451}" type="presParOf" srcId="{DD7CF07F-4B4E-47C4-933C-6D109FF7FE15}" destId="{E0D13C8B-65EC-4003-9189-AC84B0862763}"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E82D1-AC9E-43A4-8F8C-799EA277BE63}">
      <dsp:nvSpPr>
        <dsp:cNvPr id="0" name=""/>
        <dsp:cNvSpPr/>
      </dsp:nvSpPr>
      <dsp:spPr>
        <a:xfrm>
          <a:off x="341857" y="2121"/>
          <a:ext cx="1739810" cy="10438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What?</a:t>
          </a:r>
          <a:endParaRPr lang="en-US" sz="2800" b="1" kern="1200" dirty="0"/>
        </a:p>
      </dsp:txBody>
      <dsp:txXfrm>
        <a:off x="341857" y="2121"/>
        <a:ext cx="1739810" cy="1043886"/>
      </dsp:txXfrm>
    </dsp:sp>
    <dsp:sp modelId="{26398239-B8B9-4C51-9447-DE83C344A108}">
      <dsp:nvSpPr>
        <dsp:cNvPr id="0" name=""/>
        <dsp:cNvSpPr/>
      </dsp:nvSpPr>
      <dsp:spPr>
        <a:xfrm>
          <a:off x="2255649" y="2121"/>
          <a:ext cx="1739810" cy="10438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Why?</a:t>
          </a:r>
          <a:endParaRPr lang="en-US" sz="2800" b="1" kern="1200"/>
        </a:p>
      </dsp:txBody>
      <dsp:txXfrm>
        <a:off x="2255649" y="2121"/>
        <a:ext cx="1739810" cy="1043886"/>
      </dsp:txXfrm>
    </dsp:sp>
    <dsp:sp modelId="{C8AADD8F-470A-4CF7-9318-DE2CB2B1D582}">
      <dsp:nvSpPr>
        <dsp:cNvPr id="0" name=""/>
        <dsp:cNvSpPr/>
      </dsp:nvSpPr>
      <dsp:spPr>
        <a:xfrm>
          <a:off x="4169441" y="2121"/>
          <a:ext cx="1739810" cy="10438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When?</a:t>
          </a:r>
          <a:endParaRPr lang="en-US" sz="2800" b="1" kern="1200"/>
        </a:p>
      </dsp:txBody>
      <dsp:txXfrm>
        <a:off x="4169441" y="2121"/>
        <a:ext cx="1739810" cy="1043886"/>
      </dsp:txXfrm>
    </dsp:sp>
    <dsp:sp modelId="{3767925E-E4B5-44D1-859F-D65B7713074D}">
      <dsp:nvSpPr>
        <dsp:cNvPr id="0" name=""/>
        <dsp:cNvSpPr/>
      </dsp:nvSpPr>
      <dsp:spPr>
        <a:xfrm>
          <a:off x="341857" y="1219988"/>
          <a:ext cx="1739810" cy="10438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Who? </a:t>
          </a:r>
          <a:endParaRPr lang="en-US" sz="2800" b="1" kern="1200"/>
        </a:p>
      </dsp:txBody>
      <dsp:txXfrm>
        <a:off x="341857" y="1219988"/>
        <a:ext cx="1739810" cy="1043886"/>
      </dsp:txXfrm>
    </dsp:sp>
    <dsp:sp modelId="{6893C809-8190-4781-BC37-E3A863D10A4E}">
      <dsp:nvSpPr>
        <dsp:cNvPr id="0" name=""/>
        <dsp:cNvSpPr/>
      </dsp:nvSpPr>
      <dsp:spPr>
        <a:xfrm>
          <a:off x="2255649" y="1219988"/>
          <a:ext cx="1739810" cy="104388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How?</a:t>
          </a:r>
          <a:endParaRPr lang="en-US" sz="2800" b="1" kern="1200" dirty="0"/>
        </a:p>
      </dsp:txBody>
      <dsp:txXfrm>
        <a:off x="2255649" y="1219988"/>
        <a:ext cx="1739810" cy="1043886"/>
      </dsp:txXfrm>
    </dsp:sp>
    <dsp:sp modelId="{B0E4383D-3361-4244-B074-8D4A98E7610B}">
      <dsp:nvSpPr>
        <dsp:cNvPr id="0" name=""/>
        <dsp:cNvSpPr/>
      </dsp:nvSpPr>
      <dsp:spPr>
        <a:xfrm>
          <a:off x="4169441" y="1219988"/>
          <a:ext cx="1739810" cy="10438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Have a go!</a:t>
          </a:r>
          <a:endParaRPr lang="en-US" sz="2800" b="1" kern="1200"/>
        </a:p>
      </dsp:txBody>
      <dsp:txXfrm>
        <a:off x="4169441" y="1219988"/>
        <a:ext cx="1739810" cy="1043886"/>
      </dsp:txXfrm>
    </dsp:sp>
    <dsp:sp modelId="{191DEA6F-A2BB-401E-AA96-BB1D5378A245}">
      <dsp:nvSpPr>
        <dsp:cNvPr id="0" name=""/>
        <dsp:cNvSpPr/>
      </dsp:nvSpPr>
      <dsp:spPr>
        <a:xfrm>
          <a:off x="341857" y="2437856"/>
          <a:ext cx="1739810" cy="10438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NSPCC-Regular"/>
            </a:rPr>
            <a:t>Barriers</a:t>
          </a:r>
        </a:p>
      </dsp:txBody>
      <dsp:txXfrm>
        <a:off x="341857" y="2437856"/>
        <a:ext cx="1739810" cy="1043886"/>
      </dsp:txXfrm>
    </dsp:sp>
    <dsp:sp modelId="{93F3AFE4-1E30-4CCB-8A70-1AEE68D8BC14}">
      <dsp:nvSpPr>
        <dsp:cNvPr id="0" name=""/>
        <dsp:cNvSpPr/>
      </dsp:nvSpPr>
      <dsp:spPr>
        <a:xfrm>
          <a:off x="2255649" y="2437856"/>
          <a:ext cx="1739810" cy="10438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i="0" kern="1200" dirty="0">
              <a:effectLst/>
              <a:latin typeface="NSPCC-Regular"/>
            </a:rPr>
            <a:t>Examples</a:t>
          </a:r>
        </a:p>
      </dsp:txBody>
      <dsp:txXfrm>
        <a:off x="2255649" y="2437856"/>
        <a:ext cx="1739810" cy="1043886"/>
      </dsp:txXfrm>
    </dsp:sp>
    <dsp:sp modelId="{E0D13C8B-65EC-4003-9189-AC84B0862763}">
      <dsp:nvSpPr>
        <dsp:cNvPr id="0" name=""/>
        <dsp:cNvSpPr/>
      </dsp:nvSpPr>
      <dsp:spPr>
        <a:xfrm>
          <a:off x="4169441" y="2437856"/>
          <a:ext cx="1739810" cy="10438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i="0" kern="1200" dirty="0">
              <a:effectLst/>
              <a:latin typeface="NSPCC-Regular"/>
            </a:rPr>
            <a:t>Resources</a:t>
          </a:r>
        </a:p>
      </dsp:txBody>
      <dsp:txXfrm>
        <a:off x="4169441" y="2437856"/>
        <a:ext cx="1739810" cy="10438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94DE8-F0EC-4348-8B62-63F174672941}" type="datetimeFigureOut">
              <a:rPr lang="en-GB" smtClean="0"/>
              <a:t>16/09/2022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B4686-A897-4012-8EE0-63D23A83F489}" type="slidenum">
              <a:rPr lang="en-GB" smtClean="0"/>
              <a:t>‹#›</a:t>
            </a:fld>
            <a:endParaRPr lang="en-GB"/>
          </a:p>
        </p:txBody>
      </p:sp>
    </p:spTree>
    <p:extLst>
      <p:ext uri="{BB962C8B-B14F-4D97-AF65-F5344CB8AC3E}">
        <p14:creationId xmlns:p14="http://schemas.microsoft.com/office/powerpoint/2010/main" val="416438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Housekeeping:</a:t>
            </a:r>
          </a:p>
          <a:p>
            <a:pPr marL="171450" indent="-171450">
              <a:buFont typeface="Arial" panose="020B0604020202020204" pitchFamily="34" charset="0"/>
              <a:buChar char="•"/>
            </a:pPr>
            <a:r>
              <a:rPr lang="en-GB" b="0" dirty="0"/>
              <a:t>Coffee break</a:t>
            </a:r>
          </a:p>
          <a:p>
            <a:pPr marL="171450" indent="-171450">
              <a:buFont typeface="Arial" panose="020B0604020202020204" pitchFamily="34" charset="0"/>
              <a:buChar char="•"/>
            </a:pPr>
            <a:endParaRPr lang="en-GB" b="1" dirty="0"/>
          </a:p>
          <a:p>
            <a:pPr marL="0" indent="0">
              <a:buFont typeface="Arial" panose="020B0604020202020204" pitchFamily="34" charset="0"/>
              <a:buNone/>
            </a:pPr>
            <a:r>
              <a:rPr lang="en-GB" b="1" dirty="0"/>
              <a:t>Introductions:</a:t>
            </a:r>
          </a:p>
          <a:p>
            <a:pPr marL="171450" indent="-171450">
              <a:buFont typeface="Arial" panose="020B0604020202020204" pitchFamily="34" charset="0"/>
              <a:buChar char="•"/>
            </a:pPr>
            <a:r>
              <a:rPr lang="en-GB" b="0" dirty="0"/>
              <a:t>Name</a:t>
            </a:r>
          </a:p>
          <a:p>
            <a:pPr marL="171450" indent="-171450">
              <a:buFont typeface="Arial" panose="020B0604020202020204" pitchFamily="34" charset="0"/>
              <a:buChar char="•"/>
            </a:pPr>
            <a:r>
              <a:rPr lang="en-GB" b="0" dirty="0"/>
              <a:t>Role</a:t>
            </a:r>
          </a:p>
          <a:p>
            <a:pPr marL="171450" indent="-171450">
              <a:buFont typeface="Arial" panose="020B0604020202020204" pitchFamily="34" charset="0"/>
              <a:buChar char="•"/>
            </a:pPr>
            <a:r>
              <a:rPr lang="en-GB" b="0" dirty="0"/>
              <a:t>How long in the team</a:t>
            </a:r>
          </a:p>
          <a:p>
            <a:pPr marL="171450" indent="-171450">
              <a:buFont typeface="Arial" panose="020B0604020202020204" pitchFamily="34" charset="0"/>
              <a:buChar char="•"/>
            </a:pPr>
            <a:r>
              <a:rPr lang="en-GB" b="0" dirty="0"/>
              <a:t>One word that sums up how you feel about LJW</a:t>
            </a:r>
          </a:p>
          <a:p>
            <a:pPr marL="457200" lvl="1" indent="0">
              <a:buFont typeface="+mj-lt"/>
              <a:buNone/>
            </a:pPr>
            <a:endParaRPr lang="en-GB" b="0" dirty="0"/>
          </a:p>
          <a:p>
            <a:pPr marL="685800" lvl="1" indent="-228600">
              <a:buFont typeface="+mj-lt"/>
              <a:buAutoNum type="arabicPeriod"/>
            </a:pPr>
            <a:endParaRPr lang="en-GB" b="0" dirty="0"/>
          </a:p>
        </p:txBody>
      </p:sp>
      <p:sp>
        <p:nvSpPr>
          <p:cNvPr id="4" name="Slide Number Placeholder 3"/>
          <p:cNvSpPr>
            <a:spLocks noGrp="1"/>
          </p:cNvSpPr>
          <p:nvPr>
            <p:ph type="sldNum" sz="quarter" idx="5"/>
          </p:nvPr>
        </p:nvSpPr>
        <p:spPr/>
        <p:txBody>
          <a:bodyPr/>
          <a:lstStyle/>
          <a:p>
            <a:fld id="{179B4686-A897-4012-8EE0-63D23A83F489}" type="slidenum">
              <a:rPr lang="en-GB" smtClean="0"/>
              <a:t>2</a:t>
            </a:fld>
            <a:endParaRPr lang="en-GB"/>
          </a:p>
        </p:txBody>
      </p:sp>
    </p:spTree>
    <p:extLst>
      <p:ext uri="{BB962C8B-B14F-4D97-AF65-F5344CB8AC3E}">
        <p14:creationId xmlns:p14="http://schemas.microsoft.com/office/powerpoint/2010/main" val="2241496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Resources/style: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Think about the finished product – what is most appropriate given the age, stage, need, situation, understanding; what would the child/young person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Genogram/family tree – drawing, photos, pictures, buttons, Lego, figures, animals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Ecomap – ‘who supported/supports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Identity poster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Timeline - with photos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Questions jar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Scrap 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Photo Album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Journey/maps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Later Life Letters – for all, importance, go through ahead of 18</a:t>
            </a:r>
            <a:r>
              <a:rPr lang="en-GB" b="0" baseline="30000" dirty="0"/>
              <a:t>th</a:t>
            </a:r>
            <a:r>
              <a:rPr lang="en-GB" b="0" dirty="0"/>
              <a:t> birthday if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Memory boxes – foster carers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Supporting children to express emotions; capturing this – emotions/teddy bear cards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179B4686-A897-4012-8EE0-63D23A83F489}" type="slidenum">
              <a:rPr lang="en-GB" smtClean="0"/>
              <a:t>12</a:t>
            </a:fld>
            <a:endParaRPr lang="en-GB"/>
          </a:p>
        </p:txBody>
      </p:sp>
    </p:spTree>
    <p:extLst>
      <p:ext uri="{BB962C8B-B14F-4D97-AF65-F5344CB8AC3E}">
        <p14:creationId xmlns:p14="http://schemas.microsoft.com/office/powerpoint/2010/main" val="2565295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pairs then feedback to the group.</a:t>
            </a:r>
          </a:p>
          <a:p>
            <a:endParaRPr lang="en-GB" dirty="0"/>
          </a:p>
          <a:p>
            <a:pPr marL="0" indent="0">
              <a:buNone/>
            </a:pPr>
            <a:r>
              <a:rPr lang="en-GB" sz="1200" b="1" dirty="0"/>
              <a:t>What are the barriers?</a:t>
            </a:r>
          </a:p>
          <a:p>
            <a:pPr>
              <a:spcBef>
                <a:spcPts val="0"/>
              </a:spcBef>
            </a:pPr>
            <a:r>
              <a:rPr lang="en-GB" sz="1200" dirty="0"/>
              <a:t>Time?</a:t>
            </a:r>
          </a:p>
          <a:p>
            <a:pPr>
              <a:spcBef>
                <a:spcPts val="0"/>
              </a:spcBef>
            </a:pPr>
            <a:r>
              <a:rPr lang="en-GB" sz="1200" dirty="0"/>
              <a:t>Lack of confidence?</a:t>
            </a:r>
          </a:p>
          <a:p>
            <a:pPr>
              <a:spcBef>
                <a:spcPts val="0"/>
              </a:spcBef>
            </a:pPr>
            <a:r>
              <a:rPr lang="en-GB" sz="1200" dirty="0"/>
              <a:t>No clear plan?</a:t>
            </a:r>
          </a:p>
          <a:p>
            <a:pPr>
              <a:spcBef>
                <a:spcPts val="0"/>
              </a:spcBef>
            </a:pPr>
            <a:r>
              <a:rPr lang="en-GB" sz="1200" dirty="0"/>
              <a:t>Worry about re-traumatising children?</a:t>
            </a:r>
          </a:p>
          <a:p>
            <a:pPr>
              <a:spcBef>
                <a:spcPts val="0"/>
              </a:spcBef>
            </a:pPr>
            <a:r>
              <a:rPr lang="en-GB" sz="1200" dirty="0"/>
              <a:t>Lack of resources?</a:t>
            </a:r>
          </a:p>
          <a:p>
            <a:pPr>
              <a:spcBef>
                <a:spcPts val="0"/>
              </a:spcBef>
            </a:pPr>
            <a:endParaRPr lang="en-GB" sz="1200" dirty="0"/>
          </a:p>
          <a:p>
            <a:pPr marL="0" indent="0">
              <a:buNone/>
            </a:pPr>
            <a:r>
              <a:rPr lang="en-GB" sz="1200" b="1" dirty="0"/>
              <a:t>How can we overcome them?</a:t>
            </a:r>
          </a:p>
          <a:p>
            <a:pPr marL="0" indent="0">
              <a:buNone/>
            </a:pPr>
            <a:r>
              <a:rPr lang="en-GB" sz="1200" b="0" dirty="0"/>
              <a:t>Gathering resources at the Here4U house – ready to use</a:t>
            </a:r>
          </a:p>
          <a:p>
            <a:pPr marL="0" indent="0">
              <a:buNone/>
            </a:pPr>
            <a:r>
              <a:rPr lang="en-GB" sz="1200" b="0" dirty="0"/>
              <a:t>Looking at examples and templates – see social workers toolbox link on last slide, good examples could be collated by the team?</a:t>
            </a:r>
          </a:p>
          <a:p>
            <a:pPr marL="0" indent="0">
              <a:buNone/>
            </a:pPr>
            <a:r>
              <a:rPr lang="en-GB" sz="1200" b="0" dirty="0"/>
              <a:t>Plan and planning – making use of other professionals to make shared decisions, using their knowledge and experience of the child/young person</a:t>
            </a:r>
          </a:p>
          <a:p>
            <a:pPr marL="0" indent="0">
              <a:buNone/>
            </a:pPr>
            <a:r>
              <a:rPr lang="en-GB" sz="1200" b="0" dirty="0"/>
              <a:t>Ensure we involve the team around each child/young person – we don’t have to do it all</a:t>
            </a:r>
          </a:p>
          <a:p>
            <a:pPr marL="0" indent="0">
              <a:buNone/>
            </a:pPr>
            <a:r>
              <a:rPr lang="en-GB" sz="1200" b="0" dirty="0"/>
              <a:t>Ensure support in place – for the child, carers, within the professional team</a:t>
            </a:r>
          </a:p>
          <a:p>
            <a:endParaRPr lang="en-GB" dirty="0"/>
          </a:p>
        </p:txBody>
      </p:sp>
      <p:sp>
        <p:nvSpPr>
          <p:cNvPr id="4" name="Slide Number Placeholder 3"/>
          <p:cNvSpPr>
            <a:spLocks noGrp="1"/>
          </p:cNvSpPr>
          <p:nvPr>
            <p:ph type="sldNum" sz="quarter" idx="5"/>
          </p:nvPr>
        </p:nvSpPr>
        <p:spPr/>
        <p:txBody>
          <a:bodyPr/>
          <a:lstStyle/>
          <a:p>
            <a:fld id="{179B4686-A897-4012-8EE0-63D23A83F489}" type="slidenum">
              <a:rPr lang="en-GB" smtClean="0"/>
              <a:t>13</a:t>
            </a:fld>
            <a:endParaRPr lang="en-GB"/>
          </a:p>
        </p:txBody>
      </p:sp>
    </p:spTree>
    <p:extLst>
      <p:ext uri="{BB962C8B-B14F-4D97-AF65-F5344CB8AC3E}">
        <p14:creationId xmlns:p14="http://schemas.microsoft.com/office/powerpoint/2010/main" val="2913366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9B4686-A897-4012-8EE0-63D23A83F489}" type="slidenum">
              <a:rPr lang="en-GB" smtClean="0"/>
              <a:t>15</a:t>
            </a:fld>
            <a:endParaRPr lang="en-GB"/>
          </a:p>
        </p:txBody>
      </p:sp>
    </p:spTree>
    <p:extLst>
      <p:ext uri="{BB962C8B-B14F-4D97-AF65-F5344CB8AC3E}">
        <p14:creationId xmlns:p14="http://schemas.microsoft.com/office/powerpoint/2010/main" val="12657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you hoping to get out of today? Ask them if they have specific questions or needs – flipchart. </a:t>
            </a:r>
          </a:p>
        </p:txBody>
      </p:sp>
      <p:sp>
        <p:nvSpPr>
          <p:cNvPr id="4" name="Slide Number Placeholder 3"/>
          <p:cNvSpPr>
            <a:spLocks noGrp="1"/>
          </p:cNvSpPr>
          <p:nvPr>
            <p:ph type="sldNum" sz="quarter" idx="5"/>
          </p:nvPr>
        </p:nvSpPr>
        <p:spPr/>
        <p:txBody>
          <a:bodyPr/>
          <a:lstStyle/>
          <a:p>
            <a:fld id="{179B4686-A897-4012-8EE0-63D23A83F489}" type="slidenum">
              <a:rPr lang="en-GB" smtClean="0"/>
              <a:t>3</a:t>
            </a:fld>
            <a:endParaRPr lang="en-GB"/>
          </a:p>
        </p:txBody>
      </p:sp>
    </p:spTree>
    <p:extLst>
      <p:ext uri="{BB962C8B-B14F-4D97-AF65-F5344CB8AC3E}">
        <p14:creationId xmlns:p14="http://schemas.microsoft.com/office/powerpoint/2010/main" val="204619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Lets get started:</a:t>
            </a:r>
          </a:p>
          <a:p>
            <a:pPr marL="0" indent="0">
              <a:buFont typeface="Arial" panose="020B0604020202020204" pitchFamily="34" charset="0"/>
              <a:buNone/>
            </a:pPr>
            <a:r>
              <a:rPr lang="en-GB" b="1" dirty="0"/>
              <a:t>2 exercises:</a:t>
            </a:r>
          </a:p>
          <a:p>
            <a:pPr marL="0" indent="0">
              <a:buFont typeface="Arial" panose="020B0604020202020204" pitchFamily="34" charset="0"/>
              <a:buNone/>
            </a:pPr>
            <a:endParaRPr lang="en-GB" b="1" dirty="0"/>
          </a:p>
          <a:p>
            <a:pPr marL="171450" indent="-171450">
              <a:buFont typeface="Arial" panose="020B0604020202020204" pitchFamily="34" charset="0"/>
              <a:buChar char="•"/>
            </a:pPr>
            <a:r>
              <a:rPr lang="en-GB" b="0" dirty="0"/>
              <a:t>Do you know questionnaire:</a:t>
            </a:r>
          </a:p>
          <a:p>
            <a:pPr marL="685800" lvl="1" indent="-228600">
              <a:buFont typeface="+mj-lt"/>
              <a:buAutoNum type="arabicPeriod"/>
            </a:pPr>
            <a:r>
              <a:rPr lang="en-GB" b="0" dirty="0"/>
              <a:t>Do you know why your parents chose your name?</a:t>
            </a:r>
          </a:p>
          <a:p>
            <a:pPr marL="685800" lvl="1" indent="-228600">
              <a:buFont typeface="+mj-lt"/>
              <a:buAutoNum type="arabicPeriod"/>
            </a:pPr>
            <a:r>
              <a:rPr lang="en-GB" b="0" dirty="0"/>
              <a:t>What did you look like as a baby?</a:t>
            </a:r>
          </a:p>
          <a:p>
            <a:pPr marL="685800" lvl="1" indent="-228600">
              <a:buFont typeface="+mj-lt"/>
              <a:buAutoNum type="arabicPeriod"/>
            </a:pPr>
            <a:r>
              <a:rPr lang="en-GB" b="0" dirty="0"/>
              <a:t>How many siblings do you have?</a:t>
            </a:r>
          </a:p>
          <a:p>
            <a:pPr marL="685800" lvl="1" indent="-228600">
              <a:buFont typeface="+mj-lt"/>
              <a:buAutoNum type="arabicPeriod"/>
            </a:pPr>
            <a:r>
              <a:rPr lang="en-GB" b="0" dirty="0"/>
              <a:t>How old were you when you started walking?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dirty="0"/>
              <a:t>Could you find out what the weather was on the day you were born? – who from?</a:t>
            </a:r>
          </a:p>
          <a:p>
            <a:pPr marL="685800" lvl="1" indent="-228600">
              <a:buFont typeface="+mj-lt"/>
              <a:buAutoNum type="arabicPeriod"/>
            </a:pPr>
            <a:r>
              <a:rPr lang="en-GB" b="0" dirty="0"/>
              <a:t>What was your first ever holiday? – if you don’t know could you find out?</a:t>
            </a:r>
          </a:p>
          <a:p>
            <a:pPr marL="685800" lvl="1" indent="-228600">
              <a:buFont typeface="+mj-lt"/>
              <a:buAutoNum type="arabicPeriod"/>
            </a:pPr>
            <a:r>
              <a:rPr lang="en-GB" b="0" dirty="0"/>
              <a:t>Who was your first friend?</a:t>
            </a:r>
          </a:p>
          <a:p>
            <a:pPr marL="685800" lvl="1" indent="-228600">
              <a:buFont typeface="+mj-lt"/>
              <a:buAutoNum type="arabicPeriod"/>
            </a:pPr>
            <a:r>
              <a:rPr lang="en-GB" b="0" dirty="0"/>
              <a:t>What are you grandparents’ names?</a:t>
            </a:r>
          </a:p>
          <a:p>
            <a:pPr marL="685800" lvl="1" indent="-228600">
              <a:buFont typeface="+mj-lt"/>
              <a:buAutoNum type="arabicPeriod"/>
            </a:pPr>
            <a:r>
              <a:rPr lang="en-GB" b="0" dirty="0"/>
              <a:t>How was your birthday celebrated when you were little? Did you have any parties?</a:t>
            </a:r>
          </a:p>
          <a:p>
            <a:pPr marL="685800" lvl="1" indent="-228600">
              <a:buFont typeface="+mj-lt"/>
              <a:buAutoNum type="arabicPeriod"/>
            </a:pPr>
            <a:r>
              <a:rPr lang="en-GB" b="0" dirty="0"/>
              <a:t>What primary school did you go to?</a:t>
            </a:r>
          </a:p>
          <a:p>
            <a:pPr marL="457200" lvl="1" indent="0">
              <a:buFont typeface="+mj-lt"/>
              <a:buNone/>
            </a:pPr>
            <a:endParaRPr lang="en-GB" b="0" dirty="0"/>
          </a:p>
          <a:p>
            <a:pPr marL="171450" indent="-171450">
              <a:buFont typeface="Arial" panose="020B0604020202020204" pitchFamily="34" charset="0"/>
              <a:buChar char="•"/>
            </a:pPr>
            <a:r>
              <a:rPr lang="en-GB" b="0" dirty="0"/>
              <a:t>Imagine:</a:t>
            </a:r>
          </a:p>
          <a:p>
            <a:pPr marL="628650" lvl="1" indent="-171450">
              <a:buFont typeface="Arial" panose="020B0604020202020204" pitchFamily="34" charset="0"/>
              <a:buChar char="•"/>
            </a:pPr>
            <a:r>
              <a:rPr lang="en-GB" b="0" dirty="0"/>
              <a:t>Close your eyes…</a:t>
            </a:r>
          </a:p>
          <a:p>
            <a:pPr marL="628650" lvl="1" indent="-171450">
              <a:buFont typeface="Arial" panose="020B0604020202020204" pitchFamily="34" charset="0"/>
              <a:buChar char="•"/>
            </a:pPr>
            <a:r>
              <a:rPr lang="en-GB" b="0" dirty="0"/>
              <a:t>Imagine you’re 8 years old</a:t>
            </a:r>
          </a:p>
          <a:p>
            <a:pPr marL="628650" lvl="1" indent="-171450">
              <a:buFont typeface="Arial" panose="020B0604020202020204" pitchFamily="34" charset="0"/>
              <a:buChar char="•"/>
            </a:pPr>
            <a:r>
              <a:rPr lang="en-GB" b="0" dirty="0"/>
              <a:t>Your mum tells you you’re going to move to live somewhere else in anywhere town. She’s packed your suitcase ready</a:t>
            </a:r>
          </a:p>
          <a:p>
            <a:pPr marL="628650" lvl="1" indent="-171450">
              <a:buFont typeface="Arial" panose="020B0604020202020204" pitchFamily="34" charset="0"/>
              <a:buChar char="•"/>
            </a:pPr>
            <a:r>
              <a:rPr lang="en-GB" b="0" dirty="0"/>
              <a:t>What will you miss? It might be things like:</a:t>
            </a:r>
          </a:p>
          <a:p>
            <a:pPr marL="1085850" lvl="2" indent="-171450">
              <a:buFont typeface="Arial" panose="020B0604020202020204" pitchFamily="34" charset="0"/>
              <a:buChar char="•"/>
            </a:pPr>
            <a:r>
              <a:rPr lang="en-GB" b="0" dirty="0"/>
              <a:t>The creak of your stairs when you run up and down</a:t>
            </a:r>
          </a:p>
          <a:p>
            <a:pPr marL="1085850" lvl="2" indent="-171450">
              <a:buFont typeface="Arial" panose="020B0604020202020204" pitchFamily="34" charset="0"/>
              <a:buChar char="•"/>
            </a:pPr>
            <a:r>
              <a:rPr lang="en-GB" b="0" dirty="0"/>
              <a:t>The light on the landing outside your bedroom that you can see through the crack in the door at night</a:t>
            </a:r>
          </a:p>
          <a:p>
            <a:pPr marL="1085850" lvl="2" indent="-171450">
              <a:buFont typeface="Arial" panose="020B0604020202020204" pitchFamily="34" charset="0"/>
              <a:buChar char="•"/>
            </a:pPr>
            <a:r>
              <a:rPr lang="en-GB" b="0" dirty="0"/>
              <a:t>The old apple tree at the bottom of the garden</a:t>
            </a:r>
          </a:p>
          <a:p>
            <a:pPr marL="1085850" lvl="2" indent="-171450">
              <a:buFont typeface="Arial" panose="020B0604020202020204" pitchFamily="34" charset="0"/>
              <a:buChar char="•"/>
            </a:pPr>
            <a:r>
              <a:rPr lang="en-GB" b="0" dirty="0"/>
              <a:t>Your best friend who lives next door</a:t>
            </a:r>
          </a:p>
          <a:p>
            <a:pPr marL="1085850" lvl="2" indent="-171450">
              <a:buFont typeface="Arial" panose="020B0604020202020204" pitchFamily="34" charset="0"/>
              <a:buChar char="•"/>
            </a:pPr>
            <a:r>
              <a:rPr lang="en-GB" b="0" dirty="0"/>
              <a:t>Going to the park down the road on Saturdays</a:t>
            </a:r>
          </a:p>
          <a:p>
            <a:pPr marL="1085850" lvl="2" indent="-171450">
              <a:buFont typeface="Arial" panose="020B0604020202020204" pitchFamily="34" charset="0"/>
              <a:buChar char="•"/>
            </a:pPr>
            <a:r>
              <a:rPr lang="en-GB" b="0" dirty="0"/>
              <a:t>Watching the fireworks on November 5</a:t>
            </a:r>
            <a:r>
              <a:rPr lang="en-GB" b="0" baseline="30000" dirty="0"/>
              <a:t>th</a:t>
            </a:r>
            <a:r>
              <a:rPr lang="en-GB" b="0" dirty="0"/>
              <a:t> from your mum’s bedroom window </a:t>
            </a:r>
          </a:p>
          <a:p>
            <a:pPr marL="1085850" lvl="2" indent="-171450">
              <a:buFont typeface="Arial" panose="020B0604020202020204" pitchFamily="34" charset="0"/>
              <a:buChar char="•"/>
            </a:pPr>
            <a:r>
              <a:rPr lang="en-GB" b="0" dirty="0"/>
              <a:t>Toasting marshmallows on the firepit</a:t>
            </a:r>
          </a:p>
          <a:p>
            <a:endParaRPr lang="en-GB" dirty="0"/>
          </a:p>
        </p:txBody>
      </p:sp>
      <p:sp>
        <p:nvSpPr>
          <p:cNvPr id="4" name="Slide Number Placeholder 3"/>
          <p:cNvSpPr>
            <a:spLocks noGrp="1"/>
          </p:cNvSpPr>
          <p:nvPr>
            <p:ph type="sldNum" sz="quarter" idx="5"/>
          </p:nvPr>
        </p:nvSpPr>
        <p:spPr/>
        <p:txBody>
          <a:bodyPr/>
          <a:lstStyle/>
          <a:p>
            <a:fld id="{179B4686-A897-4012-8EE0-63D23A83F489}" type="slidenum">
              <a:rPr lang="en-GB" smtClean="0"/>
              <a:t>4</a:t>
            </a:fld>
            <a:endParaRPr lang="en-GB"/>
          </a:p>
        </p:txBody>
      </p:sp>
    </p:spTree>
    <p:extLst>
      <p:ext uri="{BB962C8B-B14F-4D97-AF65-F5344CB8AC3E}">
        <p14:creationId xmlns:p14="http://schemas.microsoft.com/office/powerpoint/2010/main" val="409974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 1989 – 4.29 Pathway Planning)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Most of us lucky enough to know about our own history, we can take it for granted or at least have access to a family member or friend who might know the answer.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children who grow up away from their birth parents, this is not always the case. Their files may be incomplete, inaccessible or inaccurate; they’re unlikely to include many of the intimate personal details that give us a sense of who we are and where we come from.</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Children may be reluctant to ask the adults around them questions for fear of upsetting them or making them angry. For some, these adults maybe virtual strangers who have little knowledge of the child’s story and not enough time to find out.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many children in the care system, the stories that they need to understand are complex and painful: stories of violence, loss, illness, death, drugs and sexual abuse. Subjects that many adults find hard to discuss and are fearful of tackling. But these children need answers, they need stories, they need the adults around them to be brave enough to try to explain.</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Children also need the adults around them to have had training and support in tackling these difficult issues. They need them to have time to think and to read the files and to have the confidence to broach the subject.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need the adults who care for them or work with them to stick around for long enough to really get to know them, to understand the best way to communicate and to build up trust.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Children need adults who understand that knowing where you come from is part of knowing who you are.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These adults – social workers, foster carers, adopters, family support workers, kinship carers – need to know that they have the support of an organisation that values spending time with children and will support them in working out what to say and how to say it.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Life journey work is not a probing of what the child already knows, remembers, and/or is willing to share; rather it is a way of helping the child to link his/her past with his/her present and his/her future.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Assuming an appropriate age and understanding, the child will already have some information and feelings from having had the experiences that he/she has had.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Life Journey Work is a process aimed at enabling the child to gain and assimilate further information that builds on his/her previous memories and understanding, and to share and confirm his/her memories and understanding on the basis of this new information, with a trusted adult who is able to, where necessary, provide support aimed at helping the child to heal. </a:t>
            </a:r>
          </a:p>
          <a:p>
            <a:pPr marL="0" lvl="0" indent="0">
              <a:lnSpc>
                <a:spcPct val="107000"/>
              </a:lnSpc>
              <a:spcAft>
                <a:spcPts val="8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can we do?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Things we can do every time we visit a child.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Remember that as SW’s we’re there to answer questions as well as to ask them, and that we hold children’s stories in our heads and in our files. We can do our best to keep these stories safe, to record them well and to have the courage to speak about them with the children who lived them.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 be honest when we don’t know the answers and keep our promise to try and find out.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 speak of birth families with respect and compassion without denying the hurt the child has suffered.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 be open when professionals have got it wrong and apologise.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 have a go at explaining even though we’re scared of getting it wrong – and try again when we do.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 remember that playing and talking is real social work, the heart of our practice, not a luxury and value our toys, pens and games as the tools of our trade.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can’t always mend what is broken in children’s lives, take away pain or find the family they need. But we can do our best to grasp what it is like to be that child and to share the information that they need to make sense of their life and who they are. </a:t>
            </a:r>
          </a:p>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79B4686-A897-4012-8EE0-63D23A83F489}" type="slidenum">
              <a:rPr lang="en-GB" smtClean="0"/>
              <a:t>5</a:t>
            </a:fld>
            <a:endParaRPr lang="en-GB"/>
          </a:p>
        </p:txBody>
      </p:sp>
    </p:spTree>
    <p:extLst>
      <p:ext uri="{BB962C8B-B14F-4D97-AF65-F5344CB8AC3E}">
        <p14:creationId xmlns:p14="http://schemas.microsoft.com/office/powerpoint/2010/main" val="110701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9B4686-A897-4012-8EE0-63D23A83F489}" type="slidenum">
              <a:rPr lang="en-GB" smtClean="0"/>
              <a:t>6</a:t>
            </a:fld>
            <a:endParaRPr lang="en-GB"/>
          </a:p>
        </p:txBody>
      </p:sp>
    </p:spTree>
    <p:extLst>
      <p:ext uri="{BB962C8B-B14F-4D97-AF65-F5344CB8AC3E}">
        <p14:creationId xmlns:p14="http://schemas.microsoft.com/office/powerpoint/2010/main" val="172477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dirty="0"/>
              <a:t>You </a:t>
            </a:r>
            <a:r>
              <a:rPr lang="en-GB" sz="1200" b="1" dirty="0">
                <a:sym typeface="Wingdings" panose="05000000000000000000" pitchFamily="2" charset="2"/>
              </a:rPr>
              <a:t> </a:t>
            </a:r>
            <a:r>
              <a:rPr lang="en-GB" sz="1200" b="0" dirty="0">
                <a:sym typeface="Wingdings" panose="05000000000000000000" pitchFamily="2" charset="2"/>
              </a:rPr>
              <a:t> - SWs responsible for ensuring LJW is being completed and is ongoing. The process may involve others as below – a clear plan should be agreed by everyone relevant so there’s no confusion. </a:t>
            </a:r>
          </a:p>
          <a:p>
            <a:pPr marL="171450" indent="-171450">
              <a:buFont typeface="Arial" panose="020B0604020202020204" pitchFamily="34" charset="0"/>
              <a:buChar char="•"/>
            </a:pPr>
            <a:r>
              <a:rPr lang="en-GB" sz="1200" b="1" dirty="0"/>
              <a:t>Foster Carers </a:t>
            </a:r>
          </a:p>
          <a:p>
            <a:pPr marL="171450" indent="-171450">
              <a:buFont typeface="Arial" panose="020B0604020202020204" pitchFamily="34" charset="0"/>
              <a:buChar char="•"/>
            </a:pPr>
            <a:r>
              <a:rPr lang="en-GB" sz="1200" b="1" dirty="0"/>
              <a:t>Residential Keyworkers</a:t>
            </a:r>
          </a:p>
          <a:p>
            <a:pPr marL="171450" indent="-171450">
              <a:buFont typeface="Arial" panose="020B0604020202020204" pitchFamily="34" charset="0"/>
              <a:buChar char="•"/>
            </a:pPr>
            <a:r>
              <a:rPr lang="en-GB" sz="1200" b="1" dirty="0"/>
              <a:t>Supervising Social Workers</a:t>
            </a:r>
          </a:p>
          <a:p>
            <a:pPr marL="171450" indent="-171450">
              <a:buFont typeface="Arial" panose="020B0604020202020204" pitchFamily="34" charset="0"/>
              <a:buChar char="•"/>
            </a:pPr>
            <a:r>
              <a:rPr lang="en-GB" sz="1200" b="1" dirty="0"/>
              <a:t>IRO’s</a:t>
            </a:r>
          </a:p>
          <a:p>
            <a:pPr marL="171450" indent="-171450">
              <a:buFont typeface="Arial" panose="020B0604020202020204" pitchFamily="34" charset="0"/>
              <a:buChar char="•"/>
            </a:pPr>
            <a:r>
              <a:rPr lang="en-GB" sz="1200" b="1" dirty="0"/>
              <a:t>Children’s Advocate/ Independent Visitors</a:t>
            </a:r>
          </a:p>
          <a:p>
            <a:pPr marL="171450" indent="-171450">
              <a:buFont typeface="Arial" panose="020B0604020202020204" pitchFamily="34" charset="0"/>
              <a:buChar char="•"/>
            </a:pPr>
            <a:r>
              <a:rPr lang="en-GB" sz="1200" b="1" dirty="0"/>
              <a:t>Birth Parents/ Extended Family/ Siblings</a:t>
            </a:r>
          </a:p>
          <a:p>
            <a:pPr marL="171450" indent="-171450">
              <a:buFont typeface="Arial" panose="020B0604020202020204" pitchFamily="34" charset="0"/>
              <a:buChar char="•"/>
            </a:pPr>
            <a:r>
              <a:rPr lang="en-GB" sz="1200" b="1" dirty="0"/>
              <a:t>Practice Assistants/ Family Workers/ Contact Workers</a:t>
            </a:r>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endParaRPr lang="en-GB"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Any professional worker or carer undertaking direct work with a child should have a sound knowledge of child development and at least a basic understanding of attachment theory. The appropriate time for life work to be undertaken and the most appropriate format for the work, will vary from child to child, and will generally depend on the child’s emotional and cognitive stage of development and his/her individual life experiences and care arrangements rather than exclusively on his/her chronological age. </a:t>
            </a:r>
          </a:p>
          <a:p>
            <a:pPr marL="0" indent="0">
              <a:buFont typeface="Arial" panose="020B0604020202020204" pitchFamily="34" charset="0"/>
              <a:buNone/>
            </a:pPr>
            <a:endParaRPr lang="en-GB" sz="1200" b="1" dirty="0"/>
          </a:p>
          <a:p>
            <a:r>
              <a:rPr lang="en-GB" b="1" dirty="0"/>
              <a:t>COFFEE BREAK</a:t>
            </a:r>
          </a:p>
        </p:txBody>
      </p:sp>
      <p:sp>
        <p:nvSpPr>
          <p:cNvPr id="4" name="Slide Number Placeholder 3"/>
          <p:cNvSpPr>
            <a:spLocks noGrp="1"/>
          </p:cNvSpPr>
          <p:nvPr>
            <p:ph type="sldNum" sz="quarter" idx="5"/>
          </p:nvPr>
        </p:nvSpPr>
        <p:spPr/>
        <p:txBody>
          <a:bodyPr/>
          <a:lstStyle/>
          <a:p>
            <a:fld id="{179B4686-A897-4012-8EE0-63D23A83F489}" type="slidenum">
              <a:rPr lang="en-GB" smtClean="0"/>
              <a:t>7</a:t>
            </a:fld>
            <a:endParaRPr lang="en-GB"/>
          </a:p>
        </p:txBody>
      </p:sp>
    </p:spTree>
    <p:extLst>
      <p:ext uri="{BB962C8B-B14F-4D97-AF65-F5344CB8AC3E}">
        <p14:creationId xmlns:p14="http://schemas.microsoft.com/office/powerpoint/2010/main" val="15113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in groups and then with the wider group – their examples of things they’ve done. </a:t>
            </a:r>
          </a:p>
        </p:txBody>
      </p:sp>
      <p:sp>
        <p:nvSpPr>
          <p:cNvPr id="4" name="Slide Number Placeholder 3"/>
          <p:cNvSpPr>
            <a:spLocks noGrp="1"/>
          </p:cNvSpPr>
          <p:nvPr>
            <p:ph type="sldNum" sz="quarter" idx="5"/>
          </p:nvPr>
        </p:nvSpPr>
        <p:spPr/>
        <p:txBody>
          <a:bodyPr/>
          <a:lstStyle/>
          <a:p>
            <a:fld id="{179B4686-A897-4012-8EE0-63D23A83F489}" type="slidenum">
              <a:rPr lang="en-GB" smtClean="0"/>
              <a:t>9</a:t>
            </a:fld>
            <a:endParaRPr lang="en-GB"/>
          </a:p>
        </p:txBody>
      </p:sp>
    </p:spTree>
    <p:extLst>
      <p:ext uri="{BB962C8B-B14F-4D97-AF65-F5344CB8AC3E}">
        <p14:creationId xmlns:p14="http://schemas.microsoft.com/office/powerpoint/2010/main" val="148328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WHEN: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Informal life journey work should be continuous, live and meaningful - part of the social worker’s regular statutory visits. </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More specific LJW – decision made around this during placement planning, reviews as part of their care plan – should be based on child’s needs, views and assessment of their carers’ likely ability to support them.</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Life journey work can start wherever the child wants to begin; this may be with his/her present situation or may be at a point in his/her past. It can be helpful to in the early stages draw up a preliminary list with the child of what might be covered, including names of people, places, and events. This means that the work does not necessarily have to be completed in a chronological order; it can be topic based to suit the child and is likely to enable him/her to feel more comfortable with sharing and exploring experiences and/or new information. </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Usually be important for the child to know in advance when and where sessions will take place and who will be involved in them. </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For older children: it may be important to agree the number of sessions anticipated when the work starts and to then review this agreement as the sessions progress. It is usually helpful if at the end of each session the child is made aware of what the plan is for the next session; if the child expresses concern the plan should be changed as required in order to encourage the child’s full participation. </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It must be remembered that life journey work should largely be led by the child so the direction that the work takes may need to change as the work progresses and earlier plans may need to be modified or abandoned. </a:t>
            </a:r>
          </a:p>
          <a:p>
            <a:pPr>
              <a:lnSpc>
                <a:spcPct val="107000"/>
              </a:lnSpc>
              <a:spcAft>
                <a:spcPts val="800"/>
              </a:spcAf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Life journey work should be enjoyable and engrossing; however, there may be times when the content brings up intense feelings for the child. </a:t>
            </a:r>
          </a:p>
          <a:p>
            <a:pPr marL="171450"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Important for both the child and the professionals and for any birth family members or carers involved in life journey work, to have support in place for them while the work is underway. </a:t>
            </a:r>
          </a:p>
          <a:p>
            <a:pPr marL="171450"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For children this will usually be provided by their carer(s) or key worker(s). </a:t>
            </a:r>
          </a:p>
          <a:p>
            <a:pPr marL="171450"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For professionals and carers some kind of regular support/consultation/supervision can be helpful to maintain the focus of the work on the child. </a:t>
            </a:r>
          </a:p>
          <a:p>
            <a:pPr marL="171450" indent="-171450">
              <a:lnSpc>
                <a:spcPct val="107000"/>
              </a:lnSpc>
              <a:spcAft>
                <a:spcPts val="800"/>
              </a:spcAft>
              <a:buFont typeface="Arial" panose="020B0604020202020204" pitchFamily="34" charset="0"/>
              <a:buChar cha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Where a child’s birth family members are involved in the completion of the work consideration should be given in advance to who can most appropriately provide their support.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HOW:</a:t>
            </a:r>
          </a:p>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Things to think about: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The Inside Story</a:t>
            </a:r>
            <a:r>
              <a:rPr lang="en-GB" sz="1100" u="none" dirty="0">
                <a:effectLst/>
                <a:latin typeface="Calibri" panose="020F0502020204030204" pitchFamily="34" charset="0"/>
                <a:ea typeface="Calibri" panose="020F0502020204030204" pitchFamily="34" charset="0"/>
                <a:cs typeface="Times New Roman" panose="02020603050405020304" pitchFamily="18" charset="0"/>
              </a:rPr>
              <a:t> – asking those who know the child the best – their normal presentation, how they react if they’re struggling, anything other pointers</a:t>
            </a:r>
          </a:p>
          <a:p>
            <a:pPr marL="342900" lvl="0" indent="-342900">
              <a:lnSpc>
                <a:spcPct val="107000"/>
              </a:lnSpc>
              <a:spcAft>
                <a:spcPts val="800"/>
              </a:spcAft>
              <a:tabLst>
                <a:tab pos="457200" algn="l"/>
              </a:tabLst>
            </a:pPr>
            <a:endParaRPr lang="en-GB" sz="11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Venue and space </a:t>
            </a:r>
            <a:r>
              <a:rPr lang="en-GB" sz="1100" dirty="0">
                <a:effectLst/>
                <a:latin typeface="Calibri" panose="020F0502020204030204" pitchFamily="34" charset="0"/>
                <a:ea typeface="Calibri" panose="020F0502020204030204" pitchFamily="34" charset="0"/>
                <a:cs typeface="Times New Roman" panose="02020603050405020304" pitchFamily="18" charset="0"/>
              </a:rPr>
              <a:t>– you do not need a lot of space however the child that you are working with needs to feel comfortable and have a sense of privacy </a:t>
            </a:r>
          </a:p>
          <a:p>
            <a:pPr marL="453390">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Time</a:t>
            </a:r>
            <a:r>
              <a:rPr lang="en-GB" sz="1100" dirty="0">
                <a:effectLst/>
                <a:latin typeface="Calibri" panose="020F0502020204030204" pitchFamily="34" charset="0"/>
                <a:ea typeface="Calibri" panose="020F0502020204030204" pitchFamily="34" charset="0"/>
                <a:cs typeface="Times New Roman" panose="02020603050405020304" pitchFamily="18" charset="0"/>
              </a:rPr>
              <a:t> – you need to allow enough time to complete the exercise and to deal with any issues that may emerge. A child may complete the exercise very quickly and may not seem to want to discuss anything in detail. Let their parent/carer or teacher know that they have completed the exercise in case issues arise at a later point </a:t>
            </a:r>
          </a:p>
          <a:p>
            <a:pPr marL="453390">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Resources</a:t>
            </a:r>
            <a:r>
              <a:rPr lang="en-GB" sz="1100" dirty="0">
                <a:effectLst/>
                <a:latin typeface="Calibri" panose="020F0502020204030204" pitchFamily="34" charset="0"/>
                <a:ea typeface="Calibri" panose="020F0502020204030204" pitchFamily="34" charset="0"/>
                <a:cs typeface="Times New Roman" panose="02020603050405020304" pitchFamily="18" charset="0"/>
              </a:rPr>
              <a:t> - make sure that you have a pack of resources available including paper, pens, copies of worksheets, arts and craft materials and small toys etc. Involve the child in choosing how their LJW/book or other visual record will look</a:t>
            </a:r>
          </a:p>
          <a:p>
            <a:pPr marL="453390">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Comfort</a:t>
            </a:r>
            <a:r>
              <a:rPr lang="en-GB" sz="1100" dirty="0">
                <a:effectLst/>
                <a:latin typeface="Calibri" panose="020F0502020204030204" pitchFamily="34" charset="0"/>
                <a:ea typeface="Calibri" panose="020F0502020204030204" pitchFamily="34" charset="0"/>
                <a:cs typeface="Times New Roman" panose="02020603050405020304" pitchFamily="18" charset="0"/>
              </a:rPr>
              <a:t> - think about drink, food, toilets and anything else a child might need to keep them feeling relaxed and safe. Interruptions such as telephones or people coming in and out, or loud noises that make it hard to concentrate should be avoided</a:t>
            </a:r>
          </a:p>
          <a:p>
            <a:pPr marL="453390">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Clear brief</a:t>
            </a:r>
            <a:r>
              <a:rPr lang="en-GB" sz="1100" dirty="0">
                <a:effectLst/>
                <a:latin typeface="Calibri" panose="020F0502020204030204" pitchFamily="34" charset="0"/>
                <a:ea typeface="Calibri" panose="020F0502020204030204" pitchFamily="34" charset="0"/>
                <a:cs typeface="Times New Roman" panose="02020603050405020304" pitchFamily="18" charset="0"/>
              </a:rPr>
              <a:t> - ensure that the child and any other people participating in the activity understand the process, what they will be expected to think and communicate about, and for what purpose the information will be used </a:t>
            </a:r>
          </a:p>
          <a:p>
            <a:pPr marL="453390">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Confidentiality</a:t>
            </a:r>
            <a:r>
              <a:rPr lang="en-GB" sz="1100" dirty="0">
                <a:effectLst/>
                <a:latin typeface="Calibri" panose="020F0502020204030204" pitchFamily="34" charset="0"/>
                <a:ea typeface="Calibri" panose="020F0502020204030204" pitchFamily="34" charset="0"/>
                <a:cs typeface="Times New Roman" panose="02020603050405020304" pitchFamily="18" charset="0"/>
              </a:rPr>
              <a:t> - It is important that the child is aware of any issues of confidentiality. Things to consider include what happens to any information that is shared in the course of the exercise? Is it discussed outside the room? If so by whom and for what reason? It is important that the child is aware of this, although this should already be understood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Ownership</a:t>
            </a:r>
            <a:r>
              <a:rPr lang="en-GB" sz="1100" dirty="0">
                <a:effectLst/>
                <a:latin typeface="Calibri" panose="020F0502020204030204" pitchFamily="34" charset="0"/>
                <a:ea typeface="Calibri" panose="020F0502020204030204" pitchFamily="34" charset="0"/>
                <a:cs typeface="Times New Roman" panose="02020603050405020304" pitchFamily="18" charset="0"/>
              </a:rPr>
              <a:t> – It is important to talk about what will happen with the sheets/paper at the end of the activity; if this is clear from the start for everyone involved, as well as the child, you can just do a reminder at the start and end of each session as needed</a:t>
            </a:r>
          </a:p>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en-GB" sz="1100" u="sng" dirty="0">
                <a:effectLst/>
                <a:latin typeface="Calibri" panose="020F0502020204030204" pitchFamily="34" charset="0"/>
                <a:ea typeface="Calibri" panose="020F0502020204030204" pitchFamily="34" charset="0"/>
                <a:cs typeface="Times New Roman" panose="02020603050405020304" pitchFamily="18" charset="0"/>
              </a:rPr>
              <a:t>Ground Rules – Social Worker’s Toolkit ‘Making History’ (pages 2&amp;3):</a:t>
            </a:r>
          </a:p>
          <a:p>
            <a:pPr marL="742950" lvl="1" indent="-285750">
              <a:lnSpc>
                <a:spcPct val="107000"/>
              </a:lnSpc>
              <a:spcAft>
                <a:spcPts val="800"/>
              </a:spcAft>
              <a:buFont typeface="Arial" panose="020B0604020202020204" pitchFamily="34" charset="0"/>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Be prepared</a:t>
            </a:r>
          </a:p>
          <a:p>
            <a:pPr marL="742950" lvl="1" indent="-285750">
              <a:lnSpc>
                <a:spcPct val="107000"/>
              </a:lnSpc>
              <a:spcAft>
                <a:spcPts val="800"/>
              </a:spcAft>
              <a:buFont typeface="Arial" panose="020B0604020202020204" pitchFamily="34" charset="0"/>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Choose a private and comfortable setting</a:t>
            </a:r>
          </a:p>
          <a:p>
            <a:pPr marL="742950" lvl="1" indent="-285750">
              <a:lnSpc>
                <a:spcPct val="107000"/>
              </a:lnSpc>
              <a:spcAft>
                <a:spcPts val="800"/>
              </a:spcAft>
              <a:buFont typeface="Arial" panose="020B0604020202020204" pitchFamily="34" charset="0"/>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Brothers &amp; Sisters</a:t>
            </a:r>
          </a:p>
          <a:p>
            <a:pPr marL="742950" lvl="1" indent="-285750">
              <a:lnSpc>
                <a:spcPct val="107000"/>
              </a:lnSpc>
              <a:spcAft>
                <a:spcPts val="800"/>
              </a:spcAft>
              <a:buFont typeface="Arial" panose="020B0604020202020204" pitchFamily="34" charset="0"/>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Build Trust</a:t>
            </a:r>
          </a:p>
          <a:p>
            <a:pPr marL="742950" lvl="1" indent="-285750">
              <a:lnSpc>
                <a:spcPct val="107000"/>
              </a:lnSpc>
              <a:spcAft>
                <a:spcPts val="800"/>
              </a:spcAft>
              <a:buFont typeface="Arial" panose="020B0604020202020204" pitchFamily="34" charset="0"/>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Explain your role</a:t>
            </a:r>
          </a:p>
          <a:p>
            <a:pPr marL="742950" lvl="1" indent="-285750">
              <a:lnSpc>
                <a:spcPct val="107000"/>
              </a:lnSpc>
              <a:spcAft>
                <a:spcPts val="800"/>
              </a:spcAft>
              <a:buFont typeface="Arial" panose="020B0604020202020204" pitchFamily="34" charset="0"/>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Have frequent sessions</a:t>
            </a:r>
          </a:p>
          <a:p>
            <a:pPr marL="742950" lvl="1" indent="-285750">
              <a:lnSpc>
                <a:spcPct val="107000"/>
              </a:lnSpc>
              <a:spcAft>
                <a:spcPts val="800"/>
              </a:spcAft>
              <a:buFont typeface="Arial" panose="020B0604020202020204" pitchFamily="34" charset="0"/>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Involve the child</a:t>
            </a:r>
          </a:p>
          <a:p>
            <a:pPr marL="742950" lvl="1" indent="-285750">
              <a:lnSpc>
                <a:spcPct val="107000"/>
              </a:lnSpc>
              <a:spcAft>
                <a:spcPts val="800"/>
              </a:spcAft>
              <a:buFont typeface="Arial" panose="020B0604020202020204" pitchFamily="34" charset="0"/>
              <a:buChar char="•"/>
              <a:tabLst>
                <a:tab pos="9144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Encourage parental support</a:t>
            </a:r>
          </a:p>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179B4686-A897-4012-8EE0-63D23A83F489}" type="slidenum">
              <a:rPr lang="en-GB" smtClean="0"/>
              <a:t>10</a:t>
            </a:fld>
            <a:endParaRPr lang="en-GB"/>
          </a:p>
        </p:txBody>
      </p:sp>
    </p:spTree>
    <p:extLst>
      <p:ext uri="{BB962C8B-B14F-4D97-AF65-F5344CB8AC3E}">
        <p14:creationId xmlns:p14="http://schemas.microsoft.com/office/powerpoint/2010/main" val="4799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ym typeface="Wingdings" panose="05000000000000000000" pitchFamily="2" charset="2"/>
              </a:rPr>
              <a:t>Plan to be kept under review – if deemed not to be appropriate at any time this should be discussed within formal reviews and reasons noted to ensure a clear record.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 child is clearly disengaged or reluctant to engage in life journey work then this should be respected – it’s to be expected that this may be the case given the complexity of their journeys, experiences and the trauma involved. It could be that the child is finding it too difficult to contemplate or that there are events happening around him/her which undermine his/her capacity to undertake the work. A session should ideally still take place, involving an activity and discussion that will enable the worker to convey his/her acceptance of the child’s feelings, and a genuine interest in his/her wellbeing. The worker and the child should agree the activity to be shared.</a:t>
            </a:r>
            <a:endParaRPr lang="en-GB" b="1" dirty="0"/>
          </a:p>
          <a:p>
            <a:endParaRPr lang="en-GB" b="1" dirty="0"/>
          </a:p>
          <a:p>
            <a:r>
              <a:rPr lang="en-GB" b="0" dirty="0"/>
              <a:t>Complete work behind the scenes so there is a clear record on file when a Young Person reaches 18 – you can always share it with them before then if they change their mind. </a:t>
            </a:r>
          </a:p>
        </p:txBody>
      </p:sp>
      <p:sp>
        <p:nvSpPr>
          <p:cNvPr id="4" name="Slide Number Placeholder 3"/>
          <p:cNvSpPr>
            <a:spLocks noGrp="1"/>
          </p:cNvSpPr>
          <p:nvPr>
            <p:ph type="sldNum" sz="quarter" idx="5"/>
          </p:nvPr>
        </p:nvSpPr>
        <p:spPr/>
        <p:txBody>
          <a:bodyPr/>
          <a:lstStyle/>
          <a:p>
            <a:fld id="{179B4686-A897-4012-8EE0-63D23A83F489}" type="slidenum">
              <a:rPr lang="en-GB" smtClean="0"/>
              <a:t>11</a:t>
            </a:fld>
            <a:endParaRPr lang="en-GB"/>
          </a:p>
        </p:txBody>
      </p:sp>
    </p:spTree>
    <p:extLst>
      <p:ext uri="{BB962C8B-B14F-4D97-AF65-F5344CB8AC3E}">
        <p14:creationId xmlns:p14="http://schemas.microsoft.com/office/powerpoint/2010/main" val="352163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C5DE-BE8D-4C27-A6A2-FCFD80DCA3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1B1A69-854F-41CB-B750-7629E60AD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F82159-0166-4CAE-A361-908AACBD1F2C}"/>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5" name="Footer Placeholder 4">
            <a:extLst>
              <a:ext uri="{FF2B5EF4-FFF2-40B4-BE49-F238E27FC236}">
                <a16:creationId xmlns:a16="http://schemas.microsoft.com/office/drawing/2014/main" id="{629E75BD-BE84-4B28-8011-47EB627D0D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A33441-E76F-4380-A9CF-89377CAA5885}"/>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216677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D25F-0265-4136-A997-AC231B4556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CC1552-F212-4C7D-A7F6-C12CC1146B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AA1644-0132-41A9-BA7E-6765B8CA4C78}"/>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5" name="Footer Placeholder 4">
            <a:extLst>
              <a:ext uri="{FF2B5EF4-FFF2-40B4-BE49-F238E27FC236}">
                <a16:creationId xmlns:a16="http://schemas.microsoft.com/office/drawing/2014/main" id="{995283EA-AA7D-4774-AA93-1FDE56BBA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2C874-C199-4732-B438-12FAE26EE493}"/>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117404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ED473-C48B-4DB1-84B5-B062864819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93BE4-BDFB-442B-B980-816E99B8E5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08D7E2-8D7A-46A8-BAB1-C3F0B3A21DC2}"/>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5" name="Footer Placeholder 4">
            <a:extLst>
              <a:ext uri="{FF2B5EF4-FFF2-40B4-BE49-F238E27FC236}">
                <a16:creationId xmlns:a16="http://schemas.microsoft.com/office/drawing/2014/main" id="{21214817-2B7B-4D1D-A77F-74E9AC5BF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8FB519-337B-4D4E-AFB3-73BEBCEF6AAF}"/>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303315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D6D1-17D1-4BA9-900D-6528C05571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02315-2ECC-4D1D-846A-5E4B472608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9DD47-3744-4939-8892-5FE530C1C64C}"/>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5" name="Footer Placeholder 4">
            <a:extLst>
              <a:ext uri="{FF2B5EF4-FFF2-40B4-BE49-F238E27FC236}">
                <a16:creationId xmlns:a16="http://schemas.microsoft.com/office/drawing/2014/main" id="{7A7001DB-2C67-4F99-8875-C0B209EF73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092DBC-6512-4A53-AB58-EDF3FDE8E91F}"/>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126079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A974-2FA7-4CB2-9CC1-90CE0B3D78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A5CDB1-6AB3-4F30-B4A8-7340546B23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C57A0A-2839-427E-9E02-BA6FF00B42FF}"/>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5" name="Footer Placeholder 4">
            <a:extLst>
              <a:ext uri="{FF2B5EF4-FFF2-40B4-BE49-F238E27FC236}">
                <a16:creationId xmlns:a16="http://schemas.microsoft.com/office/drawing/2014/main" id="{2FE0112D-E26A-4C27-A327-1052D2A7F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88D040-9CEC-4E39-A20B-BD60760123AF}"/>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133235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B3F9-83AB-440B-96DC-ADC6FA25DF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CE89B9-BE3B-43F2-ACF3-FE74599017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9BBFB2-B58E-4CA0-B8F5-D6AF6E93B7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EA0B3C-1D84-4D22-8956-75724FC08258}"/>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6" name="Footer Placeholder 5">
            <a:extLst>
              <a:ext uri="{FF2B5EF4-FFF2-40B4-BE49-F238E27FC236}">
                <a16:creationId xmlns:a16="http://schemas.microsoft.com/office/drawing/2014/main" id="{3707BB02-98E1-47EC-930D-7CBB54BA78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5D2FF6-6610-446E-834B-7B49A5EF2E99}"/>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236802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6D010-CA07-4175-A3E7-61193067DC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32931A-B820-4162-8D05-7E99474B52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24FAFB-3851-4959-9ED9-560855815C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FA22F7-921B-4FC4-8C79-20DBD3901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EF3CA5-5ACD-4C93-ADC8-A37D82F9C8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64EAB0-367D-4927-909B-0A5E7FDD7284}"/>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8" name="Footer Placeholder 7">
            <a:extLst>
              <a:ext uri="{FF2B5EF4-FFF2-40B4-BE49-F238E27FC236}">
                <a16:creationId xmlns:a16="http://schemas.microsoft.com/office/drawing/2014/main" id="{81FE9974-D591-4E78-B60A-A228F601E9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E94FA6-45C7-43D8-8581-9EDE29F3993B}"/>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287019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0194-C37D-49F4-8D53-155F13F76D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84E050-1207-40BB-95B9-EFD64292D2C7}"/>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4" name="Footer Placeholder 3">
            <a:extLst>
              <a:ext uri="{FF2B5EF4-FFF2-40B4-BE49-F238E27FC236}">
                <a16:creationId xmlns:a16="http://schemas.microsoft.com/office/drawing/2014/main" id="{ED4AC458-7337-47CD-ACD8-7E4F37234D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A979A7-CCDE-47B0-9D62-70A19ACE0D72}"/>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401005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4A815-CF91-4EB8-BE01-A81FE1BB05E4}"/>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3" name="Footer Placeholder 2">
            <a:extLst>
              <a:ext uri="{FF2B5EF4-FFF2-40B4-BE49-F238E27FC236}">
                <a16:creationId xmlns:a16="http://schemas.microsoft.com/office/drawing/2014/main" id="{0E48F83F-F04E-4C17-AB7E-E86438F670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994C42-0493-4E35-9B4E-28E3E2858660}"/>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350013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672C-1738-4657-B044-8492F6763D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64B493-0496-466C-8665-AA9F33202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92EA1B-6FCF-4248-ADAB-CCC1F48BE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EDD1C-DD23-4A3E-A10D-B7933C6EE546}"/>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6" name="Footer Placeholder 5">
            <a:extLst>
              <a:ext uri="{FF2B5EF4-FFF2-40B4-BE49-F238E27FC236}">
                <a16:creationId xmlns:a16="http://schemas.microsoft.com/office/drawing/2014/main" id="{AF5B0357-C719-4561-BBB7-E02D10E54E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F42143-A61F-4445-A65A-0E4C32E36691}"/>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178426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E843-9BE1-41CE-A633-B5C0F0B43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EC5443-FA86-4AA1-94C1-652FFAE4A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1BAE2E-8F1A-46B9-AE73-E4F768493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702A7-B04D-43D4-B0F6-5ECCE2DCED1B}"/>
              </a:ext>
            </a:extLst>
          </p:cNvPr>
          <p:cNvSpPr>
            <a:spLocks noGrp="1"/>
          </p:cNvSpPr>
          <p:nvPr>
            <p:ph type="dt" sz="half" idx="10"/>
          </p:nvPr>
        </p:nvSpPr>
        <p:spPr/>
        <p:txBody>
          <a:bodyPr/>
          <a:lstStyle/>
          <a:p>
            <a:fld id="{B76F6C19-9FB9-41AC-AB82-273FCF4D1FD7}" type="datetimeFigureOut">
              <a:rPr lang="en-GB" smtClean="0"/>
              <a:t>16/09/2022</a:t>
            </a:fld>
            <a:endParaRPr lang="en-GB"/>
          </a:p>
        </p:txBody>
      </p:sp>
      <p:sp>
        <p:nvSpPr>
          <p:cNvPr id="6" name="Footer Placeholder 5">
            <a:extLst>
              <a:ext uri="{FF2B5EF4-FFF2-40B4-BE49-F238E27FC236}">
                <a16:creationId xmlns:a16="http://schemas.microsoft.com/office/drawing/2014/main" id="{DF4D9A28-8ADD-457E-BA60-AA49B2418F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C19F0E-F206-41F6-BFB9-8CB488A76A46}"/>
              </a:ext>
            </a:extLst>
          </p:cNvPr>
          <p:cNvSpPr>
            <a:spLocks noGrp="1"/>
          </p:cNvSpPr>
          <p:nvPr>
            <p:ph type="sldNum" sz="quarter" idx="12"/>
          </p:nvPr>
        </p:nvSpPr>
        <p:spPr/>
        <p:txBody>
          <a:bodyPr/>
          <a:lstStyle/>
          <a:p>
            <a:fld id="{6DE228C9-D300-40BA-A17D-FEE4EAFB34F2}" type="slidenum">
              <a:rPr lang="en-GB" smtClean="0"/>
              <a:t>‹#›</a:t>
            </a:fld>
            <a:endParaRPr lang="en-GB"/>
          </a:p>
        </p:txBody>
      </p:sp>
    </p:spTree>
    <p:extLst>
      <p:ext uri="{BB962C8B-B14F-4D97-AF65-F5344CB8AC3E}">
        <p14:creationId xmlns:p14="http://schemas.microsoft.com/office/powerpoint/2010/main" val="338647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4FC1F-E7B6-4FC3-863E-ABC0F04F6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A53248-2899-4DD6-95BF-11F02E3CA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FDC2D-B668-4923-B304-84D7BA7D9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F6C19-9FB9-41AC-AB82-273FCF4D1FD7}" type="datetimeFigureOut">
              <a:rPr lang="en-GB" smtClean="0"/>
              <a:t>16/09/2022</a:t>
            </a:fld>
            <a:endParaRPr lang="en-GB"/>
          </a:p>
        </p:txBody>
      </p:sp>
      <p:sp>
        <p:nvSpPr>
          <p:cNvPr id="5" name="Footer Placeholder 4">
            <a:extLst>
              <a:ext uri="{FF2B5EF4-FFF2-40B4-BE49-F238E27FC236}">
                <a16:creationId xmlns:a16="http://schemas.microsoft.com/office/drawing/2014/main" id="{5D0D54F5-7181-432E-BD51-24C6F47C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6FCC04-3B5A-488A-A623-FED4CA55A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228C9-D300-40BA-A17D-FEE4EAFB34F2}" type="slidenum">
              <a:rPr lang="en-GB" smtClean="0"/>
              <a:t>‹#›</a:t>
            </a:fld>
            <a:endParaRPr lang="en-GB"/>
          </a:p>
        </p:txBody>
      </p:sp>
    </p:spTree>
    <p:extLst>
      <p:ext uri="{BB962C8B-B14F-4D97-AF65-F5344CB8AC3E}">
        <p14:creationId xmlns:p14="http://schemas.microsoft.com/office/powerpoint/2010/main" val="30882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ommunitycare.co.uk/2020/03/19/children-deserve-best-life-story-work-can-give/" TargetMode="External"/><Relationship Id="rId3" Type="http://schemas.openxmlformats.org/officeDocument/2006/relationships/hyperlink" Target="https://manuals-sp-chfs.ky.gov/Resources/Related%20Resources%20Library/Making%20History-A%20Social%20Workers%20Guide%20to%20Life%20Books.pdf" TargetMode="External"/><Relationship Id="rId7" Type="http://schemas.openxmlformats.org/officeDocument/2006/relationships/hyperlink" Target="https://www.communitycare.co.uk/2017/06/05/tips-undertaking-life-story-wor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afcass.gov.uk/grown-ups/professionals/resources-for-professionals/" TargetMode="External"/><Relationship Id="rId5" Type="http://schemas.openxmlformats.org/officeDocument/2006/relationships/hyperlink" Target="https://www.ccinform.co.uk/knowledge-hubs/direct-work-knowledge-and-practice-hub/" TargetMode="External"/><Relationship Id="rId4" Type="http://schemas.openxmlformats.org/officeDocument/2006/relationships/hyperlink" Target="http://www.socialworkerstoolbox.com/life-story-book-templates-examples/" TargetMode="External"/><Relationship Id="rId9" Type="http://schemas.openxmlformats.org/officeDocument/2006/relationships/hyperlink" Target="https://www.communitycare.co.uk/2007/10/03/life-story-work-trudy-and-keith-pye-break-the-moul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communitycare.co.uk/2020/03/03/council-jumps-two-grades-to-outstanding-on-back-of-exceptionally-strong-corporate-paren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ee the source image">
            <a:extLst>
              <a:ext uri="{FF2B5EF4-FFF2-40B4-BE49-F238E27FC236}">
                <a16:creationId xmlns:a16="http://schemas.microsoft.com/office/drawing/2014/main" id="{D930EAD6-B131-4732-8B73-F95C1AC593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97" y="623275"/>
            <a:ext cx="3967576" cy="5607882"/>
          </a:xfrm>
          <a:prstGeom prst="rect">
            <a:avLst/>
          </a:prstGeom>
          <a:noFill/>
          <a:extLst>
            <a:ext uri="{909E8E84-426E-40DD-AFC4-6F175D3DCCD1}">
              <a14:hiddenFill xmlns:a14="http://schemas.microsoft.com/office/drawing/2010/main">
                <a:solidFill>
                  <a:srgbClr val="FFFFFF"/>
                </a:solidFill>
              </a14:hiddenFill>
            </a:ext>
          </a:extLst>
        </p:spPr>
      </p:pic>
      <p:sp>
        <p:nvSpPr>
          <p:cNvPr id="75" name="Right Triangle 7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A0269-6F23-43B5-B5E0-06894F900DEE}"/>
              </a:ext>
            </a:extLst>
          </p:cNvPr>
          <p:cNvSpPr>
            <a:spLocks noGrp="1"/>
          </p:cNvSpPr>
          <p:nvPr>
            <p:ph type="ctrTitle"/>
          </p:nvPr>
        </p:nvSpPr>
        <p:spPr>
          <a:xfrm>
            <a:off x="5450209" y="1056640"/>
            <a:ext cx="5799947" cy="3494398"/>
          </a:xfrm>
        </p:spPr>
        <p:txBody>
          <a:bodyPr anchor="b">
            <a:normAutofit/>
          </a:bodyPr>
          <a:lstStyle/>
          <a:p>
            <a:r>
              <a:rPr lang="en-GB" sz="8000" b="1" dirty="0"/>
              <a:t>Life Journey Work</a:t>
            </a:r>
            <a:br>
              <a:rPr lang="en-GB" sz="8000" b="1" dirty="0"/>
            </a:br>
            <a:r>
              <a:rPr lang="en-GB" sz="2800" b="1" dirty="0"/>
              <a:t>By Jo Salmon &amp; Emma Cobb</a:t>
            </a:r>
            <a:br>
              <a:rPr lang="en-GB" sz="2800" b="1" dirty="0"/>
            </a:br>
            <a:r>
              <a:rPr lang="en-GB" sz="2800" b="1" dirty="0"/>
              <a:t>November 2021</a:t>
            </a:r>
            <a:endParaRPr lang="en-GB" sz="8000" b="1" dirty="0"/>
          </a:p>
        </p:txBody>
      </p:sp>
      <p:sp>
        <p:nvSpPr>
          <p:cNvPr id="3" name="Subtitle 2">
            <a:extLst>
              <a:ext uri="{FF2B5EF4-FFF2-40B4-BE49-F238E27FC236}">
                <a16:creationId xmlns:a16="http://schemas.microsoft.com/office/drawing/2014/main" id="{81C4675E-1462-4A13-87A1-21AD8621F0FD}"/>
              </a:ext>
            </a:extLst>
          </p:cNvPr>
          <p:cNvSpPr>
            <a:spLocks noGrp="1"/>
          </p:cNvSpPr>
          <p:nvPr>
            <p:ph type="subTitle" idx="1"/>
          </p:nvPr>
        </p:nvSpPr>
        <p:spPr>
          <a:xfrm>
            <a:off x="5828146" y="7112001"/>
            <a:ext cx="1140208" cy="454916"/>
          </a:xfrm>
        </p:spPr>
        <p:txBody>
          <a:bodyPr>
            <a:normAutofit/>
          </a:bodyPr>
          <a:lstStyle/>
          <a:p>
            <a:r>
              <a:rPr lang="en-GB" sz="600"/>
              <a:t>By Jo Salmon &amp; Emma Cobb</a:t>
            </a:r>
          </a:p>
          <a:p>
            <a:r>
              <a:rPr lang="en-GB" sz="600"/>
              <a:t>November 2021</a:t>
            </a:r>
          </a:p>
        </p:txBody>
      </p:sp>
    </p:spTree>
    <p:extLst>
      <p:ext uri="{BB962C8B-B14F-4D97-AF65-F5344CB8AC3E}">
        <p14:creationId xmlns:p14="http://schemas.microsoft.com/office/powerpoint/2010/main" val="57575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8C194F-F0C5-41F2-B526-AA0A1A7572DC}"/>
              </a:ext>
            </a:extLst>
          </p:cNvPr>
          <p:cNvSpPr>
            <a:spLocks noGrp="1"/>
          </p:cNvSpPr>
          <p:nvPr>
            <p:ph type="title"/>
          </p:nvPr>
        </p:nvSpPr>
        <p:spPr>
          <a:xfrm>
            <a:off x="4253346" y="329184"/>
            <a:ext cx="6400800" cy="1783080"/>
          </a:xfrm>
        </p:spPr>
        <p:txBody>
          <a:bodyPr anchor="b">
            <a:normAutofit/>
          </a:bodyPr>
          <a:lstStyle/>
          <a:p>
            <a:pPr algn="ctr"/>
            <a:r>
              <a:rPr lang="en-GB" sz="6600" b="1" dirty="0"/>
              <a:t>When and How?</a:t>
            </a:r>
          </a:p>
        </p:txBody>
      </p:sp>
      <p:pic>
        <p:nvPicPr>
          <p:cNvPr id="5122" name="Picture 2" descr="See the source image">
            <a:extLst>
              <a:ext uri="{FF2B5EF4-FFF2-40B4-BE49-F238E27FC236}">
                <a16:creationId xmlns:a16="http://schemas.microsoft.com/office/drawing/2014/main" id="{79FD2E31-1B40-45B0-B5BA-6CB6523C8C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61" r="1722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617958-B08C-4FE5-BD18-3CB416F5A03D}"/>
              </a:ext>
            </a:extLst>
          </p:cNvPr>
          <p:cNvSpPr>
            <a:spLocks noGrp="1"/>
          </p:cNvSpPr>
          <p:nvPr>
            <p:ph idx="1"/>
          </p:nvPr>
        </p:nvSpPr>
        <p:spPr>
          <a:xfrm>
            <a:off x="4253346" y="2655919"/>
            <a:ext cx="6400800" cy="3772590"/>
          </a:xfrm>
        </p:spPr>
        <p:txBody>
          <a:bodyPr>
            <a:normAutofit lnSpcReduction="10000"/>
          </a:bodyPr>
          <a:lstStyle/>
          <a:p>
            <a:r>
              <a:rPr lang="en-GB" sz="3200" dirty="0"/>
              <a:t>You Tube clip</a:t>
            </a:r>
          </a:p>
          <a:p>
            <a:r>
              <a:rPr lang="en-GB" sz="3200" dirty="0"/>
              <a:t>Age-appropriate</a:t>
            </a:r>
          </a:p>
          <a:p>
            <a:r>
              <a:rPr lang="en-GB" sz="3200" dirty="0"/>
              <a:t>Plan and Planning</a:t>
            </a:r>
          </a:p>
          <a:p>
            <a:r>
              <a:rPr lang="en-GB" sz="3200" dirty="0"/>
              <a:t>Order</a:t>
            </a:r>
          </a:p>
          <a:p>
            <a:r>
              <a:rPr lang="en-GB" sz="3200" dirty="0"/>
              <a:t>Practicalities</a:t>
            </a:r>
          </a:p>
          <a:p>
            <a:r>
              <a:rPr lang="en-GB" sz="3200" dirty="0"/>
              <a:t>Ground Rules</a:t>
            </a:r>
          </a:p>
          <a:p>
            <a:r>
              <a:rPr lang="en-GB" sz="3200" dirty="0"/>
              <a:t>The Finished Product</a:t>
            </a:r>
          </a:p>
          <a:p>
            <a:endParaRPr lang="en-GB" sz="2200" dirty="0"/>
          </a:p>
        </p:txBody>
      </p:sp>
    </p:spTree>
    <p:extLst>
      <p:ext uri="{BB962C8B-B14F-4D97-AF65-F5344CB8AC3E}">
        <p14:creationId xmlns:p14="http://schemas.microsoft.com/office/powerpoint/2010/main" val="177680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ee the source image">
            <a:extLst>
              <a:ext uri="{FF2B5EF4-FFF2-40B4-BE49-F238E27FC236}">
                <a16:creationId xmlns:a16="http://schemas.microsoft.com/office/drawing/2014/main" id="{1599B387-9280-4D57-9168-53C7C086D583}"/>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18525" r="1" b="319"/>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865640-5B3D-452E-B6E7-1D590079A580}"/>
              </a:ext>
            </a:extLst>
          </p:cNvPr>
          <p:cNvSpPr>
            <a:spLocks noGrp="1"/>
          </p:cNvSpPr>
          <p:nvPr>
            <p:ph type="title"/>
          </p:nvPr>
        </p:nvSpPr>
        <p:spPr>
          <a:xfrm>
            <a:off x="838201" y="365125"/>
            <a:ext cx="5251316" cy="1627636"/>
          </a:xfrm>
        </p:spPr>
        <p:txBody>
          <a:bodyPr>
            <a:noAutofit/>
          </a:bodyPr>
          <a:lstStyle/>
          <a:p>
            <a:pPr algn="ctr"/>
            <a:r>
              <a:rPr lang="en-GB" sz="4800" b="1" dirty="0">
                <a:solidFill>
                  <a:srgbClr val="FFFFFF"/>
                </a:solidFill>
              </a:rPr>
              <a:t>If it’s not the right time for the child…</a:t>
            </a:r>
          </a:p>
        </p:txBody>
      </p:sp>
      <p:sp>
        <p:nvSpPr>
          <p:cNvPr id="3" name="Content Placeholder 2">
            <a:extLst>
              <a:ext uri="{FF2B5EF4-FFF2-40B4-BE49-F238E27FC236}">
                <a16:creationId xmlns:a16="http://schemas.microsoft.com/office/drawing/2014/main" id="{D4BD09EE-E87A-476F-932F-053D82847FEB}"/>
              </a:ext>
            </a:extLst>
          </p:cNvPr>
          <p:cNvSpPr>
            <a:spLocks noGrp="1"/>
          </p:cNvSpPr>
          <p:nvPr>
            <p:ph idx="1"/>
          </p:nvPr>
        </p:nvSpPr>
        <p:spPr>
          <a:xfrm>
            <a:off x="838200" y="1992761"/>
            <a:ext cx="4619621" cy="4184202"/>
          </a:xfrm>
        </p:spPr>
        <p:txBody>
          <a:bodyPr>
            <a:normAutofit fontScale="92500" lnSpcReduction="20000"/>
          </a:bodyPr>
          <a:lstStyle/>
          <a:p>
            <a:pPr marL="0" indent="0">
              <a:buNone/>
            </a:pPr>
            <a:r>
              <a:rPr lang="en-GB" sz="2400" dirty="0">
                <a:solidFill>
                  <a:srgbClr val="FFFFFF"/>
                </a:solidFill>
              </a:rPr>
              <a:t>Clear plan, to be kept under review:</a:t>
            </a:r>
          </a:p>
          <a:p>
            <a:r>
              <a:rPr lang="en-GB" sz="2000" dirty="0">
                <a:solidFill>
                  <a:srgbClr val="FFFFFF"/>
                </a:solidFill>
              </a:rPr>
              <a:t>Formal record - reviews</a:t>
            </a:r>
            <a:endParaRPr lang="en-GB" sz="2400" dirty="0">
              <a:solidFill>
                <a:srgbClr val="FFFFFF"/>
              </a:solidFill>
            </a:endParaRPr>
          </a:p>
          <a:p>
            <a:pPr marL="0" indent="0">
              <a:buNone/>
            </a:pPr>
            <a:r>
              <a:rPr lang="en-GB" sz="2400" dirty="0">
                <a:solidFill>
                  <a:srgbClr val="FFFFFF"/>
                </a:solidFill>
              </a:rPr>
              <a:t>If the Child/Young Person is:</a:t>
            </a:r>
          </a:p>
          <a:p>
            <a:r>
              <a:rPr lang="en-GB" sz="2000" dirty="0">
                <a:solidFill>
                  <a:srgbClr val="FFFFFF"/>
                </a:solidFill>
              </a:rPr>
              <a:t>Refuses</a:t>
            </a:r>
          </a:p>
          <a:p>
            <a:r>
              <a:rPr lang="en-GB" sz="2000" dirty="0">
                <a:solidFill>
                  <a:srgbClr val="FFFFFF"/>
                </a:solidFill>
              </a:rPr>
              <a:t>Reluctant or Resistant</a:t>
            </a:r>
          </a:p>
          <a:p>
            <a:r>
              <a:rPr lang="en-GB" sz="2000" dirty="0">
                <a:solidFill>
                  <a:srgbClr val="FFFFFF"/>
                </a:solidFill>
              </a:rPr>
              <a:t>Disengaged</a:t>
            </a:r>
          </a:p>
          <a:p>
            <a:r>
              <a:rPr lang="en-GB" sz="2000" dirty="0">
                <a:solidFill>
                  <a:srgbClr val="FFFFFF"/>
                </a:solidFill>
              </a:rPr>
              <a:t>Over-excited</a:t>
            </a:r>
          </a:p>
          <a:p>
            <a:r>
              <a:rPr lang="en-GB" sz="2000" dirty="0">
                <a:solidFill>
                  <a:srgbClr val="FFFFFF"/>
                </a:solidFill>
              </a:rPr>
              <a:t>Sad</a:t>
            </a:r>
          </a:p>
          <a:p>
            <a:r>
              <a:rPr lang="en-GB" sz="2000" dirty="0">
                <a:solidFill>
                  <a:srgbClr val="FFFFFF"/>
                </a:solidFill>
              </a:rPr>
              <a:t>When they’re receiving therapy</a:t>
            </a:r>
          </a:p>
          <a:p>
            <a:pPr marL="0" indent="0">
              <a:buNone/>
            </a:pPr>
            <a:r>
              <a:rPr lang="en-GB" sz="2400" dirty="0">
                <a:solidFill>
                  <a:srgbClr val="FFFFFF"/>
                </a:solidFill>
              </a:rPr>
              <a:t>How to manage this:</a:t>
            </a:r>
          </a:p>
          <a:p>
            <a:r>
              <a:rPr lang="en-GB" sz="2000" dirty="0">
                <a:solidFill>
                  <a:srgbClr val="FFFFFF"/>
                </a:solidFill>
              </a:rPr>
              <a:t>Contingency Planning</a:t>
            </a:r>
          </a:p>
          <a:p>
            <a:r>
              <a:rPr lang="en-GB" sz="2000" dirty="0">
                <a:solidFill>
                  <a:srgbClr val="FFFFFF"/>
                </a:solidFill>
              </a:rPr>
              <a:t>Don’t just stop…</a:t>
            </a:r>
          </a:p>
          <a:p>
            <a:endParaRPr lang="en-GB" sz="2000" dirty="0">
              <a:solidFill>
                <a:srgbClr val="FFFFFF"/>
              </a:solidFill>
            </a:endParaRPr>
          </a:p>
          <a:p>
            <a:endParaRPr lang="en-GB" sz="2000" dirty="0">
              <a:solidFill>
                <a:srgbClr val="FFFFFF"/>
              </a:solidFill>
            </a:endParaRPr>
          </a:p>
        </p:txBody>
      </p:sp>
      <p:pic>
        <p:nvPicPr>
          <p:cNvPr id="8196" name="Picture 4" descr="See the source image">
            <a:extLst>
              <a:ext uri="{FF2B5EF4-FFF2-40B4-BE49-F238E27FC236}">
                <a16:creationId xmlns:a16="http://schemas.microsoft.com/office/drawing/2014/main" id="{A878D678-5412-489B-8F71-F66E2B5FDD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415"/>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23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4" descr="See the source image">
            <a:extLst>
              <a:ext uri="{FF2B5EF4-FFF2-40B4-BE49-F238E27FC236}">
                <a16:creationId xmlns:a16="http://schemas.microsoft.com/office/drawing/2014/main" id="{16F40FA2-CD9B-4B72-8D96-2CF4BB273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345" y="2145507"/>
            <a:ext cx="2062163" cy="1760538"/>
          </a:xfrm>
          <a:prstGeom prst="rect">
            <a:avLst/>
          </a:prstGeom>
          <a:extLst>
            <a:ext uri="{909E8E84-426E-40DD-AFC4-6F175D3DCCD1}">
              <a14:hiddenFill xmlns:a14="http://schemas.microsoft.com/office/drawing/2010/main">
                <a:solidFill>
                  <a:srgbClr val="FFFFFF"/>
                </a:solidFill>
              </a14:hiddenFill>
            </a:ext>
          </a:extLst>
        </p:spPr>
      </p:pic>
      <p:pic>
        <p:nvPicPr>
          <p:cNvPr id="9226" name="Picture 10" descr="See the source image">
            <a:extLst>
              <a:ext uri="{FF2B5EF4-FFF2-40B4-BE49-F238E27FC236}">
                <a16:creationId xmlns:a16="http://schemas.microsoft.com/office/drawing/2014/main" id="{E9CD6D07-7108-4CB1-893E-A9E1D691A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99736"/>
            <a:ext cx="2306638" cy="1760538"/>
          </a:xfrm>
          <a:prstGeom prst="rect">
            <a:avLst/>
          </a:prstGeom>
          <a:extLst>
            <a:ext uri="{909E8E84-426E-40DD-AFC4-6F175D3DCCD1}">
              <a14:hiddenFill xmlns:a14="http://schemas.microsoft.com/office/drawing/2010/main">
                <a:solidFill>
                  <a:srgbClr val="FFFFFF"/>
                </a:solidFill>
              </a14:hiddenFill>
            </a:ext>
          </a:extLst>
        </p:spPr>
      </p:pic>
      <p:pic>
        <p:nvPicPr>
          <p:cNvPr id="9222" name="Picture 6" descr="See the source image">
            <a:extLst>
              <a:ext uri="{FF2B5EF4-FFF2-40B4-BE49-F238E27FC236}">
                <a16:creationId xmlns:a16="http://schemas.microsoft.com/office/drawing/2014/main" id="{C648BF8E-78A3-4711-82CB-55ED690D56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639" y="4114745"/>
            <a:ext cx="2445587" cy="2445587"/>
          </a:xfrm>
          <a:prstGeom prst="rect">
            <a:avLst/>
          </a:prstGeom>
          <a:extLst>
            <a:ext uri="{909E8E84-426E-40DD-AFC4-6F175D3DCCD1}">
              <a14:hiddenFill xmlns:a14="http://schemas.microsoft.com/office/drawing/2010/main">
                <a:solidFill>
                  <a:srgbClr val="FFFFFF"/>
                </a:solidFill>
              </a14:hiddenFill>
            </a:ext>
          </a:extLst>
        </p:spPr>
      </p:pic>
      <p:pic>
        <p:nvPicPr>
          <p:cNvPr id="9228" name="Picture 12" descr="See the source image">
            <a:extLst>
              <a:ext uri="{FF2B5EF4-FFF2-40B4-BE49-F238E27FC236}">
                <a16:creationId xmlns:a16="http://schemas.microsoft.com/office/drawing/2014/main" id="{84C8F3A1-F4BC-48AD-BA93-F393ABB260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8521" y="2301935"/>
            <a:ext cx="2392605" cy="1543031"/>
          </a:xfrm>
          <a:prstGeom prst="rect">
            <a:avLst/>
          </a:prstGeom>
          <a:extLst>
            <a:ext uri="{909E8E84-426E-40DD-AFC4-6F175D3DCCD1}">
              <a14:hiddenFill xmlns:a14="http://schemas.microsoft.com/office/drawing/2010/main">
                <a:solidFill>
                  <a:srgbClr val="FFFFFF"/>
                </a:solidFill>
              </a14:hiddenFill>
            </a:ext>
          </a:extLst>
        </p:spPr>
      </p:pic>
      <p:pic>
        <p:nvPicPr>
          <p:cNvPr id="9232" name="Picture 16" descr="See the source image">
            <a:extLst>
              <a:ext uri="{FF2B5EF4-FFF2-40B4-BE49-F238E27FC236}">
                <a16:creationId xmlns:a16="http://schemas.microsoft.com/office/drawing/2014/main" id="{5C6B0CFE-85BC-47DB-A13A-6E686C37CE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5890" y="4114744"/>
            <a:ext cx="2406528" cy="2445588"/>
          </a:xfrm>
          <a:prstGeom prst="rect">
            <a:avLst/>
          </a:prstGeom>
          <a:extLst>
            <a:ext uri="{909E8E84-426E-40DD-AFC4-6F175D3DCCD1}">
              <a14:hiddenFill xmlns:a14="http://schemas.microsoft.com/office/drawing/2010/main">
                <a:solidFill>
                  <a:srgbClr val="FFFFFF"/>
                </a:solidFill>
              </a14:hiddenFill>
            </a:ext>
          </a:extLst>
        </p:spPr>
      </p:pic>
      <p:pic>
        <p:nvPicPr>
          <p:cNvPr id="9224" name="Picture 8" descr="See the source image">
            <a:extLst>
              <a:ext uri="{FF2B5EF4-FFF2-40B4-BE49-F238E27FC236}">
                <a16:creationId xmlns:a16="http://schemas.microsoft.com/office/drawing/2014/main" id="{B1160232-E4A2-4F25-A54A-8591B12903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1621" y="3913740"/>
            <a:ext cx="3300533" cy="2386431"/>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99FBE0-7E1F-4B30-8B89-6EFFE9ACBC5E}"/>
              </a:ext>
            </a:extLst>
          </p:cNvPr>
          <p:cNvSpPr>
            <a:spLocks noGrp="1"/>
          </p:cNvSpPr>
          <p:nvPr>
            <p:ph type="title"/>
          </p:nvPr>
        </p:nvSpPr>
        <p:spPr>
          <a:xfrm>
            <a:off x="870204" y="606564"/>
            <a:ext cx="10451592" cy="1325563"/>
          </a:xfrm>
        </p:spPr>
        <p:txBody>
          <a:bodyPr anchor="ctr">
            <a:normAutofit/>
          </a:bodyPr>
          <a:lstStyle/>
          <a:p>
            <a:pPr algn="ctr"/>
            <a:r>
              <a:rPr lang="en-GB" sz="6600" b="1" dirty="0"/>
              <a:t>Resources</a:t>
            </a:r>
          </a:p>
        </p:txBody>
      </p:sp>
      <p:pic>
        <p:nvPicPr>
          <p:cNvPr id="9236" name="Picture 20" descr="See the source image">
            <a:extLst>
              <a:ext uri="{FF2B5EF4-FFF2-40B4-BE49-F238E27FC236}">
                <a16:creationId xmlns:a16="http://schemas.microsoft.com/office/drawing/2014/main" id="{C8F9036A-B0A1-44E6-BA90-6285616B98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226" y="2327262"/>
            <a:ext cx="2847471" cy="42330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9EC52AB-7F3A-46E0-AFE8-16478CAB5E0A}"/>
              </a:ext>
            </a:extLst>
          </p:cNvPr>
          <p:cNvSpPr>
            <a:spLocks noGrp="1"/>
          </p:cNvSpPr>
          <p:nvPr>
            <p:ph idx="1"/>
          </p:nvPr>
        </p:nvSpPr>
        <p:spPr>
          <a:xfrm>
            <a:off x="838200" y="1748118"/>
            <a:ext cx="10515600" cy="4428845"/>
          </a:xfrm>
        </p:spPr>
        <p:txBody>
          <a:bodyPr/>
          <a:lstStyle/>
          <a:p>
            <a:pPr marL="0" indent="0">
              <a:buNone/>
            </a:pPr>
            <a:endParaRPr lang="en-GB" dirty="0"/>
          </a:p>
        </p:txBody>
      </p:sp>
    </p:spTree>
    <p:extLst>
      <p:ext uri="{BB962C8B-B14F-4D97-AF65-F5344CB8AC3E}">
        <p14:creationId xmlns:p14="http://schemas.microsoft.com/office/powerpoint/2010/main" val="351077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DC9917-D635-4474-A5AE-85EA6924668F}"/>
              </a:ext>
            </a:extLst>
          </p:cNvPr>
          <p:cNvSpPr>
            <a:spLocks noGrp="1"/>
          </p:cNvSpPr>
          <p:nvPr>
            <p:ph type="title"/>
          </p:nvPr>
        </p:nvSpPr>
        <p:spPr>
          <a:xfrm>
            <a:off x="630936" y="640080"/>
            <a:ext cx="4818888" cy="1481328"/>
          </a:xfrm>
        </p:spPr>
        <p:txBody>
          <a:bodyPr anchor="b">
            <a:noAutofit/>
          </a:bodyPr>
          <a:lstStyle/>
          <a:p>
            <a:pPr algn="ctr"/>
            <a:r>
              <a:rPr lang="en-GB" sz="6000" b="1" dirty="0"/>
              <a:t>Overcoming Barriers</a:t>
            </a:r>
          </a:p>
        </p:txBody>
      </p:sp>
      <p:sp>
        <p:nvSpPr>
          <p:cNvPr id="13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015F0C-B2E0-4B78-9AEA-5C6DB8944E8F}"/>
              </a:ext>
            </a:extLst>
          </p:cNvPr>
          <p:cNvSpPr>
            <a:spLocks noGrp="1"/>
          </p:cNvSpPr>
          <p:nvPr>
            <p:ph idx="1"/>
          </p:nvPr>
        </p:nvSpPr>
        <p:spPr>
          <a:xfrm>
            <a:off x="630936" y="2660904"/>
            <a:ext cx="5261864" cy="3547872"/>
          </a:xfrm>
        </p:spPr>
        <p:txBody>
          <a:bodyPr anchor="t">
            <a:normAutofit/>
          </a:bodyPr>
          <a:lstStyle/>
          <a:p>
            <a:pPr algn="ctr"/>
            <a:r>
              <a:rPr lang="en-GB" sz="4400" b="1" dirty="0"/>
              <a:t>What are the barriers?</a:t>
            </a:r>
          </a:p>
          <a:p>
            <a:pPr algn="ctr"/>
            <a:r>
              <a:rPr lang="en-GB" sz="4400" b="1" dirty="0"/>
              <a:t>How can we overcome them?</a:t>
            </a:r>
          </a:p>
        </p:txBody>
      </p:sp>
      <p:pic>
        <p:nvPicPr>
          <p:cNvPr id="10242" name="Picture 2" descr="See the source image">
            <a:extLst>
              <a:ext uri="{FF2B5EF4-FFF2-40B4-BE49-F238E27FC236}">
                <a16:creationId xmlns:a16="http://schemas.microsoft.com/office/drawing/2014/main" id="{77278337-FB4A-4413-8792-50058DB360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37" r="17935"/>
          <a:stretch/>
        </p:blipFill>
        <p:spPr bwMode="auto">
          <a:xfrm>
            <a:off x="6099048" y="707789"/>
            <a:ext cx="5458968" cy="544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8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53F0A-B0F2-42A7-AB4C-D3E463B28D0D}"/>
              </a:ext>
            </a:extLst>
          </p:cNvPr>
          <p:cNvSpPr>
            <a:spLocks noGrp="1"/>
          </p:cNvSpPr>
          <p:nvPr>
            <p:ph type="title"/>
          </p:nvPr>
        </p:nvSpPr>
        <p:spPr>
          <a:xfrm>
            <a:off x="640080" y="325369"/>
            <a:ext cx="4368602" cy="1956841"/>
          </a:xfrm>
        </p:spPr>
        <p:txBody>
          <a:bodyPr anchor="b">
            <a:normAutofit/>
          </a:bodyPr>
          <a:lstStyle/>
          <a:p>
            <a:r>
              <a:rPr lang="en-GB" sz="6000" b="1" dirty="0"/>
              <a:t>Case Studies</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06AAF5-2A47-4FB4-B15E-5D1EE95F2DF7}"/>
              </a:ext>
            </a:extLst>
          </p:cNvPr>
          <p:cNvSpPr>
            <a:spLocks noGrp="1"/>
          </p:cNvSpPr>
          <p:nvPr>
            <p:ph idx="1"/>
          </p:nvPr>
        </p:nvSpPr>
        <p:spPr>
          <a:xfrm>
            <a:off x="640080" y="2824551"/>
            <a:ext cx="5172141" cy="3708079"/>
          </a:xfrm>
        </p:spPr>
        <p:txBody>
          <a:bodyPr>
            <a:noAutofit/>
          </a:bodyPr>
          <a:lstStyle/>
          <a:p>
            <a:r>
              <a:rPr lang="en-GB" sz="2200" dirty="0"/>
              <a:t>In groups</a:t>
            </a:r>
          </a:p>
          <a:p>
            <a:r>
              <a:rPr lang="en-GB" sz="2200" dirty="0"/>
              <a:t>3 scenarios:</a:t>
            </a:r>
          </a:p>
          <a:p>
            <a:pPr lvl="1">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What life journey work could we undertake </a:t>
            </a:r>
            <a:r>
              <a:rPr lang="en-GB" sz="2200" dirty="0">
                <a:latin typeface="Calibri" panose="020F0502020204030204" pitchFamily="34" charset="0"/>
                <a:ea typeface="Calibri" panose="020F0502020204030204" pitchFamily="34" charset="0"/>
                <a:cs typeface="Times New Roman" panose="02020603050405020304" pitchFamily="18" charset="0"/>
              </a:rPr>
              <a:t>and </a:t>
            </a:r>
            <a:r>
              <a:rPr lang="en-GB" sz="2200" dirty="0">
                <a:effectLst/>
                <a:latin typeface="Calibri" panose="020F0502020204030204" pitchFamily="34" charset="0"/>
                <a:ea typeface="Calibri" panose="020F0502020204030204" pitchFamily="34" charset="0"/>
                <a:cs typeface="Times New Roman" panose="02020603050405020304" pitchFamily="18" charset="0"/>
              </a:rPr>
              <a:t>what tools could we use?</a:t>
            </a:r>
          </a:p>
          <a:p>
            <a:pPr lvl="1">
              <a:spcBef>
                <a:spcPts val="0"/>
              </a:spcBef>
            </a:pPr>
            <a:r>
              <a:rPr lang="en-GB" sz="2200" dirty="0">
                <a:effectLst/>
                <a:latin typeface="Calibri" panose="020F0502020204030204" pitchFamily="34" charset="0"/>
                <a:ea typeface="Calibri" panose="020F0502020204030204" pitchFamily="34" charset="0"/>
                <a:cs typeface="Times New Roman" panose="02020603050405020304" pitchFamily="18" charset="0"/>
              </a:rPr>
              <a:t>What are the barriers and what could we do to overcome these?</a:t>
            </a:r>
          </a:p>
          <a:p>
            <a:r>
              <a:rPr lang="en-GB" sz="2200" dirty="0"/>
              <a:t>Come back together to share plans</a:t>
            </a:r>
          </a:p>
          <a:p>
            <a:r>
              <a:rPr lang="en-GB" sz="2200" dirty="0"/>
              <a:t>What will you take forwards?</a:t>
            </a:r>
          </a:p>
          <a:p>
            <a:pPr lvl="1"/>
            <a:r>
              <a:rPr lang="en-GB" sz="2200" dirty="0"/>
              <a:t>Be specific, relate ideas to at least one of your young people</a:t>
            </a:r>
          </a:p>
        </p:txBody>
      </p:sp>
      <p:pic>
        <p:nvPicPr>
          <p:cNvPr id="13316" name="Picture 4" descr="See the source image">
            <a:extLst>
              <a:ext uri="{FF2B5EF4-FFF2-40B4-BE49-F238E27FC236}">
                <a16:creationId xmlns:a16="http://schemas.microsoft.com/office/drawing/2014/main" id="{111AF442-D394-405D-8C2C-2BFE3FAF02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3" r="1" b="1"/>
          <a:stretch/>
        </p:blipFill>
        <p:spPr bwMode="auto">
          <a:xfrm>
            <a:off x="5969876" y="10"/>
            <a:ext cx="622060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3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787AD-0D86-407D-9AE2-8DBAD4AF26FB}"/>
              </a:ext>
            </a:extLst>
          </p:cNvPr>
          <p:cNvSpPr>
            <a:spLocks noGrp="1"/>
          </p:cNvSpPr>
          <p:nvPr>
            <p:ph type="title"/>
          </p:nvPr>
        </p:nvSpPr>
        <p:spPr>
          <a:xfrm>
            <a:off x="838200" y="365125"/>
            <a:ext cx="10515600" cy="1325563"/>
          </a:xfrm>
        </p:spPr>
        <p:txBody>
          <a:bodyPr>
            <a:normAutofit/>
          </a:bodyPr>
          <a:lstStyle/>
          <a:p>
            <a:pPr algn="ctr"/>
            <a:r>
              <a:rPr lang="en-GB" sz="8000" b="1" dirty="0"/>
              <a:t>Links</a:t>
            </a:r>
            <a:endParaRPr lang="en-GB" sz="80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8CD71-1D06-42B0-A710-253D543F470A}"/>
              </a:ext>
            </a:extLst>
          </p:cNvPr>
          <p:cNvSpPr>
            <a:spLocks noGrp="1"/>
          </p:cNvSpPr>
          <p:nvPr>
            <p:ph idx="1"/>
          </p:nvPr>
        </p:nvSpPr>
        <p:spPr>
          <a:xfrm>
            <a:off x="838200" y="1929384"/>
            <a:ext cx="10515600" cy="4251960"/>
          </a:xfrm>
        </p:spPr>
        <p:txBody>
          <a:bodyPr>
            <a:normAutofit/>
          </a:bodyPr>
          <a:lstStyle/>
          <a:p>
            <a:r>
              <a:rPr lang="en-GB" sz="2600" dirty="0">
                <a:hlinkClick r:id="rId3"/>
              </a:rPr>
              <a:t>Making History-A Social Workers Guide to Life Books.pdf (ky.gov)</a:t>
            </a:r>
            <a:endParaRPr lang="en-GB" sz="2600" dirty="0"/>
          </a:p>
          <a:p>
            <a:r>
              <a:rPr lang="en-GB" sz="2600" dirty="0">
                <a:hlinkClick r:id="rId4"/>
              </a:rPr>
              <a:t>Life story book templates &amp; examples - Free Social Work Tools and Resources: SocialWorkersToolbox.com</a:t>
            </a:r>
            <a:r>
              <a:rPr lang="en-GB" sz="2600" dirty="0"/>
              <a:t> </a:t>
            </a:r>
          </a:p>
          <a:p>
            <a:r>
              <a:rPr lang="en-GB" sz="2600" dirty="0">
                <a:hlinkClick r:id="rId5"/>
              </a:rPr>
              <a:t>Direct work with children (ccinform.co.uk)</a:t>
            </a:r>
            <a:endParaRPr lang="en-GB" sz="2600" dirty="0"/>
          </a:p>
          <a:p>
            <a:r>
              <a:rPr lang="en-GB" sz="2600" dirty="0">
                <a:hlinkClick r:id="rId6"/>
              </a:rPr>
              <a:t>Cafcass resources for professionals</a:t>
            </a:r>
            <a:endParaRPr lang="en-GB" sz="2600" dirty="0"/>
          </a:p>
          <a:p>
            <a:r>
              <a:rPr lang="en-GB" sz="2600" dirty="0">
                <a:hlinkClick r:id="rId7"/>
              </a:rPr>
              <a:t>Tips for undertaking life story work (communitycare.co.uk)</a:t>
            </a:r>
            <a:endParaRPr lang="en-GB" sz="2600" dirty="0"/>
          </a:p>
          <a:p>
            <a:r>
              <a:rPr lang="en-GB" sz="2600" dirty="0">
                <a:hlinkClick r:id="rId8"/>
              </a:rPr>
              <a:t>'Children deserve the best life story work we can give them' - Community Care</a:t>
            </a:r>
            <a:endParaRPr lang="en-GB" sz="2600" dirty="0"/>
          </a:p>
          <a:p>
            <a:r>
              <a:rPr lang="en-GB" sz="2600" dirty="0">
                <a:hlinkClick r:id="rId9"/>
              </a:rPr>
              <a:t>Life-story work: Trudy and Keith Pye break the mould - Community Care</a:t>
            </a:r>
            <a:endParaRPr lang="en-GB" sz="2600" dirty="0"/>
          </a:p>
          <a:p>
            <a:endParaRPr lang="en-GB" sz="2600" dirty="0"/>
          </a:p>
          <a:p>
            <a:endParaRPr lang="en-GB" sz="2200" dirty="0"/>
          </a:p>
          <a:p>
            <a:endParaRPr lang="en-GB" sz="2200" dirty="0"/>
          </a:p>
          <a:p>
            <a:endParaRPr lang="en-GB" sz="2200" dirty="0"/>
          </a:p>
          <a:p>
            <a:pPr marL="0" indent="0">
              <a:buNone/>
            </a:pPr>
            <a:endParaRPr lang="en-GB" sz="2200" dirty="0"/>
          </a:p>
        </p:txBody>
      </p:sp>
    </p:spTree>
    <p:extLst>
      <p:ext uri="{BB962C8B-B14F-4D97-AF65-F5344CB8AC3E}">
        <p14:creationId xmlns:p14="http://schemas.microsoft.com/office/powerpoint/2010/main" val="223796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362" name="Picture 2" descr="See the source image">
            <a:extLst>
              <a:ext uri="{FF2B5EF4-FFF2-40B4-BE49-F238E27FC236}">
                <a16:creationId xmlns:a16="http://schemas.microsoft.com/office/drawing/2014/main" id="{F661A4DA-4701-431E-8490-DE4D849513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0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E4401C-2B53-4FED-81EB-1A9DCE32D589}"/>
              </a:ext>
            </a:extLst>
          </p:cNvPr>
          <p:cNvSpPr txBox="1"/>
          <p:nvPr/>
        </p:nvSpPr>
        <p:spPr>
          <a:xfrm>
            <a:off x="3909848" y="4004441"/>
            <a:ext cx="4782207" cy="1323439"/>
          </a:xfrm>
          <a:prstGeom prst="rect">
            <a:avLst/>
          </a:prstGeom>
          <a:noFill/>
        </p:spPr>
        <p:txBody>
          <a:bodyPr wrap="square" rtlCol="0">
            <a:spAutoFit/>
          </a:bodyPr>
          <a:lstStyle/>
          <a:p>
            <a:pPr algn="ctr"/>
            <a:r>
              <a:rPr lang="en-GB" sz="4000" b="1" dirty="0">
                <a:solidFill>
                  <a:schemeClr val="bg1"/>
                </a:solidFill>
              </a:rPr>
              <a:t>Thanks for joining us </a:t>
            </a:r>
            <a:r>
              <a:rPr lang="en-GB" sz="4000" b="1" dirty="0">
                <a:solidFill>
                  <a:schemeClr val="bg1"/>
                </a:solidFill>
                <a:sym typeface="Wingdings" panose="05000000000000000000" pitchFamily="2" charset="2"/>
              </a:rPr>
              <a:t></a:t>
            </a:r>
            <a:endParaRPr lang="en-GB" sz="4000" b="1" dirty="0">
              <a:solidFill>
                <a:schemeClr val="bg1"/>
              </a:solidFill>
            </a:endParaRPr>
          </a:p>
        </p:txBody>
      </p:sp>
    </p:spTree>
    <p:extLst>
      <p:ext uri="{BB962C8B-B14F-4D97-AF65-F5344CB8AC3E}">
        <p14:creationId xmlns:p14="http://schemas.microsoft.com/office/powerpoint/2010/main" val="242105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See the source image">
            <a:extLst>
              <a:ext uri="{FF2B5EF4-FFF2-40B4-BE49-F238E27FC236}">
                <a16:creationId xmlns:a16="http://schemas.microsoft.com/office/drawing/2014/main" id="{4254633F-C666-4EDD-B51D-8BA3A5F8BD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5" b="17318"/>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0F30496-E8C3-4D3C-8FED-BAEF9C4ECB46}"/>
              </a:ext>
            </a:extLst>
          </p:cNvPr>
          <p:cNvSpPr>
            <a:spLocks noGrp="1"/>
          </p:cNvSpPr>
          <p:nvPr>
            <p:ph type="title"/>
          </p:nvPr>
        </p:nvSpPr>
        <p:spPr>
          <a:xfrm>
            <a:off x="525516" y="1913950"/>
            <a:ext cx="4969273" cy="1342754"/>
          </a:xfrm>
        </p:spPr>
        <p:txBody>
          <a:bodyPr>
            <a:normAutofit/>
          </a:bodyPr>
          <a:lstStyle/>
          <a:p>
            <a:pPr algn="ctr"/>
            <a:r>
              <a:rPr lang="en-GB" sz="8800" b="1" dirty="0">
                <a:solidFill>
                  <a:srgbClr val="FF0000"/>
                </a:solidFill>
              </a:rPr>
              <a:t>Welcome</a:t>
            </a:r>
          </a:p>
        </p:txBody>
      </p:sp>
      <p:cxnSp>
        <p:nvCxnSpPr>
          <p:cNvPr id="141" name="Straight Connector 14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1824E40-70D3-4B7B-B9D4-511CF322FBB0}"/>
              </a:ext>
            </a:extLst>
          </p:cNvPr>
          <p:cNvSpPr>
            <a:spLocks noGrp="1"/>
          </p:cNvSpPr>
          <p:nvPr>
            <p:ph idx="1"/>
          </p:nvPr>
        </p:nvSpPr>
        <p:spPr>
          <a:xfrm>
            <a:off x="525516" y="3601297"/>
            <a:ext cx="4593021" cy="2436115"/>
          </a:xfrm>
        </p:spPr>
        <p:txBody>
          <a:bodyPr anchor="ctr">
            <a:normAutofit fontScale="62500" lnSpcReduction="20000"/>
          </a:bodyPr>
          <a:lstStyle/>
          <a:p>
            <a:endParaRPr lang="en-US" sz="4000" b="1" kern="1200" dirty="0">
              <a:solidFill>
                <a:srgbClr val="FF0000"/>
              </a:solidFill>
              <a:latin typeface="+mn-lt"/>
              <a:ea typeface="+mj-ea"/>
              <a:cs typeface="+mj-cs"/>
            </a:endParaRPr>
          </a:p>
          <a:p>
            <a:r>
              <a:rPr lang="en-US" sz="5900" b="1" kern="1200" dirty="0">
                <a:solidFill>
                  <a:srgbClr val="FF0000"/>
                </a:solidFill>
                <a:latin typeface="+mn-lt"/>
                <a:ea typeface="+mj-ea"/>
                <a:cs typeface="+mj-cs"/>
              </a:rPr>
              <a:t>Housekeeping</a:t>
            </a:r>
          </a:p>
          <a:p>
            <a:r>
              <a:rPr lang="en-US" sz="5900" b="1" kern="1200" dirty="0">
                <a:solidFill>
                  <a:srgbClr val="FF0000"/>
                </a:solidFill>
                <a:latin typeface="+mn-lt"/>
                <a:ea typeface="+mj-ea"/>
                <a:cs typeface="+mj-cs"/>
              </a:rPr>
              <a:t>Evaluation &amp; Certificates</a:t>
            </a:r>
          </a:p>
          <a:p>
            <a:r>
              <a:rPr lang="en-US" sz="5900" b="1" kern="1200" dirty="0">
                <a:solidFill>
                  <a:srgbClr val="FF0000"/>
                </a:solidFill>
                <a:latin typeface="+mn-lt"/>
                <a:ea typeface="+mj-ea"/>
                <a:cs typeface="+mj-cs"/>
              </a:rPr>
              <a:t>Introductions</a:t>
            </a:r>
          </a:p>
          <a:p>
            <a:endParaRPr lang="en-GB" sz="1800" dirty="0"/>
          </a:p>
        </p:txBody>
      </p:sp>
    </p:spTree>
    <p:extLst>
      <p:ext uri="{BB962C8B-B14F-4D97-AF65-F5344CB8AC3E}">
        <p14:creationId xmlns:p14="http://schemas.microsoft.com/office/powerpoint/2010/main" val="205157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0FDFF-C957-4A50-8902-516BC46ED47C}"/>
              </a:ext>
            </a:extLst>
          </p:cNvPr>
          <p:cNvSpPr>
            <a:spLocks noGrp="1"/>
          </p:cNvSpPr>
          <p:nvPr>
            <p:ph type="title"/>
          </p:nvPr>
        </p:nvSpPr>
        <p:spPr>
          <a:xfrm>
            <a:off x="5297762" y="329184"/>
            <a:ext cx="6251110" cy="1783080"/>
          </a:xfrm>
        </p:spPr>
        <p:txBody>
          <a:bodyPr anchor="b">
            <a:normAutofit/>
          </a:bodyPr>
          <a:lstStyle/>
          <a:p>
            <a:r>
              <a:rPr lang="en-GB" sz="5400" b="1"/>
              <a:t>Aims &amp; Objectives</a:t>
            </a:r>
          </a:p>
        </p:txBody>
      </p:sp>
      <p:pic>
        <p:nvPicPr>
          <p:cNvPr id="3074" name="Picture 2" descr="See the source image">
            <a:extLst>
              <a:ext uri="{FF2B5EF4-FFF2-40B4-BE49-F238E27FC236}">
                <a16:creationId xmlns:a16="http://schemas.microsoft.com/office/drawing/2014/main" id="{BB680B47-8226-4EF2-90B9-6757FC6F1E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58" r="25204"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solidFill>
            <a:schemeClr val="accent1"/>
          </a:solidFill>
        </p:spPr>
      </p:pic>
      <p:sp>
        <p:nvSpPr>
          <p:cNvPr id="7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Content Placeholder 2">
            <a:extLst>
              <a:ext uri="{FF2B5EF4-FFF2-40B4-BE49-F238E27FC236}">
                <a16:creationId xmlns:a16="http://schemas.microsoft.com/office/drawing/2014/main" id="{EE01431D-82F3-484F-B7DB-D4A54E952B74}"/>
              </a:ext>
            </a:extLst>
          </p:cNvPr>
          <p:cNvGraphicFramePr>
            <a:graphicFrameLocks noGrp="1"/>
          </p:cNvGraphicFramePr>
          <p:nvPr>
            <p:ph idx="1"/>
            <p:extLst>
              <p:ext uri="{D42A27DB-BD31-4B8C-83A1-F6EECF244321}">
                <p14:modId xmlns:p14="http://schemas.microsoft.com/office/powerpoint/2010/main" val="889817338"/>
              </p:ext>
            </p:extLst>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669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D26DB-59D8-4AC4-AE9B-694D5381B960}"/>
              </a:ext>
            </a:extLst>
          </p:cNvPr>
          <p:cNvSpPr>
            <a:spLocks noGrp="1"/>
          </p:cNvSpPr>
          <p:nvPr>
            <p:ph type="title"/>
          </p:nvPr>
        </p:nvSpPr>
        <p:spPr>
          <a:xfrm>
            <a:off x="1141884" y="5130800"/>
            <a:ext cx="6716578" cy="1244600"/>
          </a:xfrm>
        </p:spPr>
        <p:txBody>
          <a:bodyPr vert="horz" lIns="91440" tIns="45720" rIns="91440" bIns="45720" rtlCol="0" anchor="b">
            <a:noAutofit/>
          </a:bodyPr>
          <a:lstStyle/>
          <a:p>
            <a:pPr algn="ctr"/>
            <a:r>
              <a:rPr lang="en-US" sz="7200" b="1" kern="1200" dirty="0">
                <a:solidFill>
                  <a:schemeClr val="tx1"/>
                </a:solidFill>
                <a:latin typeface="+mj-lt"/>
                <a:ea typeface="+mj-ea"/>
                <a:cs typeface="+mj-cs"/>
              </a:rPr>
              <a:t>Let’s Get Started..</a:t>
            </a:r>
          </a:p>
        </p:txBody>
      </p:sp>
      <p:pic>
        <p:nvPicPr>
          <p:cNvPr id="11266" name="Picture 2" descr="See the source image">
            <a:extLst>
              <a:ext uri="{FF2B5EF4-FFF2-40B4-BE49-F238E27FC236}">
                <a16:creationId xmlns:a16="http://schemas.microsoft.com/office/drawing/2014/main" id="{30D3914B-410C-42F9-A488-72C19B8585E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306" r="1" b="1"/>
          <a:stretch/>
        </p:blipFill>
        <p:spPr bwMode="auto">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a:solidFill>
                  <a:srgbClr val="FFFFFF"/>
                </a:solidFill>
              </a14:hiddenFill>
            </a:ext>
          </a:extLst>
        </p:spPr>
      </p:pic>
      <p:pic>
        <p:nvPicPr>
          <p:cNvPr id="11272" name="Picture 8" descr="See the source image">
            <a:extLst>
              <a:ext uri="{FF2B5EF4-FFF2-40B4-BE49-F238E27FC236}">
                <a16:creationId xmlns:a16="http://schemas.microsoft.com/office/drawing/2014/main" id="{5A726925-9442-46BC-8B7C-C1A2CCED0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53" b="4249"/>
          <a:stretch/>
        </p:blipFill>
        <p:spPr bwMode="auto">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63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A1AB0-DA3A-4F79-B077-DA06FCEAE707}"/>
              </a:ext>
            </a:extLst>
          </p:cNvPr>
          <p:cNvSpPr>
            <a:spLocks noGrp="1"/>
          </p:cNvSpPr>
          <p:nvPr>
            <p:ph type="title"/>
          </p:nvPr>
        </p:nvSpPr>
        <p:spPr>
          <a:xfrm>
            <a:off x="572493" y="238539"/>
            <a:ext cx="11018520" cy="1434415"/>
          </a:xfrm>
        </p:spPr>
        <p:txBody>
          <a:bodyPr anchor="b">
            <a:normAutofit/>
          </a:bodyPr>
          <a:lstStyle/>
          <a:p>
            <a:pPr algn="ctr"/>
            <a:r>
              <a:rPr lang="en-GB" sz="6600" b="1" dirty="0"/>
              <a:t>What and Why?</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CFC0CD-27FF-4C7E-BDB2-AF17DC53A6D8}"/>
              </a:ext>
            </a:extLst>
          </p:cNvPr>
          <p:cNvSpPr>
            <a:spLocks noGrp="1"/>
          </p:cNvSpPr>
          <p:nvPr>
            <p:ph idx="1"/>
          </p:nvPr>
        </p:nvSpPr>
        <p:spPr>
          <a:xfrm>
            <a:off x="324878" y="1911493"/>
            <a:ext cx="9123921" cy="4928218"/>
          </a:xfrm>
        </p:spPr>
        <p:txBody>
          <a:bodyPr anchor="t">
            <a:normAutofit fontScale="92500"/>
          </a:bodyPr>
          <a:lstStyle/>
          <a:p>
            <a:r>
              <a:rPr lang="en-GB" sz="1600" dirty="0"/>
              <a:t>CA 1989</a:t>
            </a:r>
            <a:r>
              <a:rPr lang="en-GB" sz="1600" i="1" dirty="0"/>
              <a:t>: ‘Life Story work with each child and young person is essential if they are to understand what has happened in their childhood. This should include photos and other significant memorabilia. A copy of the whole life story work record should be kept securely’</a:t>
            </a:r>
            <a:endParaRPr lang="en-GB" sz="1500" i="1" dirty="0"/>
          </a:p>
          <a:p>
            <a:r>
              <a:rPr lang="en-GB" sz="1500" dirty="0"/>
              <a:t>A way of </a:t>
            </a:r>
            <a:r>
              <a:rPr lang="en-GB" sz="1500" b="0" i="0" dirty="0">
                <a:effectLst/>
              </a:rPr>
              <a:t>helping children &amp; young people in care begin to understand and accept their personal history and to </a:t>
            </a:r>
            <a:r>
              <a:rPr lang="en-GB" sz="1500" dirty="0"/>
              <a:t>develop an integrated sense of him or herself</a:t>
            </a:r>
            <a:endParaRPr lang="en-GB" sz="1500" b="0" i="0" dirty="0">
              <a:effectLst/>
            </a:endParaRPr>
          </a:p>
          <a:p>
            <a:r>
              <a:rPr lang="en-GB" sz="1500" b="0" i="0" dirty="0">
                <a:effectLst/>
              </a:rPr>
              <a:t>For children growing up away from birth parents, their histories are often fragmented and difficult, full of separation and loss. Life story work is a way of recording and treasuring these stories and helping children to understand them</a:t>
            </a:r>
          </a:p>
          <a:p>
            <a:r>
              <a:rPr lang="en-GB" sz="1600" dirty="0"/>
              <a:t>For every child and young person to:</a:t>
            </a:r>
          </a:p>
          <a:p>
            <a:pPr lvl="1">
              <a:spcBef>
                <a:spcPts val="0"/>
              </a:spcBef>
            </a:pPr>
            <a:r>
              <a:rPr lang="en-GB" sz="1400" dirty="0"/>
              <a:t>Develop a realistic understanding of the background and history of their birth family which dispels fears and fantasies</a:t>
            </a:r>
          </a:p>
          <a:p>
            <a:pPr lvl="1">
              <a:lnSpc>
                <a:spcPct val="110000"/>
              </a:lnSpc>
              <a:spcBef>
                <a:spcPts val="0"/>
              </a:spcBef>
            </a:pPr>
            <a:r>
              <a:rPr lang="en-GB" sz="1400" dirty="0"/>
              <a:t>Know where they came from and develop a sense of identity including their religious &amp; cultural heritage and ethnicity </a:t>
            </a:r>
          </a:p>
          <a:p>
            <a:pPr lvl="1">
              <a:lnSpc>
                <a:spcPct val="110000"/>
              </a:lnSpc>
              <a:spcBef>
                <a:spcPts val="0"/>
              </a:spcBef>
            </a:pPr>
            <a:r>
              <a:rPr lang="en-GB" sz="1400" dirty="0"/>
              <a:t>Understand why they are separated from their birth family, know who has cared for them and put their past into perspective, and to acknowledge issues of separation and loss</a:t>
            </a:r>
          </a:p>
          <a:p>
            <a:pPr lvl="1">
              <a:lnSpc>
                <a:spcPct val="110000"/>
              </a:lnSpc>
              <a:spcBef>
                <a:spcPts val="0"/>
              </a:spcBef>
            </a:pPr>
            <a:r>
              <a:rPr lang="en-GB" sz="1400" dirty="0"/>
              <a:t>Build positive self-esteem and a sense of positive self-worth</a:t>
            </a:r>
          </a:p>
          <a:p>
            <a:pPr lvl="1">
              <a:lnSpc>
                <a:spcPct val="110000"/>
              </a:lnSpc>
              <a:spcBef>
                <a:spcPts val="0"/>
              </a:spcBef>
            </a:pPr>
            <a:r>
              <a:rPr lang="en-GB" sz="1400" dirty="0"/>
              <a:t>Develop a sense of security and permanence and to promote attachments</a:t>
            </a:r>
          </a:p>
          <a:p>
            <a:pPr lvl="1">
              <a:lnSpc>
                <a:spcPct val="110000"/>
              </a:lnSpc>
              <a:spcBef>
                <a:spcPts val="0"/>
              </a:spcBef>
            </a:pPr>
            <a:r>
              <a:rPr lang="en-GB" sz="1400" dirty="0"/>
              <a:t>Feel confident to share their past with others</a:t>
            </a:r>
          </a:p>
          <a:p>
            <a:pPr lvl="1">
              <a:lnSpc>
                <a:spcPct val="110000"/>
              </a:lnSpc>
              <a:spcBef>
                <a:spcPts val="0"/>
              </a:spcBef>
            </a:pPr>
            <a:r>
              <a:rPr lang="en-GB" sz="1400" dirty="0"/>
              <a:t>Share their wishes and feelings – what’s important to them - and understand and articulate their feelings</a:t>
            </a:r>
          </a:p>
          <a:p>
            <a:pPr algn="l" fontAlgn="base">
              <a:lnSpc>
                <a:spcPct val="110000"/>
              </a:lnSpc>
            </a:pPr>
            <a:r>
              <a:rPr lang="en-GB" sz="1700" dirty="0">
                <a:solidFill>
                  <a:srgbClr val="222222"/>
                </a:solidFill>
                <a:effectLst/>
              </a:rPr>
              <a:t>Ofsted praise council for life story work</a:t>
            </a:r>
            <a:r>
              <a:rPr lang="en-GB" sz="1700" dirty="0">
                <a:solidFill>
                  <a:srgbClr val="222222"/>
                </a:solidFill>
              </a:rPr>
              <a:t>:</a:t>
            </a:r>
            <a:r>
              <a:rPr lang="en-GB" sz="1400" dirty="0">
                <a:solidFill>
                  <a:srgbClr val="222222"/>
                </a:solidFill>
              </a:rPr>
              <a:t> </a:t>
            </a:r>
            <a:r>
              <a:rPr lang="en-GB" sz="1400" b="0" i="1" dirty="0">
                <a:solidFill>
                  <a:srgbClr val="222222"/>
                </a:solidFill>
                <a:effectLst/>
              </a:rPr>
              <a:t>Life-story work was highlighted as an area of “exceptional practice” by inspectors at </a:t>
            </a:r>
            <a:r>
              <a:rPr lang="en-GB" sz="1400" b="0" i="1" u="none" strike="noStrike" dirty="0">
                <a:solidFill>
                  <a:srgbClr val="005E84"/>
                </a:solidFill>
                <a:effectLst/>
                <a:hlinkClick r:id="rId3"/>
              </a:rPr>
              <a:t>Telford and Wrekin council</a:t>
            </a:r>
            <a:r>
              <a:rPr lang="en-GB" sz="1400" b="0" i="1" dirty="0">
                <a:solidFill>
                  <a:srgbClr val="222222"/>
                </a:solidFill>
                <a:effectLst/>
              </a:rPr>
              <a:t>. “It is not seen as a ‘one off’ piece of work, but is continually revisited throughout a child’s life and at key developmental stages.” </a:t>
            </a:r>
            <a:r>
              <a:rPr lang="en-GB" sz="1400" b="0" dirty="0">
                <a:solidFill>
                  <a:srgbClr val="222222"/>
                </a:solidFill>
                <a:effectLst/>
              </a:rPr>
              <a:t>(2020)</a:t>
            </a:r>
          </a:p>
          <a:p>
            <a:pPr marL="457200" lvl="1" indent="0">
              <a:buNone/>
            </a:pPr>
            <a:endParaRPr lang="en-GB" sz="1500" dirty="0"/>
          </a:p>
          <a:p>
            <a:endParaRPr lang="en-GB" sz="1500" b="0" i="0" dirty="0">
              <a:effectLst/>
              <a:latin typeface="NSPCC-Regular"/>
            </a:endParaRPr>
          </a:p>
          <a:p>
            <a:endParaRPr lang="en-GB" sz="1500" dirty="0">
              <a:latin typeface="NSPCC-Regular"/>
            </a:endParaRPr>
          </a:p>
          <a:p>
            <a:endParaRPr lang="en-GB" sz="1500" dirty="0"/>
          </a:p>
        </p:txBody>
      </p:sp>
      <p:pic>
        <p:nvPicPr>
          <p:cNvPr id="4102" name="Picture 6">
            <a:extLst>
              <a:ext uri="{FF2B5EF4-FFF2-40B4-BE49-F238E27FC236}">
                <a16:creationId xmlns:a16="http://schemas.microsoft.com/office/drawing/2014/main" id="{A1213490-43A7-4921-9305-8601873E6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742" y="1938371"/>
            <a:ext cx="2810858" cy="397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3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AE947-48D5-48EE-8F46-00BFB7CCB45E}"/>
              </a:ext>
            </a:extLst>
          </p:cNvPr>
          <p:cNvSpPr>
            <a:spLocks noGrp="1"/>
          </p:cNvSpPr>
          <p:nvPr>
            <p:ph type="title"/>
          </p:nvPr>
        </p:nvSpPr>
        <p:spPr>
          <a:xfrm>
            <a:off x="4086447" y="107578"/>
            <a:ext cx="4019107" cy="874058"/>
          </a:xfrm>
        </p:spPr>
        <p:txBody>
          <a:bodyPr anchor="b">
            <a:normAutofit fontScale="90000"/>
          </a:bodyPr>
          <a:lstStyle/>
          <a:p>
            <a:pPr algn="ctr"/>
            <a:r>
              <a:rPr lang="en-GB" sz="6000" b="1" dirty="0">
                <a:solidFill>
                  <a:schemeClr val="bg1">
                    <a:alpha val="60000"/>
                  </a:schemeClr>
                </a:solidFill>
              </a:rPr>
              <a:t>Without it….</a:t>
            </a:r>
          </a:p>
        </p:txBody>
      </p:sp>
      <p:pic>
        <p:nvPicPr>
          <p:cNvPr id="6146" name="Picture 2" descr="See the source image">
            <a:extLst>
              <a:ext uri="{FF2B5EF4-FFF2-40B4-BE49-F238E27FC236}">
                <a16:creationId xmlns:a16="http://schemas.microsoft.com/office/drawing/2014/main" id="{44134A3D-8A89-4168-AF95-33545CA429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33" r="28888" b="2"/>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F3C28FC-808C-4E3E-A6C0-CD0FF26A00EA}"/>
              </a:ext>
            </a:extLst>
          </p:cNvPr>
          <p:cNvSpPr>
            <a:spLocks noGrp="1"/>
          </p:cNvSpPr>
          <p:nvPr>
            <p:ph idx="1"/>
          </p:nvPr>
        </p:nvSpPr>
        <p:spPr>
          <a:xfrm>
            <a:off x="4107712" y="860612"/>
            <a:ext cx="3976577" cy="5705288"/>
          </a:xfrm>
        </p:spPr>
        <p:txBody>
          <a:bodyPr anchor="t">
            <a:noAutofit/>
          </a:bodyPr>
          <a:lstStyle/>
          <a:p>
            <a:r>
              <a:rPr lang="en-GB" sz="1800" dirty="0">
                <a:solidFill>
                  <a:schemeClr val="bg1"/>
                </a:solidFill>
              </a:rPr>
              <a:t>Children can feel confused and despondent. They can  label themselves as ‘unlovable’ or  blame themselves for their family’s disruption</a:t>
            </a:r>
          </a:p>
          <a:p>
            <a:r>
              <a:rPr lang="en-GB" sz="1800" dirty="0">
                <a:solidFill>
                  <a:schemeClr val="bg1"/>
                </a:solidFill>
              </a:rPr>
              <a:t>This is likely to impact on their emotional well- being and mental health and can affect school, peer relationships etc</a:t>
            </a:r>
          </a:p>
          <a:p>
            <a:r>
              <a:rPr lang="en-GB" sz="1800" dirty="0">
                <a:solidFill>
                  <a:schemeClr val="bg1"/>
                </a:solidFill>
              </a:rPr>
              <a:t>Children will fantasise and put themselves at risk by returning ‘home’ – but don’t have full facts and internalise and blame/ shame</a:t>
            </a:r>
          </a:p>
          <a:p>
            <a:r>
              <a:rPr lang="en-GB" sz="1800" dirty="0">
                <a:solidFill>
                  <a:schemeClr val="bg1"/>
                </a:solidFill>
              </a:rPr>
              <a:t>As adults they can access their files and will have had no sense of preparation on reading potentially distressing information</a:t>
            </a:r>
          </a:p>
          <a:p>
            <a:r>
              <a:rPr lang="en-GB" sz="1800" i="1" dirty="0">
                <a:solidFill>
                  <a:schemeClr val="bg1"/>
                </a:solidFill>
              </a:rPr>
              <a:t>‘I knew difficult decisions were made about me, that I couldn’t live with my family but I don’t know why - nobody ever told me.’</a:t>
            </a:r>
          </a:p>
          <a:p>
            <a:endParaRPr lang="en-GB" sz="1800" dirty="0">
              <a:solidFill>
                <a:srgbClr val="FF0000"/>
              </a:solidFill>
            </a:endParaRPr>
          </a:p>
          <a:p>
            <a:endParaRPr lang="en-GB" sz="1800" dirty="0">
              <a:solidFill>
                <a:srgbClr val="FF0000"/>
              </a:solidFill>
            </a:endParaRPr>
          </a:p>
          <a:p>
            <a:endParaRPr lang="en-GB" sz="1800" dirty="0">
              <a:solidFill>
                <a:srgbClr val="FF0000"/>
              </a:solidFill>
            </a:endParaRPr>
          </a:p>
        </p:txBody>
      </p:sp>
      <p:pic>
        <p:nvPicPr>
          <p:cNvPr id="6148" name="Picture 4" descr="See the source image">
            <a:extLst>
              <a:ext uri="{FF2B5EF4-FFF2-40B4-BE49-F238E27FC236}">
                <a16:creationId xmlns:a16="http://schemas.microsoft.com/office/drawing/2014/main" id="{7AFC68B9-BBA3-4637-B9DF-A6FF1D7939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12" r="13632"/>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6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7B5-1B8F-46EA-A645-63A9854FB5E8}"/>
              </a:ext>
            </a:extLst>
          </p:cNvPr>
          <p:cNvSpPr>
            <a:spLocks noGrp="1"/>
          </p:cNvSpPr>
          <p:nvPr>
            <p:ph type="title"/>
          </p:nvPr>
        </p:nvSpPr>
        <p:spPr>
          <a:xfrm>
            <a:off x="704209" y="635069"/>
            <a:ext cx="4509236" cy="1139139"/>
          </a:xfrm>
        </p:spPr>
        <p:txBody>
          <a:bodyPr>
            <a:normAutofit/>
          </a:bodyPr>
          <a:lstStyle/>
          <a:p>
            <a:pPr algn="ctr"/>
            <a:r>
              <a:rPr lang="en-GB" sz="6600" b="1" dirty="0"/>
              <a:t>Who?</a:t>
            </a:r>
          </a:p>
        </p:txBody>
      </p:sp>
      <p:sp>
        <p:nvSpPr>
          <p:cNvPr id="7176" name="Content Placeholder 7175">
            <a:extLst>
              <a:ext uri="{FF2B5EF4-FFF2-40B4-BE49-F238E27FC236}">
                <a16:creationId xmlns:a16="http://schemas.microsoft.com/office/drawing/2014/main" id="{10358AFE-E088-4FC0-8046-9EAFE84BD6B4}"/>
              </a:ext>
            </a:extLst>
          </p:cNvPr>
          <p:cNvSpPr>
            <a:spLocks noGrp="1"/>
          </p:cNvSpPr>
          <p:nvPr>
            <p:ph idx="1"/>
          </p:nvPr>
        </p:nvSpPr>
        <p:spPr>
          <a:xfrm>
            <a:off x="720991" y="1562100"/>
            <a:ext cx="4828623" cy="3072384"/>
          </a:xfrm>
        </p:spPr>
        <p:txBody>
          <a:bodyPr anchor="t">
            <a:normAutofit fontScale="92500" lnSpcReduction="20000"/>
          </a:bodyPr>
          <a:lstStyle/>
          <a:p>
            <a:r>
              <a:rPr lang="en-GB" sz="1800" dirty="0"/>
              <a:t>You </a:t>
            </a:r>
            <a:r>
              <a:rPr lang="en-GB" sz="1800" dirty="0">
                <a:sym typeface="Wingdings" panose="05000000000000000000" pitchFamily="2" charset="2"/>
              </a:rPr>
              <a:t> </a:t>
            </a:r>
            <a:endParaRPr lang="en-GB" sz="1800" dirty="0"/>
          </a:p>
          <a:p>
            <a:r>
              <a:rPr lang="en-GB" sz="1800" dirty="0"/>
              <a:t>Foster Carers </a:t>
            </a:r>
          </a:p>
          <a:p>
            <a:r>
              <a:rPr lang="en-GB" sz="1800" dirty="0"/>
              <a:t>Residential Keyworkers</a:t>
            </a:r>
          </a:p>
          <a:p>
            <a:r>
              <a:rPr lang="en-GB" sz="1800" dirty="0"/>
              <a:t>Supervising Social Workers</a:t>
            </a:r>
          </a:p>
          <a:p>
            <a:r>
              <a:rPr lang="en-GB" sz="1800" dirty="0"/>
              <a:t>IRO’s</a:t>
            </a:r>
          </a:p>
          <a:p>
            <a:r>
              <a:rPr lang="en-GB" sz="1800" dirty="0"/>
              <a:t>Children’s Advocate/ Independent Visitors</a:t>
            </a:r>
          </a:p>
          <a:p>
            <a:r>
              <a:rPr lang="en-GB" sz="1800" dirty="0"/>
              <a:t>Birth Parents/ Extended Family/ Siblings</a:t>
            </a:r>
          </a:p>
          <a:p>
            <a:r>
              <a:rPr lang="en-GB" sz="1800" dirty="0"/>
              <a:t>Practice Assistants/ Family Workers/ Contact Workers</a:t>
            </a:r>
          </a:p>
          <a:p>
            <a:r>
              <a:rPr lang="en-GB" sz="1800" dirty="0"/>
              <a:t>Other professionals: school staff, therapists</a:t>
            </a:r>
          </a:p>
          <a:p>
            <a:endParaRPr lang="en-GB" sz="1300" dirty="0"/>
          </a:p>
          <a:p>
            <a:endParaRPr lang="en-US" sz="1300" dirty="0"/>
          </a:p>
        </p:txBody>
      </p:sp>
      <p:sp>
        <p:nvSpPr>
          <p:cNvPr id="83" name="Oval 8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0" descr="See the source image">
            <a:extLst>
              <a:ext uri="{FF2B5EF4-FFF2-40B4-BE49-F238E27FC236}">
                <a16:creationId xmlns:a16="http://schemas.microsoft.com/office/drawing/2014/main" id="{436D5AD6-8D1F-4844-AEFD-357385A53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89" r="-2" b="1709"/>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85" name="Freeform: Shape 8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8" descr="See the source image">
            <a:extLst>
              <a:ext uri="{FF2B5EF4-FFF2-40B4-BE49-F238E27FC236}">
                <a16:creationId xmlns:a16="http://schemas.microsoft.com/office/drawing/2014/main" id="{2A2073F7-4058-481E-918C-525AE46501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75" r="37874" b="-1"/>
          <a:stretch/>
        </p:blipFill>
        <p:spPr bwMode="auto">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See the source image">
            <a:extLst>
              <a:ext uri="{FF2B5EF4-FFF2-40B4-BE49-F238E27FC236}">
                <a16:creationId xmlns:a16="http://schemas.microsoft.com/office/drawing/2014/main" id="{7606B0AE-D133-45D3-B2E0-A42A40F96D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44" r="2" b="23646"/>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4" name="Picture 6" descr="See the source image">
            <a:extLst>
              <a:ext uri="{FF2B5EF4-FFF2-40B4-BE49-F238E27FC236}">
                <a16:creationId xmlns:a16="http://schemas.microsoft.com/office/drawing/2014/main" id="{67358FB5-1B34-417A-AFD9-73E976E12B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549" r="-2" b="15810"/>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90" name="Freeform: Shape 8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0" name="Picture 2" descr="See the source image">
            <a:extLst>
              <a:ext uri="{FF2B5EF4-FFF2-40B4-BE49-F238E27FC236}">
                <a16:creationId xmlns:a16="http://schemas.microsoft.com/office/drawing/2014/main" id="{950A95D1-B027-4CB7-8C2C-0CEEC0D342E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610" r="17601"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4416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87C216BF-A5EF-4192-9A31-2CC7314BB0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21" r="-1" b="13144"/>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9718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10F6B-0114-4780-BD79-D1BC37A2D9F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What’s Good Practice?</a:t>
            </a:r>
          </a:p>
        </p:txBody>
      </p:sp>
      <p:pic>
        <p:nvPicPr>
          <p:cNvPr id="12294" name="Picture 6">
            <a:extLst>
              <a:ext uri="{FF2B5EF4-FFF2-40B4-BE49-F238E27FC236}">
                <a16:creationId xmlns:a16="http://schemas.microsoft.com/office/drawing/2014/main" id="{F9AAE6AF-2A8F-4B99-8076-33165FB4A7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246661" y="383359"/>
            <a:ext cx="6091282" cy="609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53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20127</TotalTime>
  <Words>3305</Words>
  <Application>Microsoft Office PowerPoint</Application>
  <PresentationFormat>Widescreen</PresentationFormat>
  <Paragraphs>258</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NSPCC-Regular</vt:lpstr>
      <vt:lpstr>Symbol</vt:lpstr>
      <vt:lpstr>Office Theme</vt:lpstr>
      <vt:lpstr>Life Journey Work By Jo Salmon &amp; Emma Cobb November 2021</vt:lpstr>
      <vt:lpstr>Welcome</vt:lpstr>
      <vt:lpstr>Aims &amp; Objectives</vt:lpstr>
      <vt:lpstr>Let’s Get Started..</vt:lpstr>
      <vt:lpstr>What and Why?</vt:lpstr>
      <vt:lpstr>Without it….</vt:lpstr>
      <vt:lpstr>Who?</vt:lpstr>
      <vt:lpstr>PowerPoint Presentation</vt:lpstr>
      <vt:lpstr>What’s Good Practice?</vt:lpstr>
      <vt:lpstr>When and How?</vt:lpstr>
      <vt:lpstr>If it’s not the right time for the child…</vt:lpstr>
      <vt:lpstr>Resources</vt:lpstr>
      <vt:lpstr>Overcoming Barriers</vt:lpstr>
      <vt:lpstr>Case Studies</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Salmon</dc:creator>
  <cp:lastModifiedBy>Frankie Lawrence</cp:lastModifiedBy>
  <cp:revision>102</cp:revision>
  <dcterms:created xsi:type="dcterms:W3CDTF">2021-11-24T09:17:10Z</dcterms:created>
  <dcterms:modified xsi:type="dcterms:W3CDTF">2022-09-16T11:39:27Z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7f5eab-0951-45e7-baa9-357beec0b77b_Enabled">
    <vt:lpwstr>true</vt:lpwstr>
  </property>
  <property fmtid="{D5CDD505-2E9C-101B-9397-08002B2CF9AE}" pid="3" name="MSIP_Label_d17f5eab-0951-45e7-baa9-357beec0b77b_SetDate">
    <vt:lpwstr>2022-09-16T11:39:13Z</vt:lpwstr>
  </property>
  <property fmtid="{D5CDD505-2E9C-101B-9397-08002B2CF9AE}" pid="4" name="MSIP_Label_d17f5eab-0951-45e7-baa9-357beec0b77b_Method">
    <vt:lpwstr>Privileged</vt:lpwstr>
  </property>
  <property fmtid="{D5CDD505-2E9C-101B-9397-08002B2CF9AE}" pid="5" name="MSIP_Label_d17f5eab-0951-45e7-baa9-357beec0b77b_Name">
    <vt:lpwstr>Document</vt:lpwstr>
  </property>
  <property fmtid="{D5CDD505-2E9C-101B-9397-08002B2CF9AE}" pid="6" name="MSIP_Label_d17f5eab-0951-45e7-baa9-357beec0b77b_SiteId">
    <vt:lpwstr>996ee15c-0b3e-4a6f-8e65-120a9a51821a</vt:lpwstr>
  </property>
  <property fmtid="{D5CDD505-2E9C-101B-9397-08002B2CF9AE}" pid="7" name="MSIP_Label_d17f5eab-0951-45e7-baa9-357beec0b77b_ActionId">
    <vt:lpwstr>5e28ea3b-238c-4223-8e7c-4a1a71c3a6f4</vt:lpwstr>
  </property>
  <property fmtid="{D5CDD505-2E9C-101B-9397-08002B2CF9AE}" pid="8" name="MSIP_Label_d17f5eab-0951-45e7-baa9-357beec0b77b_ContentBits">
    <vt:lpwstr>0</vt:lpwstr>
  </property>
</Properties>
</file>