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drawings/drawing4.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drawings/drawing5.xml" ContentType="application/vnd.openxmlformats-officedocument.drawingml.chartshape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drawings/drawing6.xml" ContentType="application/vnd.openxmlformats-officedocument.drawingml.chartshapes+xml"/>
  <Override PartName="/ppt/notesSlides/notesSlide6.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drawings/drawing7.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8.xml" ContentType="application/vnd.openxmlformats-officedocument.drawingml.chartshapes+xml"/>
  <Override PartName="/ppt/notesSlides/notesSlide7.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5.xml" ContentType="application/vnd.openxmlformats-officedocument.themeOverr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drawings/drawing9.xml" ContentType="application/vnd.openxmlformats-officedocument.drawingml.chartshapes+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7.xml" ContentType="application/vnd.openxmlformats-officedocument.themeOverride+xml"/>
  <Override PartName="/ppt/drawings/drawing10.xml" ContentType="application/vnd.openxmlformats-officedocument.drawingml.chartshapes+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drawings/drawing11.xml" ContentType="application/vnd.openxmlformats-officedocument.drawingml.chartshapes+xml"/>
  <Override PartName="/ppt/notesSlides/notesSlide8.xml" ContentType="application/vnd.openxmlformats-officedocument.presentationml.notesSlid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8.xml" ContentType="application/vnd.openxmlformats-officedocument.themeOverrid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9.xml" ContentType="application/vnd.openxmlformats-officedocument.themeOverride+xml"/>
  <Override PartName="/ppt/drawings/drawing12.xml" ContentType="application/vnd.openxmlformats-officedocument.drawingml.chartshapes+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drawings/drawing13.xml" ContentType="application/vnd.openxmlformats-officedocument.drawingml.chartshapes+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0.xml" ContentType="application/vnd.openxmlformats-officedocument.themeOverride+xml"/>
  <Override PartName="/ppt/drawings/drawing14.xml" ContentType="application/vnd.openxmlformats-officedocument.drawingml.chartshapes+xml"/>
  <Override PartName="/ppt/notesSlides/notesSlide9.xml" ContentType="application/vnd.openxmlformats-officedocument.presentationml.notesSlide+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1.xml" ContentType="application/vnd.openxmlformats-officedocument.themeOverride+xml"/>
  <Override PartName="/ppt/charts/chart29.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12.xml" ContentType="application/vnd.openxmlformats-officedocument.themeOverride+xml"/>
  <Override PartName="/ppt/drawings/drawing15.xml" ContentType="application/vnd.openxmlformats-officedocument.drawingml.chartshapes+xml"/>
  <Override PartName="/ppt/charts/chart3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13.xml" ContentType="application/vnd.openxmlformats-officedocument.themeOverride+xml"/>
  <Override PartName="/ppt/drawings/drawing16.xml" ContentType="application/vnd.openxmlformats-officedocument.drawingml.chartshapes+xml"/>
  <Override PartName="/ppt/charts/chart31.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10.xml" ContentType="application/vnd.openxmlformats-officedocument.presentationml.notesSlid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14.xml" ContentType="application/vnd.openxmlformats-officedocument.themeOverride+xml"/>
  <Override PartName="/ppt/charts/chart35.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15.xml" ContentType="application/vnd.openxmlformats-officedocument.themeOverride+xml"/>
  <Override PartName="/ppt/drawings/drawing17.xml" ContentType="application/vnd.openxmlformats-officedocument.drawingml.chartshapes+xml"/>
  <Override PartName="/ppt/charts/chart36.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16.xml" ContentType="application/vnd.openxmlformats-officedocument.themeOverride+xml"/>
  <Override PartName="/ppt/drawings/drawing18.xml" ContentType="application/vnd.openxmlformats-officedocument.drawingml.chartshapes+xml"/>
  <Override PartName="/ppt/charts/chart37.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8.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9.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40.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17.xml" ContentType="application/vnd.openxmlformats-officedocument.themeOverride+xml"/>
  <Override PartName="/ppt/drawings/drawing19.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Lst>
  <p:notesMasterIdLst>
    <p:notesMasterId r:id="rId17"/>
  </p:notesMasterIdLst>
  <p:sldIdLst>
    <p:sldId id="257" r:id="rId4"/>
    <p:sldId id="258" r:id="rId5"/>
    <p:sldId id="260" r:id="rId6"/>
    <p:sldId id="259" r:id="rId7"/>
    <p:sldId id="274" r:id="rId8"/>
    <p:sldId id="272" r:id="rId9"/>
    <p:sldId id="265" r:id="rId10"/>
    <p:sldId id="276" r:id="rId11"/>
    <p:sldId id="262" r:id="rId12"/>
    <p:sldId id="278" r:id="rId13"/>
    <p:sldId id="277" r:id="rId14"/>
    <p:sldId id="275" r:id="rId15"/>
    <p:sldId id="27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76" autoAdjust="0"/>
    <p:restoredTop sz="93886" autoAdjust="0"/>
  </p:normalViewPr>
  <p:slideViewPr>
    <p:cSldViewPr snapToGrid="0">
      <p:cViewPr varScale="1">
        <p:scale>
          <a:sx n="60" d="100"/>
          <a:sy n="60" d="100"/>
        </p:scale>
        <p:origin x="115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5.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6.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5" Type="http://schemas.openxmlformats.org/officeDocument/2006/relationships/chartUserShapes" Target="../drawings/drawing7.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8.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5" Type="http://schemas.openxmlformats.org/officeDocument/2006/relationships/chartUserShapes" Target="../drawings/drawing9.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7.xml"/><Relationship Id="rId1" Type="http://schemas.microsoft.com/office/2011/relationships/chartStyle" Target="style17.xml"/><Relationship Id="rId5" Type="http://schemas.openxmlformats.org/officeDocument/2006/relationships/chartUserShapes" Target="../drawings/drawing10.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chartUserShapes" Target="../drawings/drawing1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2.xml"/><Relationship Id="rId1" Type="http://schemas.microsoft.com/office/2011/relationships/chartStyle" Target="style22.xml"/><Relationship Id="rId5" Type="http://schemas.openxmlformats.org/officeDocument/2006/relationships/chartUserShapes" Target="../drawings/drawing12.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chartUserShapes" Target="../drawings/drawing13.xm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6.xml"/><Relationship Id="rId1" Type="http://schemas.microsoft.com/office/2011/relationships/chartStyle" Target="style26.xml"/><Relationship Id="rId5" Type="http://schemas.openxmlformats.org/officeDocument/2006/relationships/chartUserShapes" Target="../drawings/drawing14.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8.xml"/><Relationship Id="rId1" Type="http://schemas.microsoft.com/office/2011/relationships/chartStyle" Target="style28.xml"/><Relationship Id="rId5" Type="http://schemas.openxmlformats.org/officeDocument/2006/relationships/chartUserShapes" Target="../drawings/drawing15.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9.xml"/><Relationship Id="rId1" Type="http://schemas.microsoft.com/office/2011/relationships/chartStyle" Target="style29.xml"/><Relationship Id="rId5" Type="http://schemas.openxmlformats.org/officeDocument/2006/relationships/chartUserShapes" Target="../drawings/drawing16.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1.xml"/><Relationship Id="rId1" Type="http://schemas.microsoft.com/office/2011/relationships/chartStyle" Target="style31.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2.xml"/><Relationship Id="rId1" Type="http://schemas.microsoft.com/office/2011/relationships/chartStyle" Target="style32.xml"/></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34.xml"/><Relationship Id="rId1" Type="http://schemas.microsoft.com/office/2011/relationships/chartStyle" Target="style34.xml"/><Relationship Id="rId5" Type="http://schemas.openxmlformats.org/officeDocument/2006/relationships/chartUserShapes" Target="../drawings/drawing17.xml"/><Relationship Id="rId4"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35.xml"/><Relationship Id="rId1" Type="http://schemas.microsoft.com/office/2011/relationships/chartStyle" Target="style35.xml"/><Relationship Id="rId5" Type="http://schemas.openxmlformats.org/officeDocument/2006/relationships/chartUserShapes" Target="../drawings/drawing18.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36.xml"/><Relationship Id="rId1" Type="http://schemas.microsoft.com/office/2011/relationships/chartStyle" Target="style36.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37.xlsx"/><Relationship Id="rId2" Type="http://schemas.microsoft.com/office/2011/relationships/chartColorStyle" Target="colors37.xml"/><Relationship Id="rId1" Type="http://schemas.microsoft.com/office/2011/relationships/chartStyle" Target="style37.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38.xml"/><Relationship Id="rId1" Type="http://schemas.microsoft.com/office/2011/relationships/chartStyle" Target="style38.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39.xml"/><Relationship Id="rId1" Type="http://schemas.microsoft.com/office/2011/relationships/chartStyle" Target="style39.xml"/><Relationship Id="rId6" Type="http://schemas.openxmlformats.org/officeDocument/2006/relationships/chartUserShapes" Target="../drawings/drawing19.xml"/><Relationship Id="rId5" Type="http://schemas.openxmlformats.org/officeDocument/2006/relationships/package" Target="../embeddings/Microsoft_Excel_Worksheet39.xlsx"/><Relationship Id="rId4" Type="http://schemas.openxmlformats.org/officeDocument/2006/relationships/image" Target="../media/image23.jpeg"/></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4.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619159646430139E-2"/>
          <c:y val="0.18768205743607921"/>
          <c:w val="0.93738084035356983"/>
          <c:h val="0.63514933037296473"/>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Sheet1!$A$2:$A$5</c:f>
              <c:strCache>
                <c:ptCount val="4"/>
                <c:pt idx="0">
                  <c:v>Q2 2021/22</c:v>
                </c:pt>
                <c:pt idx="1">
                  <c:v>Q3 2021/22</c:v>
                </c:pt>
                <c:pt idx="2">
                  <c:v>Q4 2021/22</c:v>
                </c:pt>
                <c:pt idx="3">
                  <c:v>Q1 2022/23</c:v>
                </c:pt>
              </c:strCache>
            </c:strRef>
          </c:cat>
          <c:val>
            <c:numRef>
              <c:f>Sheet1!$B$2:$B$5</c:f>
              <c:numCache>
                <c:formatCode>General</c:formatCode>
                <c:ptCount val="4"/>
                <c:pt idx="0">
                  <c:v>77</c:v>
                </c:pt>
                <c:pt idx="1">
                  <c:v>70</c:v>
                </c:pt>
                <c:pt idx="2">
                  <c:v>88</c:v>
                </c:pt>
                <c:pt idx="3">
                  <c:v>88</c:v>
                </c:pt>
              </c:numCache>
            </c:numRef>
          </c:val>
          <c:smooth val="0"/>
          <c:extLst>
            <c:ext xmlns:c16="http://schemas.microsoft.com/office/drawing/2014/chart" uri="{C3380CC4-5D6E-409C-BE32-E72D297353CC}">
              <c16:uniqueId val="{00000000-94C8-4B56-A1CA-F297A8F6D974}"/>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accent2">
                  <a:shade val="95000"/>
                  <a:satMod val="105000"/>
                </a:schemeClr>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solidFill>
            <a:srgbClr val="FF0000"/>
          </a:solidFill>
          <a:prstDash val="dash"/>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7642-437C-9880-25520FF31FAA}"/>
              </c:ext>
            </c:extLst>
          </c:dPt>
          <c:dPt>
            <c:idx val="1"/>
            <c:bubble3D val="0"/>
            <c:spPr>
              <a:solidFill>
                <a:sysClr val="window" lastClr="FFFFFF"/>
              </a:solidFill>
              <a:ln w="19050">
                <a:noFill/>
              </a:ln>
              <a:effectLst/>
            </c:spPr>
            <c:extLst>
              <c:ext xmlns:c16="http://schemas.microsoft.com/office/drawing/2014/chart" uri="{C3380CC4-5D6E-409C-BE32-E72D297353CC}">
                <c16:uniqueId val="{00000003-7642-437C-9880-25520FF31FAA}"/>
              </c:ext>
            </c:extLst>
          </c:dPt>
          <c:dLbls>
            <c:dLbl>
              <c:idx val="0"/>
              <c:layout>
                <c:manualLayout>
                  <c:x val="-9.9456306874051742E-2"/>
                  <c:y val="-0.16544336012270797"/>
                </c:manualLayout>
              </c:layout>
              <c:tx>
                <c:rich>
                  <a:bodyPr/>
                  <a:lstStyle/>
                  <a:p>
                    <a:r>
                      <a:rPr lang="en-US" sz="1880" b="1">
                        <a:solidFill>
                          <a:schemeClr val="bg1"/>
                        </a:solidFill>
                        <a:latin typeface="Rockwell" panose="02060603020205020403" pitchFamily="18" charset="0"/>
                      </a:rPr>
                      <a:t>2</a:t>
                    </a:r>
                  </a:p>
                </c:rich>
              </c:tx>
              <c:showLegendKey val="0"/>
              <c:showVal val="1"/>
              <c:showCatName val="0"/>
              <c:showSerName val="0"/>
              <c:showPercent val="0"/>
              <c:showBubbleSize val="0"/>
              <c:extLst>
                <c:ext xmlns:c15="http://schemas.microsoft.com/office/drawing/2012/chart" uri="{CE6537A1-D6FC-4f65-9D91-7224C49458BB}">
                  <c15:layout>
                    <c:manualLayout>
                      <c:w val="0.26150912857041486"/>
                      <c:h val="0.4402912849554389"/>
                    </c:manualLayout>
                  </c15:layout>
                  <c15:showDataLabelsRange val="0"/>
                </c:ext>
                <c:ext xmlns:c16="http://schemas.microsoft.com/office/drawing/2014/chart" uri="{C3380CC4-5D6E-409C-BE32-E72D297353CC}">
                  <c16:uniqueId val="{00000001-7642-437C-9880-25520FF31FAA}"/>
                </c:ext>
              </c:extLst>
            </c:dLbl>
            <c:dLbl>
              <c:idx val="1"/>
              <c:delete val="1"/>
              <c:extLst>
                <c:ext xmlns:c15="http://schemas.microsoft.com/office/drawing/2012/chart" uri="{CE6537A1-D6FC-4f65-9D91-7224C49458BB}"/>
                <c:ext xmlns:c16="http://schemas.microsoft.com/office/drawing/2014/chart" uri="{C3380CC4-5D6E-409C-BE32-E72D297353CC}">
                  <c16:uniqueId val="{00000003-7642-437C-9880-25520FF31FA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7642-437C-9880-25520FF31FAA}"/>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27EB-429A-B535-EC3D75B43E09}"/>
              </c:ext>
            </c:extLst>
          </c:dPt>
          <c:dPt>
            <c:idx val="1"/>
            <c:bubble3D val="0"/>
            <c:spPr>
              <a:solidFill>
                <a:sysClr val="window" lastClr="FFFFFF"/>
              </a:solidFill>
              <a:ln w="19050">
                <a:noFill/>
              </a:ln>
              <a:effectLst/>
            </c:spPr>
            <c:extLst>
              <c:ext xmlns:c16="http://schemas.microsoft.com/office/drawing/2014/chart" uri="{C3380CC4-5D6E-409C-BE32-E72D297353CC}">
                <c16:uniqueId val="{00000003-27EB-429A-B535-EC3D75B43E09}"/>
              </c:ext>
            </c:extLst>
          </c:dPt>
          <c:dLbls>
            <c:dLbl>
              <c:idx val="0"/>
              <c:layout>
                <c:manualLayout>
                  <c:x val="-0.13864991164631155"/>
                  <c:y val="-0.15919726019470085"/>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880" b="1" dirty="0">
                        <a:solidFill>
                          <a:schemeClr val="bg1"/>
                        </a:solidFill>
                        <a:latin typeface="Rockwell" panose="02060603020205020403" pitchFamily="18" charset="0"/>
                      </a:rPr>
                      <a:t>7</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61212692455084416"/>
                      <c:h val="0.30331339569288907"/>
                    </c:manualLayout>
                  </c15:layout>
                  <c15:showDataLabelsRange val="0"/>
                </c:ext>
                <c:ext xmlns:c16="http://schemas.microsoft.com/office/drawing/2014/chart" uri="{C3380CC4-5D6E-409C-BE32-E72D297353CC}">
                  <c16:uniqueId val="{00000001-27EB-429A-B535-EC3D75B43E09}"/>
                </c:ext>
              </c:extLst>
            </c:dLbl>
            <c:dLbl>
              <c:idx val="1"/>
              <c:delete val="1"/>
              <c:extLst>
                <c:ext xmlns:c15="http://schemas.microsoft.com/office/drawing/2012/chart" uri="{CE6537A1-D6FC-4f65-9D91-7224C49458BB}"/>
                <c:ext xmlns:c16="http://schemas.microsoft.com/office/drawing/2014/chart" uri="{C3380CC4-5D6E-409C-BE32-E72D297353CC}">
                  <c16:uniqueId val="{00000003-27EB-429A-B535-EC3D75B43E0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27EB-429A-B535-EC3D75B43E09}"/>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171414850007719"/>
          <c:y val="0.17960053682797822"/>
          <c:w val="0.60635468091341493"/>
          <c:h val="0.56788100223919102"/>
        </c:manualLayout>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83B-4B31-A09A-887CB853E761}"/>
              </c:ext>
            </c:extLst>
          </c:dPt>
          <c:dPt>
            <c:idx val="1"/>
            <c:bubble3D val="0"/>
            <c:spPr>
              <a:solidFill>
                <a:sysClr val="window" lastClr="FFFFFF"/>
              </a:solidFill>
              <a:ln w="19050">
                <a:noFill/>
              </a:ln>
              <a:effectLst/>
            </c:spPr>
            <c:extLst>
              <c:ext xmlns:c16="http://schemas.microsoft.com/office/drawing/2014/chart" uri="{C3380CC4-5D6E-409C-BE32-E72D297353CC}">
                <c16:uniqueId val="{00000003-383B-4B31-A09A-887CB853E761}"/>
              </c:ext>
            </c:extLst>
          </c:dPt>
          <c:dLbls>
            <c:dLbl>
              <c:idx val="0"/>
              <c:layout>
                <c:manualLayout>
                  <c:x val="-1.7633321589512224E-2"/>
                  <c:y val="0.23530224844411377"/>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880" b="1" dirty="0">
                        <a:solidFill>
                          <a:schemeClr val="bg1"/>
                        </a:solidFill>
                        <a:latin typeface="Rockwell" panose="02060603020205020403" pitchFamily="18" charset="0"/>
                      </a:rPr>
                      <a:t>14</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54048542507913022"/>
                      <c:h val="0.38287755943383261"/>
                    </c:manualLayout>
                  </c15:layout>
                  <c15:showDataLabelsRange val="0"/>
                </c:ext>
                <c:ext xmlns:c16="http://schemas.microsoft.com/office/drawing/2014/chart" uri="{C3380CC4-5D6E-409C-BE32-E72D297353CC}">
                  <c16:uniqueId val="{00000001-383B-4B31-A09A-887CB853E761}"/>
                </c:ext>
              </c:extLst>
            </c:dLbl>
            <c:dLbl>
              <c:idx val="1"/>
              <c:delete val="1"/>
              <c:extLst>
                <c:ext xmlns:c15="http://schemas.microsoft.com/office/drawing/2012/chart" uri="{CE6537A1-D6FC-4f65-9D91-7224C49458BB}"/>
                <c:ext xmlns:c16="http://schemas.microsoft.com/office/drawing/2014/chart" uri="{C3380CC4-5D6E-409C-BE32-E72D297353CC}">
                  <c16:uniqueId val="{00000003-383B-4B31-A09A-887CB853E76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0</c:v>
                </c:pt>
                <c:pt idx="1">
                  <c:v>6</c:v>
                </c:pt>
              </c:numCache>
            </c:numRef>
          </c:val>
          <c:extLst>
            <c:ext xmlns:c16="http://schemas.microsoft.com/office/drawing/2014/chart" uri="{C3380CC4-5D6E-409C-BE32-E72D297353CC}">
              <c16:uniqueId val="{00000004-383B-4B31-A09A-887CB853E761}"/>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19</c:v>
                </c:pt>
                <c:pt idx="1">
                  <c:v>39</c:v>
                </c:pt>
                <c:pt idx="2">
                  <c:v>22</c:v>
                </c:pt>
                <c:pt idx="3">
                  <c:v>24</c:v>
                </c:pt>
                <c:pt idx="4">
                  <c:v>14</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65000"/>
              </a:schemeClr>
            </a:solidFill>
            <a:ln>
              <a:noFill/>
            </a:ln>
            <a:effectLst/>
          </c:spPr>
          <c:invertIfNegative val="0"/>
          <c:cat>
            <c:strRef>
              <c:f>Sheet1!$A$2:$A$5</c:f>
              <c:strCache>
                <c:ptCount val="4"/>
                <c:pt idx="0">
                  <c:v>Q1 22/23</c:v>
                </c:pt>
                <c:pt idx="1">
                  <c:v>Q4 21/22</c:v>
                </c:pt>
                <c:pt idx="2">
                  <c:v>Q3 21/22</c:v>
                </c:pt>
                <c:pt idx="3">
                  <c:v>Q2 21/22</c:v>
                </c:pt>
              </c:strCache>
            </c:strRef>
          </c:cat>
          <c:val>
            <c:numRef>
              <c:f>Sheet1!$B$2:$B$5</c:f>
              <c:numCache>
                <c:formatCode>General</c:formatCode>
                <c:ptCount val="4"/>
                <c:pt idx="0">
                  <c:v>8</c:v>
                </c:pt>
                <c:pt idx="1">
                  <c:v>9</c:v>
                </c:pt>
                <c:pt idx="2">
                  <c:v>11</c:v>
                </c:pt>
                <c:pt idx="3">
                  <c:v>19</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olidFill>
            <a:ln>
              <a:noFill/>
            </a:ln>
            <a:effectLst/>
          </c:spPr>
          <c:invertIfNegative val="0"/>
          <c:cat>
            <c:strRef>
              <c:f>Sheet1!$A$2:$A$5</c:f>
              <c:strCache>
                <c:ptCount val="4"/>
                <c:pt idx="0">
                  <c:v>Q1 22/23</c:v>
                </c:pt>
                <c:pt idx="1">
                  <c:v>Q4 21/22</c:v>
                </c:pt>
                <c:pt idx="2">
                  <c:v>Q3 21/22</c:v>
                </c:pt>
                <c:pt idx="3">
                  <c:v>Q2 21/22</c:v>
                </c:pt>
              </c:strCache>
            </c:strRef>
          </c:cat>
          <c:val>
            <c:numRef>
              <c:f>Sheet1!$C$2:$C$5</c:f>
              <c:numCache>
                <c:formatCode>General</c:formatCode>
                <c:ptCount val="4"/>
                <c:pt idx="0">
                  <c:v>4</c:v>
                </c:pt>
                <c:pt idx="1">
                  <c:v>10</c:v>
                </c:pt>
                <c:pt idx="2">
                  <c:v>8</c:v>
                </c:pt>
                <c:pt idx="3">
                  <c:v>16</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Ombudsman</c:v>
                </c:pt>
              </c:strCache>
            </c:strRef>
          </c:tx>
          <c:spPr>
            <a:solidFill>
              <a:schemeClr val="accent5">
                <a:tint val="65000"/>
              </a:schemeClr>
            </a:solidFill>
            <a:ln>
              <a:noFill/>
            </a:ln>
            <a:effectLst/>
          </c:spPr>
          <c:invertIfNegative val="0"/>
          <c:cat>
            <c:strRef>
              <c:f>Sheet1!$A$2:$A$5</c:f>
              <c:strCache>
                <c:ptCount val="4"/>
                <c:pt idx="0">
                  <c:v>Q1 22/23</c:v>
                </c:pt>
                <c:pt idx="1">
                  <c:v>Q4 21/22</c:v>
                </c:pt>
                <c:pt idx="2">
                  <c:v>Q3 21/22</c:v>
                </c:pt>
                <c:pt idx="3">
                  <c:v>Q2 21/22</c:v>
                </c:pt>
              </c:strCache>
            </c:strRef>
          </c:cat>
          <c:val>
            <c:numRef>
              <c:f>Sheet1!$D$2:$D$5</c:f>
              <c:numCache>
                <c:formatCode>General</c:formatCode>
                <c:ptCount val="4"/>
                <c:pt idx="0">
                  <c:v>2</c:v>
                </c:pt>
                <c:pt idx="1">
                  <c:v>5</c:v>
                </c:pt>
                <c:pt idx="2">
                  <c:v>3</c:v>
                </c:pt>
                <c:pt idx="3">
                  <c:v>4</c:v>
                </c:pt>
              </c:numCache>
            </c:numRef>
          </c:val>
          <c:extLst>
            <c:ext xmlns:c16="http://schemas.microsoft.com/office/drawing/2014/chart" uri="{C3380CC4-5D6E-409C-BE32-E72D297353CC}">
              <c16:uniqueId val="{00000002-711E-43F3-A9EF-700868D3B75D}"/>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369040080564168"/>
          <c:y val="0.17770357143678586"/>
          <c:w val="0.57179443565797061"/>
          <c:h val="0.79510258594318428"/>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AD1-4AE0-AB42-2ECC382FCE35}"/>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4AD1-4AE0-AB42-2ECC382FCE35}"/>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4AD1-4AE0-AB42-2ECC382FCE35}"/>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4AD1-4AE0-AB42-2ECC382FCE35}"/>
              </c:ext>
            </c:extLst>
          </c:dPt>
          <c:dLbls>
            <c:dLbl>
              <c:idx val="0"/>
              <c:layout>
                <c:manualLayout>
                  <c:x val="-0.20070549851198405"/>
                  <c:y val="-0.14909515519614094"/>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7B901621-C8DF-4F96-977C-8F860D3B86C3}" type="CATEGORYNAME">
                      <a:rPr lang="en-US" sz="850" b="1" smtClean="0">
                        <a:solidFill>
                          <a:schemeClr val="tx1"/>
                        </a:solidFill>
                      </a:rPr>
                      <a:pPr>
                        <a:defRPr sz="1100">
                          <a:solidFill>
                            <a:schemeClr val="bg1"/>
                          </a:solidFill>
                        </a:defRPr>
                      </a:pPr>
                      <a:t>[CATEGORY NAME]</a:t>
                    </a:fld>
                    <a:r>
                      <a:rPr lang="en-US" sz="850" b="1" dirty="0">
                        <a:solidFill>
                          <a:schemeClr val="tx1"/>
                        </a:solidFill>
                      </a:rPr>
                      <a:t> </a:t>
                    </a:r>
                  </a:p>
                  <a:p>
                    <a:pPr>
                      <a:defRPr sz="1100">
                        <a:solidFill>
                          <a:schemeClr val="bg1"/>
                        </a:solidFill>
                      </a:defRPr>
                    </a:pPr>
                    <a:r>
                      <a:rPr lang="en-US" sz="850" baseline="0" dirty="0">
                        <a:solidFill>
                          <a:schemeClr val="tx1"/>
                        </a:solidFill>
                      </a:rPr>
                      <a:t> </a:t>
                    </a:r>
                    <a:r>
                      <a:rPr lang="en-US" sz="850" b="1" baseline="0" dirty="0">
                        <a:solidFill>
                          <a:schemeClr val="tx1"/>
                        </a:solidFill>
                      </a:rPr>
                      <a:t>(8)</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9758549199222925"/>
                      <c:h val="0.46277600209432573"/>
                    </c:manualLayout>
                  </c15:layout>
                  <c15:dlblFieldTable/>
                  <c15:showDataLabelsRange val="0"/>
                </c:ext>
                <c:ext xmlns:c16="http://schemas.microsoft.com/office/drawing/2014/chart" uri="{C3380CC4-5D6E-409C-BE32-E72D297353CC}">
                  <c16:uniqueId val="{00000001-4AD1-4AE0-AB42-2ECC382FCE35}"/>
                </c:ext>
              </c:extLst>
            </c:dLbl>
            <c:dLbl>
              <c:idx val="1"/>
              <c:delete val="1"/>
              <c:extLst>
                <c:ext xmlns:c15="http://schemas.microsoft.com/office/drawing/2012/chart" uri="{CE6537A1-D6FC-4f65-9D91-7224C49458BB}"/>
                <c:ext xmlns:c16="http://schemas.microsoft.com/office/drawing/2014/chart" uri="{C3380CC4-5D6E-409C-BE32-E72D297353CC}">
                  <c16:uniqueId val="{00000003-4AD1-4AE0-AB42-2ECC382FCE35}"/>
                </c:ext>
              </c:extLst>
            </c:dLbl>
            <c:dLbl>
              <c:idx val="2"/>
              <c:layout>
                <c:manualLayout>
                  <c:x val="0.15338111617915567"/>
                  <c:y val="1.8163556908493521E-2"/>
                </c:manualLayout>
              </c:layout>
              <c:tx>
                <c:rich>
                  <a:bodyPr rot="0" spcFirstLastPara="1" vertOverflow="ellipsis" vert="horz" wrap="square" lIns="38100" tIns="19050" rIns="38100" bIns="19050" anchor="ctr" anchorCtr="0">
                    <a:noAutofit/>
                  </a:bodyPr>
                  <a:lstStyle/>
                  <a:p>
                    <a:pPr algn="ctr">
                      <a:defRPr sz="600" b="0" i="0" u="none" strike="noStrike" kern="1200" baseline="0">
                        <a:solidFill>
                          <a:schemeClr val="bg1"/>
                        </a:solidFill>
                        <a:latin typeface="+mn-lt"/>
                        <a:ea typeface="+mn-ea"/>
                        <a:cs typeface="+mn-cs"/>
                      </a:defRPr>
                    </a:pPr>
                    <a:r>
                      <a:rPr lang="en-GB" sz="800" b="1" dirty="0">
                        <a:solidFill>
                          <a:schemeClr val="tx1"/>
                        </a:solidFill>
                      </a:rPr>
                      <a:t>Trees &amp;</a:t>
                    </a:r>
                    <a:r>
                      <a:rPr lang="en-GB" sz="800" b="1" baseline="0" dirty="0">
                        <a:solidFill>
                          <a:schemeClr val="tx1"/>
                        </a:solidFill>
                      </a:rPr>
                      <a:t> Flood risk management </a:t>
                    </a:r>
                    <a:r>
                      <a:rPr lang="en-GB" sz="800" b="1" dirty="0">
                        <a:solidFill>
                          <a:schemeClr val="tx1"/>
                        </a:solidFill>
                      </a:rPr>
                      <a:t>(3</a:t>
                    </a:r>
                    <a:r>
                      <a:rPr lang="en-GB" sz="700" b="1" dirty="0">
                        <a:solidFill>
                          <a:schemeClr val="tx1"/>
                        </a:solidFill>
                      </a:rPr>
                      <a:t>)</a:t>
                    </a:r>
                  </a:p>
                </c:rich>
              </c:tx>
              <c:spPr>
                <a:noFill/>
                <a:ln>
                  <a:noFill/>
                </a:ln>
                <a:effectLst/>
              </c:spPr>
              <c:txPr>
                <a:bodyPr rot="0" spcFirstLastPara="1" vertOverflow="ellipsis" vert="horz" wrap="square" lIns="38100" tIns="19050" rIns="38100" bIns="19050" anchor="ctr" anchorCtr="0">
                  <a:noAutofit/>
                </a:bodyPr>
                <a:lstStyle/>
                <a:p>
                  <a:pPr algn="ctr">
                    <a:defRPr sz="6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2729409478327885"/>
                      <c:h val="0.28050796769158198"/>
                    </c:manualLayout>
                  </c15:layout>
                  <c15:showDataLabelsRange val="0"/>
                </c:ext>
                <c:ext xmlns:c16="http://schemas.microsoft.com/office/drawing/2014/chart" uri="{C3380CC4-5D6E-409C-BE32-E72D297353CC}">
                  <c16:uniqueId val="{00000005-4AD1-4AE0-AB42-2ECC382FCE35}"/>
                </c:ext>
              </c:extLst>
            </c:dLbl>
            <c:dLbl>
              <c:idx val="3"/>
              <c:layout>
                <c:manualLayout>
                  <c:x val="9.3039028679628821E-2"/>
                  <c:y val="0.22644400733309664"/>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800" b="1" smtClean="0">
                        <a:solidFill>
                          <a:schemeClr val="tx1"/>
                        </a:solidFill>
                      </a:rPr>
                      <a:pPr>
                        <a:defRPr sz="1100">
                          <a:solidFill>
                            <a:schemeClr val="bg1"/>
                          </a:solidFill>
                        </a:defRPr>
                      </a:pPr>
                      <a:t>[CATEGORY NAME]</a:t>
                    </a:fld>
                    <a:r>
                      <a:rPr lang="en-US" sz="800" b="1" baseline="0" dirty="0">
                        <a:solidFill>
                          <a:schemeClr val="tx1"/>
                        </a:solidFill>
                      </a:rPr>
                      <a:t> (2)</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2948430543613731"/>
                      <c:h val="0.24658469613196976"/>
                    </c:manualLayout>
                  </c15:layout>
                  <c15:dlblFieldTable/>
                  <c15:showDataLabelsRange val="0"/>
                </c:ext>
                <c:ext xmlns:c16="http://schemas.microsoft.com/office/drawing/2014/chart" uri="{C3380CC4-5D6E-409C-BE32-E72D297353CC}">
                  <c16:uniqueId val="{00000007-4AD1-4AE0-AB42-2ECC382FCE35}"/>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1"/>
            <c:showBubbleSize val="0"/>
            <c:showLeaderLines val="0"/>
            <c:extLst>
              <c:ext xmlns:c15="http://schemas.microsoft.com/office/drawing/2012/chart" uri="{CE6537A1-D6FC-4f65-9D91-7224C49458BB}"/>
            </c:extLst>
          </c:dLbls>
          <c:cat>
            <c:strRef>
              <c:f>Sheet1!$A$2:$A$5</c:f>
              <c:strCache>
                <c:ptCount val="4"/>
                <c:pt idx="0">
                  <c:v>Development Management</c:v>
                </c:pt>
                <c:pt idx="1">
                  <c:v>Strategic Land use</c:v>
                </c:pt>
                <c:pt idx="2">
                  <c:v>Flood Risk &amp; Tree Management</c:v>
                </c:pt>
                <c:pt idx="3">
                  <c:v>Highways &amp; Traffic Management</c:v>
                </c:pt>
              </c:strCache>
            </c:strRef>
          </c:cat>
          <c:val>
            <c:numRef>
              <c:f>Sheet1!$B$2:$B$5</c:f>
              <c:numCache>
                <c:formatCode>General</c:formatCode>
                <c:ptCount val="4"/>
                <c:pt idx="0">
                  <c:v>8</c:v>
                </c:pt>
                <c:pt idx="1">
                  <c:v>1</c:v>
                </c:pt>
                <c:pt idx="2">
                  <c:v>3</c:v>
                </c:pt>
                <c:pt idx="3">
                  <c:v>2</c:v>
                </c:pt>
              </c:numCache>
            </c:numRef>
          </c:val>
          <c:extLst>
            <c:ext xmlns:c16="http://schemas.microsoft.com/office/drawing/2014/chart" uri="{C3380CC4-5D6E-409C-BE32-E72D297353CC}">
              <c16:uniqueId val="{0000000A-4AD1-4AE0-AB42-2ECC382FCE35}"/>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cap="flat" cmpd="sng">
      <a:noFill/>
      <a:miter lim="800000"/>
    </a:ln>
    <a:effectLst/>
  </c:spPr>
  <c:txPr>
    <a:bodyPr/>
    <a:lstStyle/>
    <a:p>
      <a:pPr>
        <a:defRPr/>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C12E-4E7C-A4F8-7CE4CDB871E0}"/>
              </c:ext>
            </c:extLst>
          </c:dPt>
          <c:dPt>
            <c:idx val="1"/>
            <c:bubble3D val="0"/>
            <c:spPr>
              <a:solidFill>
                <a:sysClr val="window" lastClr="FFFFFF"/>
              </a:solidFill>
              <a:ln w="19050">
                <a:noFill/>
              </a:ln>
              <a:effectLst/>
            </c:spPr>
            <c:extLst>
              <c:ext xmlns:c16="http://schemas.microsoft.com/office/drawing/2014/chart" uri="{C3380CC4-5D6E-409C-BE32-E72D297353CC}">
                <c16:uniqueId val="{00000003-C12E-4E7C-A4F8-7CE4CDB871E0}"/>
              </c:ext>
            </c:extLst>
          </c:dPt>
          <c:cat>
            <c:strRef>
              <c:f>Sheet1!$A$2:$A$3</c:f>
              <c:strCache>
                <c:ptCount val="2"/>
                <c:pt idx="0">
                  <c:v>1st Qtr</c:v>
                </c:pt>
                <c:pt idx="1">
                  <c:v>2nd Qtr</c:v>
                </c:pt>
              </c:strCache>
            </c:strRef>
          </c:cat>
          <c:val>
            <c:numRef>
              <c:f>Sheet1!$B$2:$B$3</c:f>
              <c:numCache>
                <c:formatCode>General</c:formatCode>
                <c:ptCount val="2"/>
                <c:pt idx="0">
                  <c:v>8</c:v>
                </c:pt>
                <c:pt idx="1">
                  <c:v>0</c:v>
                </c:pt>
              </c:numCache>
            </c:numRef>
          </c:val>
          <c:extLst>
            <c:ext xmlns:c16="http://schemas.microsoft.com/office/drawing/2014/chart" uri="{C3380CC4-5D6E-409C-BE32-E72D297353CC}">
              <c16:uniqueId val="{00000004-C12E-4E7C-A4F8-7CE4CDB871E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BB74-46CC-9CFE-4AE8400FD988}"/>
              </c:ext>
            </c:extLst>
          </c:dPt>
          <c:dPt>
            <c:idx val="1"/>
            <c:bubble3D val="0"/>
            <c:spPr>
              <a:solidFill>
                <a:sysClr val="window" lastClr="FFFFFF"/>
              </a:solidFill>
              <a:ln w="19050">
                <a:noFill/>
              </a:ln>
              <a:effectLst/>
            </c:spPr>
            <c:extLst>
              <c:ext xmlns:c16="http://schemas.microsoft.com/office/drawing/2014/chart" uri="{C3380CC4-5D6E-409C-BE32-E72D297353CC}">
                <c16:uniqueId val="{00000003-BB74-46CC-9CFE-4AE8400FD988}"/>
              </c:ext>
            </c:extLst>
          </c:dPt>
          <c:dLbls>
            <c:dLbl>
              <c:idx val="0"/>
              <c:layout>
                <c:manualLayout>
                  <c:x val="-1.6921412698777539E-3"/>
                  <c:y val="0.21350524449180688"/>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sz="1400" b="1" dirty="0">
                        <a:solidFill>
                          <a:schemeClr val="bg1"/>
                        </a:solidFill>
                        <a:latin typeface="Rockwell" panose="02060603020205020403" pitchFamily="18" charset="0"/>
                        <a:ea typeface="Verdana" panose="020B0604030504040204" pitchFamily="34" charset="0"/>
                      </a:rPr>
                      <a:t>24</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46839425396181328"/>
                      <c:h val="0.5795638525696597"/>
                    </c:manualLayout>
                  </c15:layout>
                  <c15:showDataLabelsRange val="0"/>
                </c:ext>
                <c:ext xmlns:c16="http://schemas.microsoft.com/office/drawing/2014/chart" uri="{C3380CC4-5D6E-409C-BE32-E72D297353CC}">
                  <c16:uniqueId val="{00000001-BB74-46CC-9CFE-4AE8400FD988}"/>
                </c:ext>
              </c:extLst>
            </c:dLbl>
            <c:dLbl>
              <c:idx val="1"/>
              <c:delete val="1"/>
              <c:extLst>
                <c:ext xmlns:c15="http://schemas.microsoft.com/office/drawing/2012/chart" uri="{CE6537A1-D6FC-4f65-9D91-7224C49458BB}"/>
                <c:ext xmlns:c16="http://schemas.microsoft.com/office/drawing/2014/chart" uri="{C3380CC4-5D6E-409C-BE32-E72D297353CC}">
                  <c16:uniqueId val="{00000003-BB74-46CC-9CFE-4AE8400FD98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0</c:v>
                </c:pt>
                <c:pt idx="1">
                  <c:v>8</c:v>
                </c:pt>
              </c:numCache>
            </c:numRef>
          </c:val>
          <c:extLst>
            <c:ext xmlns:c16="http://schemas.microsoft.com/office/drawing/2014/chart" uri="{C3380CC4-5D6E-409C-BE32-E72D297353CC}">
              <c16:uniqueId val="{00000004-BB74-46CC-9CFE-4AE8400FD988}"/>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20</c:v>
                </c:pt>
                <c:pt idx="1">
                  <c:v>13</c:v>
                </c:pt>
                <c:pt idx="2">
                  <c:v>16</c:v>
                </c:pt>
                <c:pt idx="3">
                  <c:v>19</c:v>
                </c:pt>
                <c:pt idx="4">
                  <c:v>24</c:v>
                </c:pt>
              </c:numCache>
            </c:numRef>
          </c:val>
          <c:smooth val="0"/>
          <c:extLst>
            <c:ext xmlns:c16="http://schemas.microsoft.com/office/drawing/2014/chart" uri="{C3380CC4-5D6E-409C-BE32-E72D297353CC}">
              <c16:uniqueId val="{00000000-171D-4553-8690-FD0B158967AD}"/>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81971149488898"/>
          <c:y val="0.11415808482883563"/>
          <c:w val="0.63743390601459271"/>
          <c:h val="0.79273407159515275"/>
        </c:manualLayout>
      </c:layout>
      <c:doughnutChart>
        <c:varyColors val="1"/>
        <c:ser>
          <c:idx val="0"/>
          <c:order val="0"/>
          <c:tx>
            <c:strRef>
              <c:f>Sheet1!$B$1</c:f>
              <c:strCache>
                <c:ptCount val="1"/>
                <c:pt idx="0">
                  <c:v>Complaints</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9F6C-419B-8594-F6AB37E27048}"/>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9F6C-419B-8594-F6AB37E27048}"/>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9F6C-419B-8594-F6AB37E27048}"/>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9F6C-419B-8594-F6AB37E27048}"/>
              </c:ext>
            </c:extLst>
          </c:dPt>
          <c:dPt>
            <c:idx val="4"/>
            <c:bubble3D val="0"/>
            <c:spPr>
              <a:solidFill>
                <a:schemeClr val="accent4">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0727-445E-BBDC-174FF1EC4978}"/>
              </c:ext>
            </c:extLst>
          </c:dPt>
          <c:dLbls>
            <c:dLbl>
              <c:idx val="0"/>
              <c:layout>
                <c:manualLayout>
                  <c:x val="5.94885852928275E-3"/>
                  <c:y val="-6.9466724348551154E-2"/>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80A98DAD-F1BE-46B3-8AF7-1C4787ACFD69}" type="CATEGORYNAME">
                      <a:rPr lang="en-US" b="1"/>
                      <a:pPr>
                        <a:defRPr sz="1000"/>
                      </a:pPr>
                      <a:t>[CATEGORY NAME]</a:t>
                    </a:fld>
                    <a:r>
                      <a:rPr lang="en-US" b="1" baseline="0"/>
                      <a:t>
55%</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1839713222209072"/>
                      <c:h val="0.17855095813256552"/>
                    </c:manualLayout>
                  </c15:layout>
                  <c15:dlblFieldTable/>
                  <c15:showDataLabelsRange val="0"/>
                </c:ext>
                <c:ext xmlns:c16="http://schemas.microsoft.com/office/drawing/2014/chart" uri="{C3380CC4-5D6E-409C-BE32-E72D297353CC}">
                  <c16:uniqueId val="{00000001-9F6C-419B-8594-F6AB37E27048}"/>
                </c:ext>
              </c:extLst>
            </c:dLbl>
            <c:dLbl>
              <c:idx val="1"/>
              <c:tx>
                <c:rich>
                  <a:bodyPr/>
                  <a:lstStyle/>
                  <a:p>
                    <a:fld id="{40175BA9-6271-435D-87CA-568FCD328553}" type="CATEGORYNAME">
                      <a:rPr lang="en-US" b="1"/>
                      <a:pPr/>
                      <a:t>[CATEGORY NAME]</a:t>
                    </a:fld>
                    <a:r>
                      <a:rPr lang="en-US" b="1" baseline="0"/>
                      <a:t>
24%</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F6C-419B-8594-F6AB37E27048}"/>
                </c:ext>
              </c:extLst>
            </c:dLbl>
            <c:dLbl>
              <c:idx val="2"/>
              <c:delete val="1"/>
              <c:extLst>
                <c:ext xmlns:c15="http://schemas.microsoft.com/office/drawing/2012/chart" uri="{CE6537A1-D6FC-4f65-9D91-7224C49458BB}"/>
                <c:ext xmlns:c16="http://schemas.microsoft.com/office/drawing/2014/chart" uri="{C3380CC4-5D6E-409C-BE32-E72D297353CC}">
                  <c16:uniqueId val="{00000005-9F6C-419B-8594-F6AB37E27048}"/>
                </c:ext>
              </c:extLst>
            </c:dLbl>
            <c:dLbl>
              <c:idx val="3"/>
              <c:layout>
                <c:manualLayout>
                  <c:x val="-6.4184070483191153E-3"/>
                  <c:y val="-5.2377803082665766E-4"/>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2C44ED4B-477E-48A7-98EF-8568B0280255}" type="CATEGORYNAME">
                      <a:rPr lang="en-US" sz="900" b="1" dirty="0"/>
                      <a:pPr>
                        <a:defRPr sz="1000"/>
                      </a:pPr>
                      <a:t>[CATEGORY NAME]</a:t>
                    </a:fld>
                    <a:r>
                      <a:rPr lang="en-US" sz="900" b="1" baseline="0"/>
                      <a:t>
17%</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3757202631943924"/>
                      <c:h val="0.13018105150097214"/>
                    </c:manualLayout>
                  </c15:layout>
                  <c15:dlblFieldTable/>
                  <c15:showDataLabelsRange val="0"/>
                </c:ext>
                <c:ext xmlns:c16="http://schemas.microsoft.com/office/drawing/2014/chart" uri="{C3380CC4-5D6E-409C-BE32-E72D297353CC}">
                  <c16:uniqueId val="{00000007-9F6C-419B-8594-F6AB37E27048}"/>
                </c:ext>
              </c:extLst>
            </c:dLbl>
            <c:dLbl>
              <c:idx val="4"/>
              <c:showLegendKey val="0"/>
              <c:showVal val="0"/>
              <c:showCatName val="1"/>
              <c:showSerName val="0"/>
              <c:showPercent val="1"/>
              <c:showBubbleSize val="0"/>
              <c:extLst>
                <c:ext xmlns:c15="http://schemas.microsoft.com/office/drawing/2012/chart" uri="{CE6537A1-D6FC-4f65-9D91-7224C49458BB}">
                  <c15:layout>
                    <c:manualLayout>
                      <c:w val="0.15259407230647354"/>
                      <c:h val="0.11539923985884513"/>
                    </c:manualLayout>
                  </c15:layout>
                </c:ext>
                <c:ext xmlns:c16="http://schemas.microsoft.com/office/drawing/2014/chart" uri="{C3380CC4-5D6E-409C-BE32-E72D297353CC}">
                  <c16:uniqueId val="{00000009-0727-445E-BBDC-174FF1EC497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Stage 1</c:v>
                </c:pt>
                <c:pt idx="1">
                  <c:v>Stage 2</c:v>
                </c:pt>
                <c:pt idx="2">
                  <c:v>Stage 3</c:v>
                </c:pt>
                <c:pt idx="3">
                  <c:v>LGSCO</c:v>
                </c:pt>
                <c:pt idx="4">
                  <c:v>HO</c:v>
                </c:pt>
              </c:strCache>
            </c:strRef>
          </c:cat>
          <c:val>
            <c:numRef>
              <c:f>Sheet1!$B$2:$B$6</c:f>
              <c:numCache>
                <c:formatCode>General</c:formatCode>
                <c:ptCount val="5"/>
                <c:pt idx="0">
                  <c:v>48</c:v>
                </c:pt>
                <c:pt idx="1">
                  <c:v>21</c:v>
                </c:pt>
                <c:pt idx="2">
                  <c:v>1</c:v>
                </c:pt>
                <c:pt idx="3">
                  <c:v>15</c:v>
                </c:pt>
                <c:pt idx="4">
                  <c:v>3</c:v>
                </c:pt>
              </c:numCache>
            </c:numRef>
          </c:val>
          <c:extLst>
            <c:ext xmlns:c16="http://schemas.microsoft.com/office/drawing/2014/chart" uri="{C3380CC4-5D6E-409C-BE32-E72D297353CC}">
              <c16:uniqueId val="{00000008-9F6C-419B-8594-F6AB37E27048}"/>
            </c:ext>
          </c:extLst>
        </c:ser>
        <c:dLbls>
          <c:showLegendKey val="0"/>
          <c:showVal val="0"/>
          <c:showCatName val="0"/>
          <c:showSerName val="0"/>
          <c:showPercent val="1"/>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4691142461"/>
          <c:y val="2.5841132918080069E-3"/>
          <c:w val="0.77306649422956786"/>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8000"/>
              </a:schemeClr>
            </a:solidFill>
            <a:ln>
              <a:noFill/>
            </a:ln>
            <a:effectLst/>
          </c:spPr>
          <c:invertIfNegative val="0"/>
          <c:cat>
            <c:strRef>
              <c:f>Sheet1!$A$2:$A$5</c:f>
              <c:strCache>
                <c:ptCount val="4"/>
                <c:pt idx="0">
                  <c:v>Q1 22/23</c:v>
                </c:pt>
                <c:pt idx="1">
                  <c:v>Q4 21/22</c:v>
                </c:pt>
                <c:pt idx="2">
                  <c:v>Q3 21/22</c:v>
                </c:pt>
                <c:pt idx="3">
                  <c:v>Q2 21/22</c:v>
                </c:pt>
              </c:strCache>
            </c:strRef>
          </c:cat>
          <c:val>
            <c:numRef>
              <c:f>Sheet1!$B$2:$B$5</c:f>
              <c:numCache>
                <c:formatCode>General</c:formatCode>
                <c:ptCount val="4"/>
                <c:pt idx="0">
                  <c:v>14</c:v>
                </c:pt>
                <c:pt idx="1">
                  <c:v>8</c:v>
                </c:pt>
                <c:pt idx="2">
                  <c:v>7</c:v>
                </c:pt>
                <c:pt idx="3">
                  <c:v>6</c:v>
                </c:pt>
              </c:numCache>
            </c:numRef>
          </c:val>
          <c:extLst>
            <c:ext xmlns:c16="http://schemas.microsoft.com/office/drawing/2014/chart" uri="{C3380CC4-5D6E-409C-BE32-E72D297353CC}">
              <c16:uniqueId val="{00000000-9271-4082-AAF4-6CAB1382C307}"/>
            </c:ext>
          </c:extLst>
        </c:ser>
        <c:ser>
          <c:idx val="1"/>
          <c:order val="1"/>
          <c:tx>
            <c:strRef>
              <c:f>Sheet1!$C$1</c:f>
              <c:strCache>
                <c:ptCount val="1"/>
                <c:pt idx="0">
                  <c:v>Stage 2</c:v>
                </c:pt>
              </c:strCache>
            </c:strRef>
          </c:tx>
          <c:spPr>
            <a:solidFill>
              <a:schemeClr val="accent2">
                <a:shade val="86000"/>
              </a:schemeClr>
            </a:solidFill>
            <a:ln>
              <a:noFill/>
            </a:ln>
            <a:effectLst/>
          </c:spPr>
          <c:invertIfNegative val="0"/>
          <c:cat>
            <c:strRef>
              <c:f>Sheet1!$A$2:$A$5</c:f>
              <c:strCache>
                <c:ptCount val="4"/>
                <c:pt idx="0">
                  <c:v>Q1 22/23</c:v>
                </c:pt>
                <c:pt idx="1">
                  <c:v>Q4 21/22</c:v>
                </c:pt>
                <c:pt idx="2">
                  <c:v>Q3 21/22</c:v>
                </c:pt>
                <c:pt idx="3">
                  <c:v>Q2 21/22</c:v>
                </c:pt>
              </c:strCache>
            </c:strRef>
          </c:cat>
          <c:val>
            <c:numRef>
              <c:f>Sheet1!$C$2:$C$5</c:f>
              <c:numCache>
                <c:formatCode>General</c:formatCode>
                <c:ptCount val="4"/>
                <c:pt idx="0">
                  <c:v>6</c:v>
                </c:pt>
                <c:pt idx="1">
                  <c:v>5</c:v>
                </c:pt>
                <c:pt idx="2">
                  <c:v>5</c:v>
                </c:pt>
                <c:pt idx="3">
                  <c:v>4</c:v>
                </c:pt>
              </c:numCache>
            </c:numRef>
          </c:val>
          <c:extLst>
            <c:ext xmlns:c16="http://schemas.microsoft.com/office/drawing/2014/chart" uri="{C3380CC4-5D6E-409C-BE32-E72D297353CC}">
              <c16:uniqueId val="{00000001-9271-4082-AAF4-6CAB1382C307}"/>
            </c:ext>
          </c:extLst>
        </c:ser>
        <c:ser>
          <c:idx val="2"/>
          <c:order val="2"/>
          <c:tx>
            <c:strRef>
              <c:f>Sheet1!$D$1</c:f>
              <c:strCache>
                <c:ptCount val="1"/>
                <c:pt idx="0">
                  <c:v>Stage 3</c:v>
                </c:pt>
              </c:strCache>
            </c:strRef>
          </c:tx>
          <c:spPr>
            <a:solidFill>
              <a:schemeClr val="accent2">
                <a:tint val="86000"/>
              </a:schemeClr>
            </a:solidFill>
            <a:ln>
              <a:noFill/>
            </a:ln>
            <a:effectLst/>
          </c:spPr>
          <c:invertIfNegative val="0"/>
          <c:cat>
            <c:strRef>
              <c:f>Sheet1!$A$2:$A$5</c:f>
              <c:strCache>
                <c:ptCount val="4"/>
                <c:pt idx="0">
                  <c:v>Q1 22/23</c:v>
                </c:pt>
                <c:pt idx="1">
                  <c:v>Q4 21/22</c:v>
                </c:pt>
                <c:pt idx="2">
                  <c:v>Q3 21/22</c:v>
                </c:pt>
                <c:pt idx="3">
                  <c:v>Q2 21/22</c:v>
                </c:pt>
              </c:strCache>
            </c:strRef>
          </c:cat>
          <c:val>
            <c:numRef>
              <c:f>Sheet1!$D$2:$D$5</c:f>
              <c:numCache>
                <c:formatCode>General</c:formatCode>
                <c:ptCount val="4"/>
                <c:pt idx="0">
                  <c:v>0</c:v>
                </c:pt>
                <c:pt idx="1">
                  <c:v>1</c:v>
                </c:pt>
                <c:pt idx="2">
                  <c:v>0</c:v>
                </c:pt>
                <c:pt idx="3">
                  <c:v>0</c:v>
                </c:pt>
              </c:numCache>
            </c:numRef>
          </c:val>
          <c:extLst>
            <c:ext xmlns:c16="http://schemas.microsoft.com/office/drawing/2014/chart" uri="{C3380CC4-5D6E-409C-BE32-E72D297353CC}">
              <c16:uniqueId val="{00000002-9271-4082-AAF4-6CAB1382C307}"/>
            </c:ext>
          </c:extLst>
        </c:ser>
        <c:ser>
          <c:idx val="3"/>
          <c:order val="3"/>
          <c:tx>
            <c:strRef>
              <c:f>Sheet1!$E$1</c:f>
              <c:strCache>
                <c:ptCount val="1"/>
                <c:pt idx="0">
                  <c:v>Ombudsman</c:v>
                </c:pt>
              </c:strCache>
            </c:strRef>
          </c:tx>
          <c:spPr>
            <a:solidFill>
              <a:schemeClr val="accent2">
                <a:tint val="58000"/>
              </a:schemeClr>
            </a:solidFill>
            <a:ln>
              <a:noFill/>
            </a:ln>
            <a:effectLst/>
          </c:spPr>
          <c:invertIfNegative val="0"/>
          <c:cat>
            <c:strRef>
              <c:f>Sheet1!$A$2:$A$5</c:f>
              <c:strCache>
                <c:ptCount val="4"/>
                <c:pt idx="0">
                  <c:v>Q1 22/23</c:v>
                </c:pt>
                <c:pt idx="1">
                  <c:v>Q4 21/22</c:v>
                </c:pt>
                <c:pt idx="2">
                  <c:v>Q3 21/22</c:v>
                </c:pt>
                <c:pt idx="3">
                  <c:v>Q2 21/22</c:v>
                </c:pt>
              </c:strCache>
            </c:strRef>
          </c:cat>
          <c:val>
            <c:numRef>
              <c:f>Sheet1!$E$2:$E$5</c:f>
              <c:numCache>
                <c:formatCode>General</c:formatCode>
                <c:ptCount val="4"/>
                <c:pt idx="0">
                  <c:v>4</c:v>
                </c:pt>
                <c:pt idx="1">
                  <c:v>5</c:v>
                </c:pt>
                <c:pt idx="2">
                  <c:v>4</c:v>
                </c:pt>
                <c:pt idx="3">
                  <c:v>3</c:v>
                </c:pt>
              </c:numCache>
            </c:numRef>
          </c:val>
          <c:extLst>
            <c:ext xmlns:c16="http://schemas.microsoft.com/office/drawing/2014/chart" uri="{C3380CC4-5D6E-409C-BE32-E72D297353CC}">
              <c16:uniqueId val="{00000003-9271-4082-AAF4-6CAB1382C30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4"/>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majorUnit val="3"/>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20484924443971"/>
          <c:y val="0.25351533633780537"/>
          <c:w val="0.55169691346464866"/>
          <c:h val="0.74176402704790612"/>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FB5-4CF8-991F-880E2FB8867A}"/>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DFB5-4CF8-991F-880E2FB8867A}"/>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DFB5-4CF8-991F-880E2FB8867A}"/>
              </c:ext>
            </c:extLst>
          </c:dPt>
          <c:dLbls>
            <c:dLbl>
              <c:idx val="0"/>
              <c:layout>
                <c:manualLayout>
                  <c:x val="-0.18787405726724063"/>
                  <c:y val="-6.1915072872888506E-2"/>
                </c:manualLayout>
              </c:layout>
              <c:tx>
                <c:rich>
                  <a:bodyPr/>
                  <a:lstStyle/>
                  <a:p>
                    <a:fld id="{544D0F3C-68B5-4247-B5E2-884ABDA90A50}" type="CATEGORYNAME">
                      <a:rPr lang="en-US" sz="1050" b="1" smtClean="0">
                        <a:solidFill>
                          <a:schemeClr val="tx1"/>
                        </a:solidFill>
                        <a:latin typeface="Verdana" panose="020B0604030504040204" pitchFamily="34" charset="0"/>
                        <a:ea typeface="Verdana" panose="020B0604030504040204" pitchFamily="34" charset="0"/>
                      </a:rPr>
                      <a:pPr/>
                      <a:t>[CATEGORY NAME]</a:t>
                    </a:fld>
                    <a:r>
                      <a:rPr lang="en-US" sz="1050" b="1" dirty="0">
                        <a:solidFill>
                          <a:schemeClr val="tx1"/>
                        </a:solidFill>
                        <a:latin typeface="Verdana" panose="020B0604030504040204" pitchFamily="34" charset="0"/>
                        <a:ea typeface="Verdana" panose="020B0604030504040204" pitchFamily="34" charset="0"/>
                      </a:rPr>
                      <a:t>D</a:t>
                    </a:r>
                    <a:r>
                      <a:rPr lang="en-US" sz="1050" b="1" baseline="0" dirty="0">
                        <a:solidFill>
                          <a:schemeClr val="tx1"/>
                        </a:solidFill>
                        <a:latin typeface="Verdana" panose="020B0604030504040204" pitchFamily="34" charset="0"/>
                        <a:ea typeface="Verdana" panose="020B0604030504040204" pitchFamily="34" charset="0"/>
                      </a:rPr>
                      <a:t> </a:t>
                    </a:r>
                  </a:p>
                  <a:p>
                    <a:r>
                      <a:rPr lang="en-US" sz="1050" b="1" baseline="0" dirty="0">
                        <a:solidFill>
                          <a:schemeClr val="tx1"/>
                        </a:solidFill>
                        <a:latin typeface="Verdana" panose="020B0604030504040204" pitchFamily="34" charset="0"/>
                        <a:ea typeface="Verdana" panose="020B0604030504040204" pitchFamily="34" charset="0"/>
                      </a:rPr>
                      <a:t>(</a:t>
                    </a:r>
                    <a:fld id="{6927ADCA-A957-4B33-97D4-6890FBEACE3D}" type="VALUE">
                      <a:rPr lang="en-US" sz="1050" b="1" baseline="0" smtClean="0">
                        <a:solidFill>
                          <a:schemeClr val="tx1"/>
                        </a:solidFill>
                        <a:latin typeface="Verdana" panose="020B0604030504040204" pitchFamily="34" charset="0"/>
                        <a:ea typeface="Verdana" panose="020B0604030504040204" pitchFamily="34" charset="0"/>
                      </a:rPr>
                      <a:pPr/>
                      <a:t>[VALUE]</a:t>
                    </a:fld>
                    <a:r>
                      <a:rPr lang="en-US" sz="1050" b="1" baseline="0" dirty="0">
                        <a:solidFill>
                          <a:schemeClr val="tx1"/>
                        </a:solidFill>
                        <a:latin typeface="Verdana" panose="020B0604030504040204" pitchFamily="34" charset="0"/>
                        <a:ea typeface="Verdana" panose="020B0604030504040204" pitchFamily="34" charset="0"/>
                      </a:rPr>
                      <a:t>)</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FB5-4CF8-991F-880E2FB8867A}"/>
                </c:ext>
              </c:extLst>
            </c:dLbl>
            <c:dLbl>
              <c:idx val="1"/>
              <c:layout>
                <c:manualLayout>
                  <c:x val="0.31471101643970356"/>
                  <c:y val="-0.2539580523765414"/>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700" b="1" dirty="0">
                        <a:solidFill>
                          <a:schemeClr val="tx1"/>
                        </a:solidFill>
                        <a:latin typeface="Verdana" panose="020B0604030504040204" pitchFamily="34" charset="0"/>
                        <a:ea typeface="Verdana" panose="020B0604030504040204" pitchFamily="34" charset="0"/>
                      </a:rPr>
                      <a:t>Education Welfare</a:t>
                    </a:r>
                  </a:p>
                  <a:p>
                    <a:pPr>
                      <a:defRPr sz="1100">
                        <a:solidFill>
                          <a:schemeClr val="bg1"/>
                        </a:solidFill>
                      </a:defRPr>
                    </a:pPr>
                    <a:r>
                      <a:rPr lang="en-US" sz="700" b="1" baseline="0" dirty="0">
                        <a:solidFill>
                          <a:schemeClr val="tx1"/>
                        </a:solidFill>
                        <a:latin typeface="Verdana" panose="020B0604030504040204" pitchFamily="34" charset="0"/>
                        <a:ea typeface="Verdana" panose="020B0604030504040204" pitchFamily="34" charset="0"/>
                      </a:rPr>
                      <a:t> (1)</a:t>
                    </a:r>
                    <a:endParaRPr lang="en-US" sz="900" b="1" baseline="0" dirty="0">
                      <a:solidFill>
                        <a:schemeClr val="tx1"/>
                      </a:solidFill>
                      <a:latin typeface="Verdana" panose="020B0604030504040204" pitchFamily="34" charset="0"/>
                      <a:ea typeface="Verdana" panose="020B0604030504040204" pitchFamily="34" charset="0"/>
                    </a:endParaRP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1362470437121497"/>
                      <c:h val="0.21619906453162252"/>
                    </c:manualLayout>
                  </c15:layout>
                  <c15:showDataLabelsRange val="0"/>
                </c:ext>
                <c:ext xmlns:c16="http://schemas.microsoft.com/office/drawing/2014/chart" uri="{C3380CC4-5D6E-409C-BE32-E72D297353CC}">
                  <c16:uniqueId val="{00000003-DFB5-4CF8-991F-880E2FB8867A}"/>
                </c:ext>
              </c:extLst>
            </c:dLbl>
            <c:dLbl>
              <c:idx val="2"/>
              <c:layout>
                <c:manualLayout>
                  <c:x val="-4.5135973006705479E-2"/>
                  <c:y val="0.45470784629100786"/>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US" sz="1050" b="1" baseline="0" dirty="0">
                        <a:solidFill>
                          <a:schemeClr val="tx1"/>
                        </a:solidFill>
                        <a:latin typeface="Verdana" panose="020B0604030504040204" pitchFamily="34" charset="0"/>
                        <a:ea typeface="Verdana" panose="020B0604030504040204" pitchFamily="34" charset="0"/>
                      </a:rPr>
                      <a:t>Social Care (</a:t>
                    </a:r>
                    <a:fld id="{67C60659-3DBF-43D4-B379-EE9C81A020FD}" type="VALUE">
                      <a:rPr lang="en-US" sz="1050" b="1" baseline="0" smtClean="0">
                        <a:solidFill>
                          <a:schemeClr val="tx1"/>
                        </a:solidFill>
                        <a:latin typeface="Verdana" panose="020B0604030504040204" pitchFamily="34" charset="0"/>
                        <a:ea typeface="Verdana" panose="020B0604030504040204" pitchFamily="34" charset="0"/>
                      </a:rPr>
                      <a:pPr>
                        <a:defRPr sz="1100">
                          <a:solidFill>
                            <a:schemeClr val="bg1"/>
                          </a:solidFill>
                        </a:defRPr>
                      </a:pPr>
                      <a:t>[VALUE]</a:t>
                    </a:fld>
                    <a:r>
                      <a:rPr lang="en-US" sz="1050" b="1" baseline="0" dirty="0">
                        <a:solidFill>
                          <a:schemeClr val="tx1"/>
                        </a:solidFill>
                        <a:latin typeface="Verdana" panose="020B0604030504040204" pitchFamily="34" charset="0"/>
                        <a:ea typeface="Verdana" panose="020B0604030504040204" pitchFamily="34" charset="0"/>
                      </a:rPr>
                      <a:t>0</a:t>
                    </a:r>
                    <a:r>
                      <a:rPr lang="en-US" sz="1050" baseline="0" dirty="0">
                        <a:solidFill>
                          <a:schemeClr val="tx1"/>
                        </a:solidFill>
                        <a:latin typeface="Verdana" panose="020B0604030504040204" pitchFamily="34" charset="0"/>
                        <a:ea typeface="Verdana" panose="020B0604030504040204" pitchFamily="34" charset="0"/>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0527008230201477"/>
                      <c:h val="0.14454408838995228"/>
                    </c:manualLayout>
                  </c15:layout>
                  <c15:dlblFieldTable/>
                  <c15:showDataLabelsRange val="0"/>
                </c:ext>
                <c:ext xmlns:c16="http://schemas.microsoft.com/office/drawing/2014/chart" uri="{C3380CC4-5D6E-409C-BE32-E72D297353CC}">
                  <c16:uniqueId val="{00000005-DFB5-4CF8-991F-880E2FB8867A}"/>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extLst>
          </c:dLbls>
          <c:cat>
            <c:strRef>
              <c:f>Sheet1!$A$2:$A$4</c:f>
              <c:strCache>
                <c:ptCount val="3"/>
                <c:pt idx="0">
                  <c:v>SEN</c:v>
                </c:pt>
                <c:pt idx="1">
                  <c:v>Social Care</c:v>
                </c:pt>
                <c:pt idx="2">
                  <c:v>Education Welfare</c:v>
                </c:pt>
              </c:strCache>
            </c:strRef>
          </c:cat>
          <c:val>
            <c:numRef>
              <c:f>Sheet1!$B$2:$B$4</c:f>
              <c:numCache>
                <c:formatCode>General</c:formatCode>
                <c:ptCount val="3"/>
                <c:pt idx="0">
                  <c:v>13</c:v>
                </c:pt>
                <c:pt idx="1">
                  <c:v>10</c:v>
                </c:pt>
                <c:pt idx="2">
                  <c:v>1</c:v>
                </c:pt>
              </c:numCache>
            </c:numRef>
          </c:val>
          <c:extLst>
            <c:ext xmlns:c16="http://schemas.microsoft.com/office/drawing/2014/chart" uri="{C3380CC4-5D6E-409C-BE32-E72D297353CC}">
              <c16:uniqueId val="{00000008-DFB5-4CF8-991F-880E2FB8867A}"/>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892969049390231"/>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explosion val="5"/>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EC84-4DF2-960C-035456A9510C}"/>
              </c:ext>
            </c:extLst>
          </c:dPt>
          <c:dPt>
            <c:idx val="1"/>
            <c:bubble3D val="0"/>
            <c:spPr>
              <a:solidFill>
                <a:sysClr val="window" lastClr="FFFFFF"/>
              </a:solidFill>
              <a:ln w="19050">
                <a:noFill/>
              </a:ln>
              <a:effectLst/>
            </c:spPr>
            <c:extLst>
              <c:ext xmlns:c16="http://schemas.microsoft.com/office/drawing/2014/chart" uri="{C3380CC4-5D6E-409C-BE32-E72D297353CC}">
                <c16:uniqueId val="{00000003-EC84-4DF2-960C-035456A9510C}"/>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EC84-4DF2-960C-035456A951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19</c:v>
                </c:pt>
                <c:pt idx="1">
                  <c:v>17</c:v>
                </c:pt>
                <c:pt idx="2">
                  <c:v>21</c:v>
                </c:pt>
                <c:pt idx="3">
                  <c:v>29</c:v>
                </c:pt>
                <c:pt idx="4">
                  <c:v>35</c:v>
                </c:pt>
              </c:numCache>
            </c:numRef>
          </c:val>
          <c:smooth val="0"/>
          <c:extLst>
            <c:ext xmlns:c16="http://schemas.microsoft.com/office/drawing/2014/chart" uri="{C3380CC4-5D6E-409C-BE32-E72D297353CC}">
              <c16:uniqueId val="{00000000-5E53-4C0C-8379-1D9C8BC25543}"/>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5">
                <a:shade val="53000"/>
              </a:schemeClr>
            </a:solidFill>
            <a:ln>
              <a:noFill/>
            </a:ln>
            <a:effectLst/>
          </c:spPr>
          <c:invertIfNegative val="0"/>
          <c:cat>
            <c:strRef>
              <c:f>Sheet1!$A$2:$A$5</c:f>
              <c:strCache>
                <c:ptCount val="4"/>
                <c:pt idx="0">
                  <c:v>Q1 22/23</c:v>
                </c:pt>
                <c:pt idx="1">
                  <c:v>Q4 21/22</c:v>
                </c:pt>
                <c:pt idx="2">
                  <c:v>Q3 21/22</c:v>
                </c:pt>
                <c:pt idx="3">
                  <c:v>Q2 21/22</c:v>
                </c:pt>
              </c:strCache>
            </c:strRef>
          </c:cat>
          <c:val>
            <c:numRef>
              <c:f>Sheet1!$B$2:$B$5</c:f>
              <c:numCache>
                <c:formatCode>General</c:formatCode>
                <c:ptCount val="4"/>
                <c:pt idx="0">
                  <c:v>30</c:v>
                </c:pt>
                <c:pt idx="1">
                  <c:v>23</c:v>
                </c:pt>
                <c:pt idx="2">
                  <c:v>13</c:v>
                </c:pt>
                <c:pt idx="3">
                  <c:v>12</c:v>
                </c:pt>
              </c:numCache>
            </c:numRef>
          </c:val>
          <c:extLst>
            <c:ext xmlns:c16="http://schemas.microsoft.com/office/drawing/2014/chart" uri="{C3380CC4-5D6E-409C-BE32-E72D297353CC}">
              <c16:uniqueId val="{00000000-711E-43F3-A9EF-700868D3B75D}"/>
            </c:ext>
          </c:extLst>
        </c:ser>
        <c:ser>
          <c:idx val="1"/>
          <c:order val="1"/>
          <c:tx>
            <c:strRef>
              <c:f>Sheet1!$C$1</c:f>
              <c:strCache>
                <c:ptCount val="1"/>
                <c:pt idx="0">
                  <c:v>Stage 2</c:v>
                </c:pt>
              </c:strCache>
            </c:strRef>
          </c:tx>
          <c:spPr>
            <a:solidFill>
              <a:schemeClr val="accent5">
                <a:shade val="76000"/>
              </a:schemeClr>
            </a:solidFill>
            <a:ln>
              <a:noFill/>
            </a:ln>
            <a:effectLst/>
          </c:spPr>
          <c:invertIfNegative val="0"/>
          <c:cat>
            <c:strRef>
              <c:f>Sheet1!$A$2:$A$5</c:f>
              <c:strCache>
                <c:ptCount val="4"/>
                <c:pt idx="0">
                  <c:v>Q1 22/23</c:v>
                </c:pt>
                <c:pt idx="1">
                  <c:v>Q4 21/22</c:v>
                </c:pt>
                <c:pt idx="2">
                  <c:v>Q3 21/22</c:v>
                </c:pt>
                <c:pt idx="3">
                  <c:v>Q2 21/22</c:v>
                </c:pt>
              </c:strCache>
            </c:strRef>
          </c:cat>
          <c:val>
            <c:numRef>
              <c:f>Sheet1!$C$2:$C$5</c:f>
              <c:numCache>
                <c:formatCode>General</c:formatCode>
                <c:ptCount val="4"/>
                <c:pt idx="0">
                  <c:v>5</c:v>
                </c:pt>
                <c:pt idx="1">
                  <c:v>2</c:v>
                </c:pt>
                <c:pt idx="2">
                  <c:v>4</c:v>
                </c:pt>
                <c:pt idx="3">
                  <c:v>4</c:v>
                </c:pt>
              </c:numCache>
            </c:numRef>
          </c:val>
          <c:extLst>
            <c:ext xmlns:c16="http://schemas.microsoft.com/office/drawing/2014/chart" uri="{C3380CC4-5D6E-409C-BE32-E72D297353CC}">
              <c16:uniqueId val="{00000001-711E-43F3-A9EF-700868D3B75D}"/>
            </c:ext>
          </c:extLst>
        </c:ser>
        <c:ser>
          <c:idx val="2"/>
          <c:order val="2"/>
          <c:tx>
            <c:strRef>
              <c:f>Sheet1!$D$1</c:f>
              <c:strCache>
                <c:ptCount val="1"/>
                <c:pt idx="0">
                  <c:v>TP</c:v>
                </c:pt>
              </c:strCache>
            </c:strRef>
          </c:tx>
          <c:spPr>
            <a:solidFill>
              <a:schemeClr val="accent5"/>
            </a:solidFill>
            <a:ln>
              <a:noFill/>
            </a:ln>
            <a:effectLst/>
          </c:spPr>
          <c:invertIfNegative val="0"/>
          <c:cat>
            <c:strRef>
              <c:f>Sheet1!$A$2:$A$5</c:f>
              <c:strCache>
                <c:ptCount val="4"/>
                <c:pt idx="0">
                  <c:v>Q1 22/23</c:v>
                </c:pt>
                <c:pt idx="1">
                  <c:v>Q4 21/22</c:v>
                </c:pt>
                <c:pt idx="2">
                  <c:v>Q3 21/22</c:v>
                </c:pt>
                <c:pt idx="3">
                  <c:v>Q2 21/22</c:v>
                </c:pt>
              </c:strCache>
            </c:strRef>
          </c:cat>
          <c:val>
            <c:numRef>
              <c:f>Sheet1!$D$2:$D$5</c:f>
              <c:numCache>
                <c:formatCode>General</c:formatCode>
                <c:ptCount val="4"/>
              </c:numCache>
            </c:numRef>
          </c:val>
          <c:extLst>
            <c:ext xmlns:c16="http://schemas.microsoft.com/office/drawing/2014/chart" uri="{C3380CC4-5D6E-409C-BE32-E72D297353CC}">
              <c16:uniqueId val="{00000002-711E-43F3-A9EF-700868D3B75D}"/>
            </c:ext>
          </c:extLst>
        </c:ser>
        <c:ser>
          <c:idx val="3"/>
          <c:order val="3"/>
          <c:tx>
            <c:strRef>
              <c:f>Sheet1!$E$1</c:f>
              <c:strCache>
                <c:ptCount val="1"/>
                <c:pt idx="0">
                  <c:v>LGSCO</c:v>
                </c:pt>
              </c:strCache>
            </c:strRef>
          </c:tx>
          <c:spPr>
            <a:solidFill>
              <a:schemeClr val="accent5">
                <a:tint val="77000"/>
              </a:schemeClr>
            </a:solidFill>
            <a:ln>
              <a:noFill/>
            </a:ln>
            <a:effectLst/>
          </c:spPr>
          <c:invertIfNegative val="0"/>
          <c:cat>
            <c:strRef>
              <c:f>Sheet1!$A$2:$A$5</c:f>
              <c:strCache>
                <c:ptCount val="4"/>
                <c:pt idx="0">
                  <c:v>Q1 22/23</c:v>
                </c:pt>
                <c:pt idx="1">
                  <c:v>Q4 21/22</c:v>
                </c:pt>
                <c:pt idx="2">
                  <c:v>Q3 21/22</c:v>
                </c:pt>
                <c:pt idx="3">
                  <c:v>Q2 21/22</c:v>
                </c:pt>
              </c:strCache>
            </c:strRef>
          </c:cat>
          <c:val>
            <c:numRef>
              <c:f>Sheet1!$E$2:$E$5</c:f>
              <c:numCache>
                <c:formatCode>General</c:formatCode>
                <c:ptCount val="4"/>
                <c:pt idx="0">
                  <c:v>0</c:v>
                </c:pt>
                <c:pt idx="1">
                  <c:v>1</c:v>
                </c:pt>
                <c:pt idx="2">
                  <c:v>1</c:v>
                </c:pt>
                <c:pt idx="3">
                  <c:v>1</c:v>
                </c:pt>
              </c:numCache>
            </c:numRef>
          </c:val>
          <c:extLst>
            <c:ext xmlns:c16="http://schemas.microsoft.com/office/drawing/2014/chart" uri="{C3380CC4-5D6E-409C-BE32-E72D297353CC}">
              <c16:uniqueId val="{00000001-D1ED-463D-9CF2-FB25134A9A34}"/>
            </c:ext>
          </c:extLst>
        </c:ser>
        <c:ser>
          <c:idx val="4"/>
          <c:order val="4"/>
          <c:tx>
            <c:strRef>
              <c:f>Sheet1!$F$1</c:f>
              <c:strCache>
                <c:ptCount val="1"/>
                <c:pt idx="0">
                  <c:v>HO</c:v>
                </c:pt>
              </c:strCache>
            </c:strRef>
          </c:tx>
          <c:spPr>
            <a:solidFill>
              <a:schemeClr val="accent5">
                <a:tint val="54000"/>
              </a:schemeClr>
            </a:solidFill>
            <a:ln>
              <a:noFill/>
            </a:ln>
            <a:effectLst/>
          </c:spPr>
          <c:invertIfNegative val="0"/>
          <c:cat>
            <c:strRef>
              <c:f>Sheet1!$A$2:$A$5</c:f>
              <c:strCache>
                <c:ptCount val="4"/>
                <c:pt idx="0">
                  <c:v>Q1 22/23</c:v>
                </c:pt>
                <c:pt idx="1">
                  <c:v>Q4 21/22</c:v>
                </c:pt>
                <c:pt idx="2">
                  <c:v>Q3 21/22</c:v>
                </c:pt>
                <c:pt idx="3">
                  <c:v>Q2 21/22</c:v>
                </c:pt>
              </c:strCache>
            </c:strRef>
          </c:cat>
          <c:val>
            <c:numRef>
              <c:f>Sheet1!$F$2:$F$5</c:f>
              <c:numCache>
                <c:formatCode>General</c:formatCode>
                <c:ptCount val="4"/>
                <c:pt idx="0">
                  <c:v>0</c:v>
                </c:pt>
                <c:pt idx="1">
                  <c:v>3</c:v>
                </c:pt>
                <c:pt idx="2">
                  <c:v>3</c:v>
                </c:pt>
                <c:pt idx="3">
                  <c:v>0</c:v>
                </c:pt>
              </c:numCache>
            </c:numRef>
          </c:val>
          <c:extLst>
            <c:ext xmlns:c16="http://schemas.microsoft.com/office/drawing/2014/chart" uri="{C3380CC4-5D6E-409C-BE32-E72D297353CC}">
              <c16:uniqueId val="{00000001-4068-4FFC-88BD-866EB898324E}"/>
            </c:ext>
          </c:extLst>
        </c:ser>
        <c:dLbls>
          <c:showLegendKey val="0"/>
          <c:showVal val="0"/>
          <c:showCatName val="0"/>
          <c:showSerName val="0"/>
          <c:showPercent val="0"/>
          <c:showBubbleSize val="0"/>
        </c:dLbls>
        <c:gapWidth val="176"/>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390135800"/>
        <c:crosses val="autoZero"/>
        <c:crossBetween val="between"/>
        <c:majorUnit val="2"/>
      </c:valAx>
      <c:spPr>
        <a:noFill/>
        <a:ln>
          <a:noFill/>
        </a:ln>
        <a:effectLst/>
      </c:spPr>
    </c:plotArea>
    <c:legend>
      <c:legendPos val="b"/>
      <c:layout>
        <c:manualLayout>
          <c:xMode val="edge"/>
          <c:yMode val="edge"/>
          <c:x val="6.9535103804195655E-2"/>
          <c:y val="0.78427292275105109"/>
          <c:w val="0.87633280705928152"/>
          <c:h val="0.1668166500850476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158957210450948"/>
          <c:y val="0.1232708703796475"/>
          <c:w val="0.47781758016136022"/>
          <c:h val="0.77215702398116581"/>
        </c:manualLayout>
      </c:layout>
      <c:pieChart>
        <c:varyColors val="1"/>
        <c:ser>
          <c:idx val="0"/>
          <c:order val="0"/>
          <c:tx>
            <c:strRef>
              <c:f>Sheet1!$B$1</c:f>
              <c:strCache>
                <c:ptCount val="1"/>
                <c:pt idx="0">
                  <c:v>Volumes</c:v>
                </c:pt>
              </c:strCache>
            </c:strRef>
          </c:tx>
          <c:dPt>
            <c:idx val="0"/>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1-5557-41A9-B4ED-2AB2EF3A9A87}"/>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5557-41A9-B4ED-2AB2EF3A9A87}"/>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5557-41A9-B4ED-2AB2EF3A9A87}"/>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5557-41A9-B4ED-2AB2EF3A9A87}"/>
              </c:ext>
            </c:extLst>
          </c:dPt>
          <c:dLbls>
            <c:dLbl>
              <c:idx val="0"/>
              <c:delete val="1"/>
              <c:extLst>
                <c:ext xmlns:c15="http://schemas.microsoft.com/office/drawing/2012/chart" uri="{CE6537A1-D6FC-4f65-9D91-7224C49458BB}">
                  <c15:layout>
                    <c:manualLayout>
                      <c:w val="0.21167846617720815"/>
                      <c:h val="0.57052306241651163"/>
                    </c:manualLayout>
                  </c15:layout>
                </c:ext>
                <c:ext xmlns:c16="http://schemas.microsoft.com/office/drawing/2014/chart" uri="{C3380CC4-5D6E-409C-BE32-E72D297353CC}">
                  <c16:uniqueId val="{00000001-5557-41A9-B4ED-2AB2EF3A9A87}"/>
                </c:ext>
              </c:extLst>
            </c:dLbl>
            <c:dLbl>
              <c:idx val="1"/>
              <c:layout>
                <c:manualLayout>
                  <c:x val="-0.11670929810718755"/>
                  <c:y val="0.11309791025003875"/>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953240B4-81C3-446E-AC8A-893BD81B64CA}" type="CATEGORYNAME">
                      <a:rPr lang="en-US" sz="700" b="1" smtClean="0">
                        <a:solidFill>
                          <a:schemeClr val="tx1"/>
                        </a:solidFill>
                      </a:rPr>
                      <a:pPr>
                        <a:defRPr sz="1100">
                          <a:solidFill>
                            <a:schemeClr val="bg1"/>
                          </a:solidFill>
                        </a:defRPr>
                      </a:pPr>
                      <a:t>[CATEGORY NAME]</a:t>
                    </a:fld>
                    <a:r>
                      <a:rPr lang="en-US" sz="700" b="1" dirty="0">
                        <a:solidFill>
                          <a:schemeClr val="tx1"/>
                        </a:solidFill>
                      </a:rPr>
                      <a:t> </a:t>
                    </a:r>
                    <a:r>
                      <a:rPr lang="en-US" sz="700" b="1" baseline="0" dirty="0">
                        <a:solidFill>
                          <a:schemeClr val="tx1"/>
                        </a:solidFill>
                      </a:rPr>
                      <a:t> (</a:t>
                    </a:r>
                    <a:fld id="{33B205C0-370A-47A5-BB4F-536B078F2BD5}" type="VALUE">
                      <a:rPr lang="en-US" sz="700" b="1" baseline="0" smtClean="0">
                        <a:solidFill>
                          <a:schemeClr val="tx1"/>
                        </a:solidFill>
                      </a:rPr>
                      <a:pPr>
                        <a:defRPr sz="1100">
                          <a:solidFill>
                            <a:schemeClr val="bg1"/>
                          </a:solidFill>
                        </a:defRPr>
                      </a:pPr>
                      <a:t>[VALUE]</a:t>
                    </a:fld>
                    <a:r>
                      <a:rPr lang="en-US" sz="700" b="1" baseline="0" dirty="0">
                        <a:solidFill>
                          <a:schemeClr val="tx1"/>
                        </a:solidFill>
                      </a:rPr>
                      <a:t>)</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12078753487582002"/>
                      <c:h val="0.15936022250057696"/>
                    </c:manualLayout>
                  </c15:layout>
                  <c15:dlblFieldTable/>
                  <c15:showDataLabelsRange val="0"/>
                </c:ext>
                <c:ext xmlns:c16="http://schemas.microsoft.com/office/drawing/2014/chart" uri="{C3380CC4-5D6E-409C-BE32-E72D297353CC}">
                  <c16:uniqueId val="{00000003-5557-41A9-B4ED-2AB2EF3A9A87}"/>
                </c:ext>
              </c:extLst>
            </c:dLbl>
            <c:dLbl>
              <c:idx val="2"/>
              <c:delete val="1"/>
              <c:extLst>
                <c:ext xmlns:c15="http://schemas.microsoft.com/office/drawing/2012/chart" uri="{CE6537A1-D6FC-4f65-9D91-7224C49458BB}"/>
                <c:ext xmlns:c16="http://schemas.microsoft.com/office/drawing/2014/chart" uri="{C3380CC4-5D6E-409C-BE32-E72D297353CC}">
                  <c16:uniqueId val="{00000005-5557-41A9-B4ED-2AB2EF3A9A87}"/>
                </c:ext>
              </c:extLst>
            </c:dLbl>
            <c:dLbl>
              <c:idx val="3"/>
              <c:layout>
                <c:manualLayout>
                  <c:x val="0.10317666306174954"/>
                  <c:y val="0.18382597339401352"/>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fld id="{22229E92-7D48-4535-82C6-CCDB279B882E}" type="CATEGORYNAME">
                      <a:rPr lang="en-US" sz="800" b="1" smtClean="0">
                        <a:solidFill>
                          <a:schemeClr val="tx1"/>
                        </a:solidFill>
                        <a:latin typeface="+mn-lt"/>
                        <a:ea typeface="Verdana" panose="020B0604030504040204" pitchFamily="34" charset="0"/>
                      </a:rPr>
                      <a:pPr>
                        <a:defRPr sz="1100">
                          <a:solidFill>
                            <a:schemeClr val="bg1"/>
                          </a:solidFill>
                        </a:defRPr>
                      </a:pPr>
                      <a:t>[CATEGORY NAME]</a:t>
                    </a:fld>
                    <a:r>
                      <a:rPr lang="en-US" sz="800" b="1" baseline="0" dirty="0">
                        <a:solidFill>
                          <a:schemeClr val="tx1"/>
                        </a:solidFill>
                        <a:latin typeface="+mn-lt"/>
                        <a:ea typeface="Verdana" panose="020B0604030504040204" pitchFamily="34" charset="0"/>
                      </a:rPr>
                      <a:t> (8)</a:t>
                    </a:r>
                  </a:p>
                </c:rich>
              </c:tx>
              <c:spPr>
                <a:noFill/>
                <a:ln>
                  <a:noFill/>
                </a:ln>
                <a:effectLst/>
              </c:spPr>
              <c:txPr>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11877416754690052"/>
                      <c:h val="0.24048111714368034"/>
                    </c:manualLayout>
                  </c15:layout>
                  <c15:dlblFieldTable/>
                  <c15:showDataLabelsRange val="0"/>
                </c:ext>
                <c:ext xmlns:c16="http://schemas.microsoft.com/office/drawing/2014/chart" uri="{C3380CC4-5D6E-409C-BE32-E72D297353CC}">
                  <c16:uniqueId val="{00000007-5557-41A9-B4ED-2AB2EF3A9A87}"/>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Homelessness and Housing Needs</c:v>
                </c:pt>
                <c:pt idx="1">
                  <c:v>Housing Management</c:v>
                </c:pt>
                <c:pt idx="2">
                  <c:v>Asset Management &amp; Maintenance </c:v>
                </c:pt>
                <c:pt idx="3">
                  <c:v>Localities Housing Services</c:v>
                </c:pt>
              </c:strCache>
            </c:strRef>
          </c:cat>
          <c:val>
            <c:numRef>
              <c:f>Sheet1!$B$2:$B$5</c:f>
              <c:numCache>
                <c:formatCode>General</c:formatCode>
                <c:ptCount val="4"/>
                <c:pt idx="0">
                  <c:v>6</c:v>
                </c:pt>
                <c:pt idx="1">
                  <c:v>3</c:v>
                </c:pt>
                <c:pt idx="2">
                  <c:v>27</c:v>
                </c:pt>
                <c:pt idx="3">
                  <c:v>8</c:v>
                </c:pt>
              </c:numCache>
            </c:numRef>
          </c:val>
          <c:extLst>
            <c:ext xmlns:c16="http://schemas.microsoft.com/office/drawing/2014/chart" uri="{C3380CC4-5D6E-409C-BE32-E72D297353CC}">
              <c16:uniqueId val="{00000008-5557-41A9-B4ED-2AB2EF3A9A8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03672144451206"/>
          <c:y val="0.18254354678879955"/>
          <c:w val="0.64214061901219543"/>
          <c:h val="0.60139629458094668"/>
        </c:manualLayout>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54AF-4544-A0BA-F5B9FCF1F50A}"/>
              </c:ext>
            </c:extLst>
          </c:dPt>
          <c:dPt>
            <c:idx val="1"/>
            <c:bubble3D val="0"/>
            <c:spPr>
              <a:solidFill>
                <a:sysClr val="window" lastClr="FFFFFF"/>
              </a:solidFill>
              <a:ln w="19050">
                <a:noFill/>
              </a:ln>
              <a:effectLst/>
            </c:spPr>
            <c:extLst>
              <c:ext xmlns:c16="http://schemas.microsoft.com/office/drawing/2014/chart" uri="{C3380CC4-5D6E-409C-BE32-E72D297353CC}">
                <c16:uniqueId val="{00000003-54AF-4544-A0BA-F5B9FCF1F50A}"/>
              </c:ext>
            </c:extLst>
          </c:dPt>
          <c:cat>
            <c:strRef>
              <c:f>Sheet1!$A$2:$A$3</c:f>
              <c:strCache>
                <c:ptCount val="2"/>
                <c:pt idx="0">
                  <c:v>1st Qtr</c:v>
                </c:pt>
                <c:pt idx="1">
                  <c:v>2nd Qtr</c:v>
                </c:pt>
              </c:strCache>
            </c:strRef>
          </c:cat>
          <c:val>
            <c:numRef>
              <c:f>Sheet1!$B$2:$B$3</c:f>
              <c:numCache>
                <c:formatCode>General</c:formatCode>
                <c:ptCount val="2"/>
                <c:pt idx="0">
                  <c:v>6</c:v>
                </c:pt>
                <c:pt idx="1">
                  <c:v>0</c:v>
                </c:pt>
              </c:numCache>
            </c:numRef>
          </c:val>
          <c:extLst>
            <c:ext xmlns:c16="http://schemas.microsoft.com/office/drawing/2014/chart" uri="{C3380CC4-5D6E-409C-BE32-E72D297353CC}">
              <c16:uniqueId val="{00000004-54AF-4544-A0BA-F5B9FCF1F50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4C3F-432A-8C72-6BB890DD66B2}"/>
              </c:ext>
            </c:extLst>
          </c:dPt>
          <c:dPt>
            <c:idx val="1"/>
            <c:bubble3D val="0"/>
            <c:spPr>
              <a:solidFill>
                <a:sysClr val="window" lastClr="FFFFFF"/>
              </a:solidFill>
              <a:ln w="19050">
                <a:noFill/>
              </a:ln>
              <a:effectLst/>
            </c:spPr>
            <c:extLst>
              <c:ext xmlns:c16="http://schemas.microsoft.com/office/drawing/2014/chart" uri="{C3380CC4-5D6E-409C-BE32-E72D297353CC}">
                <c16:uniqueId val="{00000003-4C3F-432A-8C72-6BB890DD66B2}"/>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4C3F-432A-8C72-6BB890DD66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0712651197378"/>
          <c:y val="0.11415819250822763"/>
          <c:w val="0.66658574697605244"/>
          <c:h val="0.77168361498354476"/>
        </c:manualLayout>
      </c:layout>
      <c:doughnutChart>
        <c:varyColors val="1"/>
        <c:ser>
          <c:idx val="0"/>
          <c:order val="0"/>
          <c:tx>
            <c:strRef>
              <c:f>Sheet1!$B$1</c:f>
              <c:strCache>
                <c:ptCount val="1"/>
                <c:pt idx="0">
                  <c:v>Complaints</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6867-4D82-90BE-FE84EEB9C1D9}"/>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6867-4D82-90BE-FE84EEB9C1D9}"/>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6867-4D82-90BE-FE84EEB9C1D9}"/>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6867-4D82-90BE-FE84EEB9C1D9}"/>
              </c:ext>
            </c:extLst>
          </c:dPt>
          <c:dPt>
            <c:idx val="4"/>
            <c:bubble3D val="0"/>
            <c:spPr>
              <a:solidFill>
                <a:schemeClr val="accent4">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B31D-4709-A48F-D0CAA2A290DC}"/>
              </c:ext>
            </c:extLst>
          </c:dPt>
          <c:dPt>
            <c:idx val="5"/>
            <c:bubble3D val="0"/>
            <c:spPr>
              <a:solidFill>
                <a:schemeClr val="accent6">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B-870F-4E7F-887B-8DDEE7C6F71E}"/>
              </c:ext>
            </c:extLst>
          </c:dPt>
          <c:dLbls>
            <c:delete val="1"/>
          </c:dLbls>
          <c:cat>
            <c:strRef>
              <c:f>Sheet1!$A$2:$A$7</c:f>
              <c:strCache>
                <c:ptCount val="6"/>
                <c:pt idx="0">
                  <c:v>Stage 1</c:v>
                </c:pt>
                <c:pt idx="1">
                  <c:v>Stage 2</c:v>
                </c:pt>
                <c:pt idx="2">
                  <c:v>TP</c:v>
                </c:pt>
                <c:pt idx="3">
                  <c:v>Stage 3</c:v>
                </c:pt>
                <c:pt idx="4">
                  <c:v>LGSCO</c:v>
                </c:pt>
                <c:pt idx="5">
                  <c:v>HO</c:v>
                </c:pt>
              </c:strCache>
            </c:strRef>
          </c:cat>
          <c:val>
            <c:numRef>
              <c:f>Sheet1!$B$2:$B$7</c:f>
              <c:numCache>
                <c:formatCode>General</c:formatCode>
                <c:ptCount val="6"/>
                <c:pt idx="0">
                  <c:v>64</c:v>
                </c:pt>
                <c:pt idx="1">
                  <c:v>18</c:v>
                </c:pt>
                <c:pt idx="2">
                  <c:v>0</c:v>
                </c:pt>
                <c:pt idx="3">
                  <c:v>0</c:v>
                </c:pt>
                <c:pt idx="4">
                  <c:v>6</c:v>
                </c:pt>
                <c:pt idx="5">
                  <c:v>0</c:v>
                </c:pt>
              </c:numCache>
            </c:numRef>
          </c:val>
          <c:extLst>
            <c:ext xmlns:c16="http://schemas.microsoft.com/office/drawing/2014/chart" uri="{C3380CC4-5D6E-409C-BE32-E72D297353CC}">
              <c16:uniqueId val="{00000008-6867-4D82-90BE-FE84EEB9C1D9}"/>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AE5-41DF-9339-326C8C54A367}"/>
              </c:ext>
            </c:extLst>
          </c:dPt>
          <c:dPt>
            <c:idx val="1"/>
            <c:bubble3D val="0"/>
            <c:spPr>
              <a:solidFill>
                <a:sysClr val="window" lastClr="FFFFFF"/>
              </a:solidFill>
              <a:ln w="19050">
                <a:noFill/>
              </a:ln>
              <a:effectLst/>
            </c:spPr>
            <c:extLst>
              <c:ext xmlns:c16="http://schemas.microsoft.com/office/drawing/2014/chart" uri="{C3380CC4-5D6E-409C-BE32-E72D297353CC}">
                <c16:uniqueId val="{00000003-3AE5-41DF-9339-326C8C54A367}"/>
              </c:ext>
            </c:extLst>
          </c:dPt>
          <c:cat>
            <c:strRef>
              <c:f>Sheet1!$A$2:$A$3</c:f>
              <c:strCache>
                <c:ptCount val="2"/>
                <c:pt idx="0">
                  <c:v>1st Qtr</c:v>
                </c:pt>
                <c:pt idx="1">
                  <c:v>2nd Qtr</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3AE5-41DF-9339-326C8C54A36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0</c:v>
                </c:pt>
                <c:pt idx="1">
                  <c:v>0</c:v>
                </c:pt>
                <c:pt idx="2">
                  <c:v>0</c:v>
                </c:pt>
                <c:pt idx="3">
                  <c:v>0</c:v>
                </c:pt>
                <c:pt idx="4">
                  <c:v>2</c:v>
                </c:pt>
              </c:numCache>
            </c:numRef>
          </c:val>
          <c:smooth val="0"/>
          <c:extLst>
            <c:ext xmlns:c16="http://schemas.microsoft.com/office/drawing/2014/chart" uri="{C3380CC4-5D6E-409C-BE32-E72D297353CC}">
              <c16:uniqueId val="{00000000-A1B2-40B7-8E6C-60F401173AD8}"/>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Sheet1!$B$2</c:f>
              <c:strCache>
                <c:ptCount val="1"/>
                <c:pt idx="0">
                  <c:v>Stage 1</c:v>
                </c:pt>
              </c:strCache>
            </c:strRef>
          </c:tx>
          <c:spPr>
            <a:solidFill>
              <a:schemeClr val="accent4">
                <a:shade val="65000"/>
              </a:schemeClr>
            </a:solidFill>
            <a:ln>
              <a:noFill/>
            </a:ln>
            <a:effectLst/>
          </c:spPr>
          <c:invertIfNegative val="0"/>
          <c:cat>
            <c:strRef>
              <c:f>Sheet1!$A$3:$A$6</c:f>
              <c:strCache>
                <c:ptCount val="4"/>
                <c:pt idx="0">
                  <c:v>Q1 22/23</c:v>
                </c:pt>
                <c:pt idx="1">
                  <c:v>Q4 21/22</c:v>
                </c:pt>
                <c:pt idx="2">
                  <c:v>Q3 21/22</c:v>
                </c:pt>
                <c:pt idx="3">
                  <c:v>Q2 21/22</c:v>
                </c:pt>
              </c:strCache>
            </c:strRef>
          </c:cat>
          <c:val>
            <c:numRef>
              <c:f>Sheet1!$B$3:$B$6</c:f>
              <c:numCache>
                <c:formatCode>General</c:formatCode>
                <c:ptCount val="4"/>
                <c:pt idx="0">
                  <c:v>2</c:v>
                </c:pt>
                <c:pt idx="1">
                  <c:v>0</c:v>
                </c:pt>
                <c:pt idx="2">
                  <c:v>0</c:v>
                </c:pt>
                <c:pt idx="3">
                  <c:v>0</c:v>
                </c:pt>
              </c:numCache>
            </c:numRef>
          </c:val>
          <c:extLst>
            <c:ext xmlns:c16="http://schemas.microsoft.com/office/drawing/2014/chart" uri="{C3380CC4-5D6E-409C-BE32-E72D297353CC}">
              <c16:uniqueId val="{00000000-0086-4482-B6DC-C62698D8CC8A}"/>
            </c:ext>
          </c:extLst>
        </c:ser>
        <c:ser>
          <c:idx val="1"/>
          <c:order val="1"/>
          <c:tx>
            <c:strRef>
              <c:f>Sheet1!$C$2</c:f>
              <c:strCache>
                <c:ptCount val="1"/>
                <c:pt idx="0">
                  <c:v>Stage 2</c:v>
                </c:pt>
              </c:strCache>
            </c:strRef>
          </c:tx>
          <c:spPr>
            <a:solidFill>
              <a:schemeClr val="accent4"/>
            </a:solidFill>
            <a:ln>
              <a:noFill/>
            </a:ln>
            <a:effectLst/>
          </c:spPr>
          <c:invertIfNegative val="0"/>
          <c:cat>
            <c:strRef>
              <c:f>Sheet1!$A$3:$A$6</c:f>
              <c:strCache>
                <c:ptCount val="4"/>
                <c:pt idx="0">
                  <c:v>Q1 22/23</c:v>
                </c:pt>
                <c:pt idx="1">
                  <c:v>Q4 21/22</c:v>
                </c:pt>
                <c:pt idx="2">
                  <c:v>Q3 21/22</c:v>
                </c:pt>
                <c:pt idx="3">
                  <c:v>Q2 21/22</c:v>
                </c:pt>
              </c:strCache>
            </c:strRef>
          </c:cat>
          <c:val>
            <c:numRef>
              <c:f>Sheet1!$C$3:$C$6</c:f>
              <c:numCache>
                <c:formatCode>General</c:formatCode>
                <c:ptCount val="4"/>
                <c:pt idx="0">
                  <c:v>0</c:v>
                </c:pt>
                <c:pt idx="1">
                  <c:v>0</c:v>
                </c:pt>
                <c:pt idx="2">
                  <c:v>0</c:v>
                </c:pt>
                <c:pt idx="3">
                  <c:v>0</c:v>
                </c:pt>
              </c:numCache>
            </c:numRef>
          </c:val>
          <c:extLst>
            <c:ext xmlns:c16="http://schemas.microsoft.com/office/drawing/2014/chart" uri="{C3380CC4-5D6E-409C-BE32-E72D297353CC}">
              <c16:uniqueId val="{00000001-0086-4482-B6DC-C62698D8CC8A}"/>
            </c:ext>
          </c:extLst>
        </c:ser>
        <c:ser>
          <c:idx val="2"/>
          <c:order val="2"/>
          <c:tx>
            <c:strRef>
              <c:f>Sheet1!$D$2</c:f>
              <c:strCache>
                <c:ptCount val="1"/>
                <c:pt idx="0">
                  <c:v>Ombudsman</c:v>
                </c:pt>
              </c:strCache>
            </c:strRef>
          </c:tx>
          <c:spPr>
            <a:solidFill>
              <a:schemeClr val="accent4">
                <a:tint val="65000"/>
              </a:schemeClr>
            </a:solidFill>
            <a:ln>
              <a:noFill/>
            </a:ln>
            <a:effectLst/>
          </c:spPr>
          <c:invertIfNegative val="0"/>
          <c:cat>
            <c:strRef>
              <c:f>Sheet1!$A$3:$A$6</c:f>
              <c:strCache>
                <c:ptCount val="4"/>
                <c:pt idx="0">
                  <c:v>Q1 22/23</c:v>
                </c:pt>
                <c:pt idx="1">
                  <c:v>Q4 21/22</c:v>
                </c:pt>
                <c:pt idx="2">
                  <c:v>Q3 21/22</c:v>
                </c:pt>
                <c:pt idx="3">
                  <c:v>Q2 21/22</c:v>
                </c:pt>
              </c:strCache>
            </c:strRef>
          </c:cat>
          <c:val>
            <c:numRef>
              <c:f>Sheet1!$D$3:$D$6</c:f>
              <c:numCache>
                <c:formatCode>General</c:formatCode>
                <c:ptCount val="4"/>
                <c:pt idx="0">
                  <c:v>0</c:v>
                </c:pt>
                <c:pt idx="1">
                  <c:v>0</c:v>
                </c:pt>
                <c:pt idx="2">
                  <c:v>0</c:v>
                </c:pt>
                <c:pt idx="3">
                  <c:v>0</c:v>
                </c:pt>
              </c:numCache>
            </c:numRef>
          </c:val>
          <c:extLst>
            <c:ext xmlns:c16="http://schemas.microsoft.com/office/drawing/2014/chart" uri="{C3380CC4-5D6E-409C-BE32-E72D297353CC}">
              <c16:uniqueId val="{00000002-0086-4482-B6DC-C62698D8CC8A}"/>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5"/>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846323354453432"/>
          <c:y val="0.14742838439733444"/>
          <c:w val="0.60836923830114298"/>
          <c:h val="0.73127522840921422"/>
        </c:manualLayout>
      </c:layout>
      <c:pieChart>
        <c:varyColors val="1"/>
        <c:ser>
          <c:idx val="0"/>
          <c:order val="0"/>
          <c:tx>
            <c:strRef>
              <c:f>Sheet1!$B$1</c:f>
              <c:strCache>
                <c:ptCount val="1"/>
                <c:pt idx="0">
                  <c:v>Volumes</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C47B-40D5-B570-2A19E735F46D}"/>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C47B-40D5-B570-2A19E735F46D}"/>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C47B-40D5-B570-2A19E735F46D}"/>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C47B-40D5-B570-2A19E735F46D}"/>
              </c:ext>
            </c:extLst>
          </c:dPt>
          <c:dLbls>
            <c:delete val="1"/>
          </c:dLbls>
          <c:cat>
            <c:strRef>
              <c:f>Sheet1!$A$2</c:f>
              <c:strCache>
                <c:ptCount val="1"/>
                <c:pt idx="0">
                  <c:v>Customer Delivery</c:v>
                </c:pt>
              </c:strCache>
            </c:strRef>
          </c:cat>
          <c:val>
            <c:numRef>
              <c:f>Sheet1!$B$2</c:f>
              <c:numCache>
                <c:formatCode>General</c:formatCode>
                <c:ptCount val="1"/>
                <c:pt idx="0">
                  <c:v>2</c:v>
                </c:pt>
              </c:numCache>
            </c:numRef>
          </c:val>
          <c:extLst>
            <c:ext xmlns:c16="http://schemas.microsoft.com/office/drawing/2014/chart" uri="{C3380CC4-5D6E-409C-BE32-E72D297353CC}">
              <c16:uniqueId val="{00000000-C47B-40D5-B570-2A19E735F46D}"/>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4C3F-432A-8C72-6BB890DD66B2}"/>
              </c:ext>
            </c:extLst>
          </c:dPt>
          <c:dPt>
            <c:idx val="1"/>
            <c:bubble3D val="0"/>
            <c:spPr>
              <a:solidFill>
                <a:sysClr val="window" lastClr="FFFFFF"/>
              </a:solidFill>
              <a:ln w="19050">
                <a:noFill/>
              </a:ln>
              <a:effectLst/>
            </c:spPr>
            <c:extLst>
              <c:ext xmlns:c16="http://schemas.microsoft.com/office/drawing/2014/chart" uri="{C3380CC4-5D6E-409C-BE32-E72D297353CC}">
                <c16:uniqueId val="{00000003-4C3F-432A-8C72-6BB890DD66B2}"/>
              </c:ext>
            </c:extLst>
          </c:dPt>
          <c:cat>
            <c:strRef>
              <c:f>Sheet1!$A$2:$A$3</c:f>
              <c:strCache>
                <c:ptCount val="2"/>
                <c:pt idx="0">
                  <c:v>1st Qtr</c:v>
                </c:pt>
                <c:pt idx="1">
                  <c:v>2nd Qtr</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4C3F-432A-8C72-6BB890DD66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1F497D">
                  <a:lumMod val="60000"/>
                  <a:lumOff val="40000"/>
                </a:srgbClr>
              </a:solidFill>
              <a:ln w="19050">
                <a:noFill/>
              </a:ln>
              <a:effectLst/>
            </c:spPr>
            <c:extLst>
              <c:ext xmlns:c16="http://schemas.microsoft.com/office/drawing/2014/chart" uri="{C3380CC4-5D6E-409C-BE32-E72D297353CC}">
                <c16:uniqueId val="{00000001-3AE5-41DF-9339-326C8C54A367}"/>
              </c:ext>
            </c:extLst>
          </c:dPt>
          <c:dPt>
            <c:idx val="1"/>
            <c:bubble3D val="0"/>
            <c:spPr>
              <a:solidFill>
                <a:sysClr val="window" lastClr="FFFFFF"/>
              </a:solidFill>
              <a:ln w="19050">
                <a:noFill/>
              </a:ln>
              <a:effectLst/>
            </c:spPr>
            <c:extLst>
              <c:ext xmlns:c16="http://schemas.microsoft.com/office/drawing/2014/chart" uri="{C3380CC4-5D6E-409C-BE32-E72D297353CC}">
                <c16:uniqueId val="{00000003-3AE5-41DF-9339-326C8C54A367}"/>
              </c:ext>
            </c:extLst>
          </c:dPt>
          <c:cat>
            <c:strRef>
              <c:f>Sheet1!$A$2:$A$3</c:f>
              <c:strCache>
                <c:ptCount val="2"/>
                <c:pt idx="0">
                  <c:v>1st Qtr</c:v>
                </c:pt>
                <c:pt idx="1">
                  <c:v>2nd Qtr</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3AE5-41DF-9339-326C8C54A36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5</c:v>
                </c:pt>
                <c:pt idx="1">
                  <c:v>5</c:v>
                </c:pt>
                <c:pt idx="2">
                  <c:v>2</c:v>
                </c:pt>
                <c:pt idx="3">
                  <c:v>1</c:v>
                </c:pt>
                <c:pt idx="4">
                  <c:v>4</c:v>
                </c:pt>
              </c:numCache>
            </c:numRef>
          </c:val>
          <c:smooth val="0"/>
          <c:extLst>
            <c:ext xmlns:c16="http://schemas.microsoft.com/office/drawing/2014/chart" uri="{C3380CC4-5D6E-409C-BE32-E72D297353CC}">
              <c16:uniqueId val="{00000000-A1B2-40B7-8E6C-60F401173AD8}"/>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Sheet1!$B$2</c:f>
              <c:strCache>
                <c:ptCount val="1"/>
                <c:pt idx="0">
                  <c:v>Stage 1</c:v>
                </c:pt>
              </c:strCache>
            </c:strRef>
          </c:tx>
          <c:spPr>
            <a:solidFill>
              <a:schemeClr val="accent4">
                <a:shade val="65000"/>
              </a:schemeClr>
            </a:solidFill>
            <a:ln>
              <a:noFill/>
            </a:ln>
            <a:effectLst/>
          </c:spPr>
          <c:invertIfNegative val="0"/>
          <c:cat>
            <c:strRef>
              <c:f>Sheet1!$A$3:$A$6</c:f>
              <c:strCache>
                <c:ptCount val="4"/>
                <c:pt idx="0">
                  <c:v>Q1 22/23</c:v>
                </c:pt>
                <c:pt idx="1">
                  <c:v>Q4 21/22</c:v>
                </c:pt>
                <c:pt idx="2">
                  <c:v>Q3 21/22</c:v>
                </c:pt>
                <c:pt idx="3">
                  <c:v>Q2 21/22</c:v>
                </c:pt>
              </c:strCache>
            </c:strRef>
          </c:cat>
          <c:val>
            <c:numRef>
              <c:f>Sheet1!$B$3:$B$6</c:f>
              <c:numCache>
                <c:formatCode>General</c:formatCode>
                <c:ptCount val="4"/>
                <c:pt idx="0">
                  <c:v>3</c:v>
                </c:pt>
                <c:pt idx="1">
                  <c:v>1</c:v>
                </c:pt>
                <c:pt idx="2">
                  <c:v>0</c:v>
                </c:pt>
                <c:pt idx="3">
                  <c:v>2</c:v>
                </c:pt>
              </c:numCache>
            </c:numRef>
          </c:val>
          <c:extLst>
            <c:ext xmlns:c16="http://schemas.microsoft.com/office/drawing/2014/chart" uri="{C3380CC4-5D6E-409C-BE32-E72D297353CC}">
              <c16:uniqueId val="{00000000-0086-4482-B6DC-C62698D8CC8A}"/>
            </c:ext>
          </c:extLst>
        </c:ser>
        <c:ser>
          <c:idx val="1"/>
          <c:order val="1"/>
          <c:tx>
            <c:strRef>
              <c:f>Sheet1!$C$2</c:f>
              <c:strCache>
                <c:ptCount val="1"/>
                <c:pt idx="0">
                  <c:v>Stage 2</c:v>
                </c:pt>
              </c:strCache>
            </c:strRef>
          </c:tx>
          <c:spPr>
            <a:solidFill>
              <a:schemeClr val="accent4"/>
            </a:solidFill>
            <a:ln>
              <a:noFill/>
            </a:ln>
            <a:effectLst/>
          </c:spPr>
          <c:invertIfNegative val="0"/>
          <c:cat>
            <c:strRef>
              <c:f>Sheet1!$A$3:$A$6</c:f>
              <c:strCache>
                <c:ptCount val="4"/>
                <c:pt idx="0">
                  <c:v>Q1 22/23</c:v>
                </c:pt>
                <c:pt idx="1">
                  <c:v>Q4 21/22</c:v>
                </c:pt>
                <c:pt idx="2">
                  <c:v>Q3 21/22</c:v>
                </c:pt>
                <c:pt idx="3">
                  <c:v>Q2 21/22</c:v>
                </c:pt>
              </c:strCache>
            </c:strRef>
          </c:cat>
          <c:val>
            <c:numRef>
              <c:f>Sheet1!$C$3:$C$6</c:f>
              <c:numCache>
                <c:formatCode>General</c:formatCode>
                <c:ptCount val="4"/>
                <c:pt idx="0">
                  <c:v>1</c:v>
                </c:pt>
                <c:pt idx="1">
                  <c:v>0</c:v>
                </c:pt>
                <c:pt idx="2">
                  <c:v>0</c:v>
                </c:pt>
                <c:pt idx="3">
                  <c:v>0</c:v>
                </c:pt>
              </c:numCache>
            </c:numRef>
          </c:val>
          <c:extLst>
            <c:ext xmlns:c16="http://schemas.microsoft.com/office/drawing/2014/chart" uri="{C3380CC4-5D6E-409C-BE32-E72D297353CC}">
              <c16:uniqueId val="{00000001-0086-4482-B6DC-C62698D8CC8A}"/>
            </c:ext>
          </c:extLst>
        </c:ser>
        <c:ser>
          <c:idx val="2"/>
          <c:order val="2"/>
          <c:tx>
            <c:strRef>
              <c:f>Sheet1!$D$2</c:f>
              <c:strCache>
                <c:ptCount val="1"/>
                <c:pt idx="0">
                  <c:v>Ombudsman</c:v>
                </c:pt>
              </c:strCache>
            </c:strRef>
          </c:tx>
          <c:spPr>
            <a:solidFill>
              <a:schemeClr val="accent4">
                <a:tint val="65000"/>
              </a:schemeClr>
            </a:solidFill>
            <a:ln>
              <a:noFill/>
            </a:ln>
            <a:effectLst/>
          </c:spPr>
          <c:invertIfNegative val="0"/>
          <c:cat>
            <c:strRef>
              <c:f>Sheet1!$A$3:$A$6</c:f>
              <c:strCache>
                <c:ptCount val="4"/>
                <c:pt idx="0">
                  <c:v>Q1 22/23</c:v>
                </c:pt>
                <c:pt idx="1">
                  <c:v>Q4 21/22</c:v>
                </c:pt>
                <c:pt idx="2">
                  <c:v>Q3 21/22</c:v>
                </c:pt>
                <c:pt idx="3">
                  <c:v>Q2 21/22</c:v>
                </c:pt>
              </c:strCache>
            </c:strRef>
          </c:cat>
          <c:val>
            <c:numRef>
              <c:f>Sheet1!$D$3:$D$6</c:f>
              <c:numCache>
                <c:formatCode>General</c:formatCode>
                <c:ptCount val="4"/>
                <c:pt idx="0">
                  <c:v>0</c:v>
                </c:pt>
                <c:pt idx="1">
                  <c:v>0</c:v>
                </c:pt>
                <c:pt idx="2">
                  <c:v>2</c:v>
                </c:pt>
                <c:pt idx="3">
                  <c:v>3</c:v>
                </c:pt>
              </c:numCache>
            </c:numRef>
          </c:val>
          <c:extLst>
            <c:ext xmlns:c16="http://schemas.microsoft.com/office/drawing/2014/chart" uri="{C3380CC4-5D6E-409C-BE32-E72D297353CC}">
              <c16:uniqueId val="{00000002-0086-4482-B6DC-C62698D8CC8A}"/>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max val="25"/>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81559482420688"/>
          <c:y val="0.14742830334945312"/>
          <c:w val="0.60836923830114298"/>
          <c:h val="0.73127522840921422"/>
        </c:manualLayout>
      </c:layout>
      <c:pieChart>
        <c:varyColors val="1"/>
        <c:ser>
          <c:idx val="0"/>
          <c:order val="0"/>
          <c:tx>
            <c:strRef>
              <c:f>Sheet1!$B$1</c:f>
              <c:strCache>
                <c:ptCount val="1"/>
                <c:pt idx="0">
                  <c:v>Volumes</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C47B-40D5-B570-2A19E735F46D}"/>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C47B-40D5-B570-2A19E735F46D}"/>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C47B-40D5-B570-2A19E735F46D}"/>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C47B-40D5-B570-2A19E735F46D}"/>
              </c:ext>
            </c:extLst>
          </c:dPt>
          <c:dLbls>
            <c:delete val="1"/>
          </c:dLbls>
          <c:cat>
            <c:strRef>
              <c:f>Sheet1!$A$2:$A$3</c:f>
              <c:strCache>
                <c:ptCount val="2"/>
                <c:pt idx="0">
                  <c:v>Benefits &amp; Assessments</c:v>
                </c:pt>
                <c:pt idx="1">
                  <c:v>Information Governance</c:v>
                </c:pt>
              </c:strCache>
            </c:strRef>
          </c:cat>
          <c:val>
            <c:numRef>
              <c:f>Sheet1!$B$2:$B$3</c:f>
              <c:numCache>
                <c:formatCode>General</c:formatCode>
                <c:ptCount val="2"/>
                <c:pt idx="0">
                  <c:v>2</c:v>
                </c:pt>
                <c:pt idx="1">
                  <c:v>2</c:v>
                </c:pt>
              </c:numCache>
            </c:numRef>
          </c:val>
          <c:extLst>
            <c:ext xmlns:c16="http://schemas.microsoft.com/office/drawing/2014/chart" uri="{C3380CC4-5D6E-409C-BE32-E72D297353CC}">
              <c16:uniqueId val="{00000000-C47B-40D5-B570-2A19E735F46D}"/>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9881046242412867"/>
          <c:y val="4.5967786803160118E-2"/>
          <c:w val="0.54674154725403068"/>
          <c:h val="0.91147038778235212"/>
        </c:manualLayout>
      </c:layout>
      <c:pieChart>
        <c:varyColors val="1"/>
        <c:ser>
          <c:idx val="0"/>
          <c:order val="0"/>
          <c:tx>
            <c:strRef>
              <c:f>Sheet1!$B$1</c:f>
              <c:strCache>
                <c:ptCount val="1"/>
                <c:pt idx="0">
                  <c:v>Column1</c:v>
                </c:pt>
              </c:strCache>
            </c:strRef>
          </c:tx>
          <c:spPr>
            <a:solidFill>
              <a:schemeClr val="accent1">
                <a:lumMod val="75000"/>
              </a:schemeClr>
            </a:solidFill>
          </c:spPr>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E772-49FF-B008-61D875195F93}"/>
              </c:ext>
            </c:extLst>
          </c:dPt>
          <c:dPt>
            <c:idx val="1"/>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3-E772-49FF-B008-61D875195F93}"/>
              </c:ext>
            </c:extLst>
          </c:dPt>
          <c:dPt>
            <c:idx val="2"/>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5-E772-49FF-B008-61D875195F93}"/>
              </c:ext>
            </c:extLst>
          </c:dPt>
          <c:dPt>
            <c:idx val="3"/>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7-E772-49FF-B008-61D875195F93}"/>
              </c:ext>
            </c:extLst>
          </c:dPt>
          <c:dPt>
            <c:idx val="4"/>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8-26CA-4BB1-ADE3-57E1E8A598B0}"/>
              </c:ext>
            </c:extLst>
          </c:dPt>
          <c:dPt>
            <c:idx val="5"/>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0-D7E1-4007-BF85-7D93429591EB}"/>
              </c:ext>
            </c:extLst>
          </c:dPt>
          <c:dLbls>
            <c:dLbl>
              <c:idx val="0"/>
              <c:layout>
                <c:manualLayout>
                  <c:x val="-9.6558517406086397E-2"/>
                  <c:y val="7.28979533426522E-2"/>
                </c:manualLayout>
              </c:layout>
              <c:tx>
                <c:rich>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r>
                      <a:rPr lang="en-US" sz="1050" dirty="0">
                        <a:solidFill>
                          <a:schemeClr val="bg1"/>
                        </a:solidFill>
                      </a:rPr>
                      <a:t>ASC</a:t>
                    </a:r>
                    <a:r>
                      <a:rPr lang="en-US" sz="1050" baseline="0" dirty="0">
                        <a:solidFill>
                          <a:schemeClr val="bg1"/>
                        </a:solidFill>
                      </a:rPr>
                      <a:t>
10 %</a:t>
                    </a:r>
                  </a:p>
                </c:rich>
              </c:tx>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4695617571585057"/>
                      <c:h val="0.2249409273260006"/>
                    </c:manualLayout>
                  </c15:layout>
                  <c15:showDataLabelsRange val="0"/>
                </c:ext>
                <c:ext xmlns:c16="http://schemas.microsoft.com/office/drawing/2014/chart" uri="{C3380CC4-5D6E-409C-BE32-E72D297353CC}">
                  <c16:uniqueId val="{00000001-E772-49FF-B008-61D875195F93}"/>
                </c:ext>
              </c:extLst>
            </c:dLbl>
            <c:dLbl>
              <c:idx val="1"/>
              <c:layout>
                <c:manualLayout>
                  <c:x val="-0.21476096614729992"/>
                  <c:y val="4.2833304189070935E-2"/>
                </c:manualLayout>
              </c:layout>
              <c:tx>
                <c:rich>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fld id="{6FD6D060-1F2B-4E61-8334-92051CA0795D}" type="CATEGORYNAME">
                      <a:rPr lang="en-US" sz="1050" b="1" smtClean="0">
                        <a:solidFill>
                          <a:schemeClr val="bg1"/>
                        </a:solidFill>
                      </a:rPr>
                      <a:pPr>
                        <a:defRPr sz="1050" b="1">
                          <a:solidFill>
                            <a:schemeClr val="bg1"/>
                          </a:solidFill>
                        </a:defRPr>
                      </a:pPr>
                      <a:t>[CATEGORY NAME]</a:t>
                    </a:fld>
                    <a:r>
                      <a:rPr lang="en-US" sz="1050" baseline="0" dirty="0">
                        <a:solidFill>
                          <a:schemeClr val="bg1"/>
                        </a:solidFill>
                      </a:rPr>
                      <a:t>
27 %</a:t>
                    </a:r>
                  </a:p>
                </c:rich>
              </c:tx>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6594384875979745"/>
                      <c:h val="0.19498464687819855"/>
                    </c:manualLayout>
                  </c15:layout>
                  <c15:dlblFieldTable/>
                  <c15:showDataLabelsRange val="0"/>
                </c:ext>
                <c:ext xmlns:c16="http://schemas.microsoft.com/office/drawing/2014/chart" uri="{C3380CC4-5D6E-409C-BE32-E72D297353CC}">
                  <c16:uniqueId val="{00000003-E772-49FF-B008-61D875195F93}"/>
                </c:ext>
              </c:extLst>
            </c:dLbl>
            <c:dLbl>
              <c:idx val="2"/>
              <c:layout>
                <c:manualLayout>
                  <c:x val="4.4108628996933762E-2"/>
                  <c:y val="-4.0787851551904591E-2"/>
                </c:manualLayout>
              </c:layout>
              <c:tx>
                <c:rich>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fld id="{68759D38-6183-4714-994D-94702EAD51C6}" type="CATEGORYNAME">
                      <a:rPr lang="en-US" sz="1000">
                        <a:solidFill>
                          <a:schemeClr val="tx1"/>
                        </a:solidFill>
                      </a:rPr>
                      <a:pPr>
                        <a:defRPr sz="1050" b="1">
                          <a:solidFill>
                            <a:schemeClr val="bg1"/>
                          </a:solidFill>
                        </a:defRPr>
                      </a:pPr>
                      <a:t>[CATEGORY NAME]</a:t>
                    </a:fld>
                    <a:r>
                      <a:rPr lang="en-US" sz="1000" baseline="0" dirty="0">
                        <a:solidFill>
                          <a:schemeClr val="tx1"/>
                        </a:solidFill>
                      </a:rPr>
                      <a:t>
2</a:t>
                    </a:r>
                    <a:r>
                      <a:rPr lang="en-US" sz="1000" b="1" baseline="0" dirty="0">
                        <a:solidFill>
                          <a:schemeClr val="tx1"/>
                        </a:solidFill>
                      </a:rPr>
                      <a:t>%</a:t>
                    </a:r>
                  </a:p>
                </c:rich>
              </c:tx>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9078655903885863"/>
                      <c:h val="0.28406204795816176"/>
                    </c:manualLayout>
                  </c15:layout>
                  <c15:dlblFieldTable/>
                  <c15:showDataLabelsRange val="0"/>
                </c:ext>
                <c:ext xmlns:c16="http://schemas.microsoft.com/office/drawing/2014/chart" uri="{C3380CC4-5D6E-409C-BE32-E72D297353CC}">
                  <c16:uniqueId val="{00000005-E772-49FF-B008-61D875195F93}"/>
                </c:ext>
              </c:extLst>
            </c:dLbl>
            <c:dLbl>
              <c:idx val="3"/>
              <c:layout>
                <c:manualLayout>
                  <c:x val="-4.844064826982046E-2"/>
                  <c:y val="-8.9114818780489657E-2"/>
                </c:manualLayout>
              </c:layout>
              <c:tx>
                <c:rich>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r>
                      <a:rPr lang="en-US" sz="1050" dirty="0">
                        <a:solidFill>
                          <a:schemeClr val="bg1"/>
                        </a:solidFill>
                      </a:rPr>
                      <a:t>Place</a:t>
                    </a:r>
                  </a:p>
                  <a:p>
                    <a:pPr>
                      <a:defRPr sz="1050" b="1">
                        <a:solidFill>
                          <a:schemeClr val="bg1"/>
                        </a:solidFill>
                      </a:defRPr>
                    </a:pPr>
                    <a:r>
                      <a:rPr lang="en-US" sz="1050" dirty="0">
                        <a:solidFill>
                          <a:schemeClr val="bg1"/>
                        </a:solidFill>
                      </a:rPr>
                      <a:t>&amp;</a:t>
                    </a:r>
                  </a:p>
                  <a:p>
                    <a:pPr>
                      <a:defRPr sz="1050" b="1">
                        <a:solidFill>
                          <a:schemeClr val="bg1"/>
                        </a:solidFill>
                      </a:defRPr>
                    </a:pPr>
                    <a:r>
                      <a:rPr lang="en-US" sz="1050" dirty="0">
                        <a:solidFill>
                          <a:schemeClr val="bg1"/>
                        </a:solidFill>
                      </a:rPr>
                      <a:t>Growth</a:t>
                    </a:r>
                  </a:p>
                  <a:p>
                    <a:pPr>
                      <a:defRPr sz="1050" b="1">
                        <a:solidFill>
                          <a:schemeClr val="bg1"/>
                        </a:solidFill>
                      </a:defRPr>
                    </a:pPr>
                    <a:r>
                      <a:rPr lang="en-US" sz="1050" baseline="0" dirty="0">
                        <a:solidFill>
                          <a:schemeClr val="bg1"/>
                        </a:solidFill>
                      </a:rPr>
                      <a:t> 16</a:t>
                    </a:r>
                    <a:r>
                      <a:rPr lang="en-US" sz="1050" dirty="0">
                        <a:solidFill>
                          <a:schemeClr val="bg1"/>
                        </a:solidFill>
                      </a:rPr>
                      <a:t>%</a:t>
                    </a:r>
                    <a:r>
                      <a:rPr lang="en-US" sz="1050" baseline="0" dirty="0">
                        <a:solidFill>
                          <a:schemeClr val="bg1"/>
                        </a:solidFill>
                      </a:rPr>
                      <a:t>
</a:t>
                    </a:r>
                  </a:p>
                </c:rich>
              </c:tx>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4967211063137476"/>
                      <c:h val="0.26428394372614078"/>
                    </c:manualLayout>
                  </c15:layout>
                  <c15:showDataLabelsRange val="0"/>
                </c:ext>
                <c:ext xmlns:c16="http://schemas.microsoft.com/office/drawing/2014/chart" uri="{C3380CC4-5D6E-409C-BE32-E72D297353CC}">
                  <c16:uniqueId val="{00000007-E772-49FF-B008-61D875195F93}"/>
                </c:ext>
              </c:extLst>
            </c:dLbl>
            <c:dLbl>
              <c:idx val="4"/>
              <c:layout>
                <c:manualLayout>
                  <c:x val="-5.1282429682958472E-2"/>
                  <c:y val="-3.2795851392358508E-2"/>
                </c:manualLayout>
              </c:layout>
              <c:tx>
                <c:rich>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fld id="{FBD70432-380F-4705-9F85-DD385EABFA3E}" type="CATEGORYNAME">
                      <a:rPr lang="en-US" sz="1000" b="1" dirty="0">
                        <a:solidFill>
                          <a:schemeClr val="tx1"/>
                        </a:solidFill>
                      </a:rPr>
                      <a:pPr>
                        <a:defRPr sz="1050" b="1">
                          <a:solidFill>
                            <a:schemeClr val="bg1"/>
                          </a:solidFill>
                        </a:defRPr>
                      </a:pPr>
                      <a:t>[CATEGORY NAME]</a:t>
                    </a:fld>
                    <a:r>
                      <a:rPr lang="en-US" sz="1000" b="1" baseline="0" dirty="0">
                        <a:solidFill>
                          <a:schemeClr val="tx1"/>
                        </a:solidFill>
                      </a:rPr>
                      <a:t>
5%</a:t>
                    </a:r>
                  </a:p>
                </c:rich>
              </c:tx>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3618630457001022"/>
                      <c:h val="0.21686150828975187"/>
                    </c:manualLayout>
                  </c15:layout>
                  <c15:dlblFieldTable/>
                  <c15:showDataLabelsRange val="0"/>
                </c:ext>
                <c:ext xmlns:c16="http://schemas.microsoft.com/office/drawing/2014/chart" uri="{C3380CC4-5D6E-409C-BE32-E72D297353CC}">
                  <c16:uniqueId val="{00000008-26CA-4BB1-ADE3-57E1E8A598B0}"/>
                </c:ext>
              </c:extLst>
            </c:dLbl>
            <c:dLbl>
              <c:idx val="5"/>
              <c:layout>
                <c:manualLayout>
                  <c:x val="0.1824604217508291"/>
                  <c:y val="7.6247231447182387E-2"/>
                </c:manualLayout>
              </c:layout>
              <c:tx>
                <c:rich>
                  <a:bodyPr/>
                  <a:lstStyle/>
                  <a:p>
                    <a:fld id="{3C16D8C9-0B24-49FE-8A6E-581127D7A14C}" type="CATEGORYNAME">
                      <a:rPr lang="en-US" sz="1100"/>
                      <a:pPr/>
                      <a:t>[CATEGORY NAME]</a:t>
                    </a:fld>
                    <a:r>
                      <a:rPr lang="en-US" sz="1100" baseline="0" dirty="0"/>
                      <a:t>
</a:t>
                    </a:r>
                    <a:fld id="{16700436-4AB8-4BCD-8FEE-5C1C3D847977}" type="PERCENTAGE">
                      <a:rPr lang="en-US" sz="1100" baseline="0"/>
                      <a:pPr/>
                      <a:t>[PERCENTAGE]</a:t>
                    </a:fld>
                    <a:endParaRPr lang="en-US" sz="1100"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7E1-4007-BF85-7D93429591EB}"/>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Sheet1!$A$2:$A$7</c:f>
              <c:strCache>
                <c:ptCount val="6"/>
                <c:pt idx="0">
                  <c:v>Adult Social Care</c:v>
                </c:pt>
                <c:pt idx="1">
                  <c:v>Children's Services</c:v>
                </c:pt>
                <c:pt idx="2">
                  <c:v>Chief Executive's Office</c:v>
                </c:pt>
                <c:pt idx="3">
                  <c:v>Place &amp; Growth</c:v>
                </c:pt>
                <c:pt idx="4">
                  <c:v>Resources &amp; Assets</c:v>
                </c:pt>
                <c:pt idx="5">
                  <c:v>Housing</c:v>
                </c:pt>
              </c:strCache>
            </c:strRef>
          </c:cat>
          <c:val>
            <c:numRef>
              <c:f>Sheet1!$B$2:$B$7</c:f>
              <c:numCache>
                <c:formatCode>General</c:formatCode>
                <c:ptCount val="6"/>
                <c:pt idx="0">
                  <c:v>9</c:v>
                </c:pt>
                <c:pt idx="1">
                  <c:v>24</c:v>
                </c:pt>
                <c:pt idx="2">
                  <c:v>2</c:v>
                </c:pt>
                <c:pt idx="3">
                  <c:v>14</c:v>
                </c:pt>
                <c:pt idx="4">
                  <c:v>4</c:v>
                </c:pt>
                <c:pt idx="5">
                  <c:v>35</c:v>
                </c:pt>
              </c:numCache>
            </c:numRef>
          </c:val>
          <c:extLst>
            <c:ext xmlns:c16="http://schemas.microsoft.com/office/drawing/2014/chart" uri="{C3380CC4-5D6E-409C-BE32-E72D297353CC}">
              <c16:uniqueId val="{00000000-C826-4E0A-86D0-17887EA4B326}"/>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8046806649169"/>
          <c:y val="0.17171296296296298"/>
          <c:w val="0.64025787401574807"/>
          <c:h val="0.61498432487605714"/>
        </c:manualLayout>
      </c:layout>
      <c:barChart>
        <c:barDir val="bar"/>
        <c:grouping val="percentStacked"/>
        <c:varyColors val="0"/>
        <c:ser>
          <c:idx val="0"/>
          <c:order val="0"/>
          <c:tx>
            <c:strRef>
              <c:f>Sheet1!$B$3</c:f>
              <c:strCache>
                <c:ptCount val="1"/>
                <c:pt idx="0">
                  <c:v>Yes</c:v>
                </c:pt>
              </c:strCache>
            </c:strRef>
          </c:tx>
          <c:spPr>
            <a:solidFill>
              <a:srgbClr val="0070C0"/>
            </a:solidFill>
            <a:ln>
              <a:noFill/>
            </a:ln>
            <a:effectLst/>
          </c:spPr>
          <c:invertIfNegative val="0"/>
          <c:dLbls>
            <c:dLbl>
              <c:idx val="0"/>
              <c:tx>
                <c:rich>
                  <a:bodyPr/>
                  <a:lstStyle/>
                  <a:p>
                    <a:fld id="{309F3844-8848-4B22-9DCA-2D77C3A8CCC3}" type="CELLRANGE">
                      <a:rPr lang="en-US"/>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0-119E-4D9D-93C0-A855631820A4}"/>
                </c:ext>
              </c:extLst>
            </c:dLbl>
            <c:dLbl>
              <c:idx val="1"/>
              <c:tx>
                <c:rich>
                  <a:bodyPr/>
                  <a:lstStyle/>
                  <a:p>
                    <a:fld id="{49EA2BDD-D740-43D5-A968-4B1CD7EE925E}"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19E-4D9D-93C0-A855631820A4}"/>
                </c:ext>
              </c:extLst>
            </c:dLbl>
            <c:dLbl>
              <c:idx val="2"/>
              <c:tx>
                <c:rich>
                  <a:bodyPr/>
                  <a:lstStyle/>
                  <a:p>
                    <a:fld id="{42FC2174-299A-481D-9E9D-D482DB8B5E97}"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19E-4D9D-93C0-A855631820A4}"/>
                </c:ext>
              </c:extLst>
            </c:dLbl>
            <c:dLbl>
              <c:idx val="3"/>
              <c:tx>
                <c:rich>
                  <a:bodyPr/>
                  <a:lstStyle/>
                  <a:p>
                    <a:fld id="{84D14DBB-D935-4B94-8E48-BDBA38F45CFC}"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19E-4D9D-93C0-A855631820A4}"/>
                </c:ext>
              </c:extLst>
            </c:dLbl>
            <c:dLbl>
              <c:idx val="4"/>
              <c:tx>
                <c:rich>
                  <a:bodyPr/>
                  <a:lstStyle/>
                  <a:p>
                    <a:endParaRPr lang="en-GB"/>
                  </a:p>
                </c:rich>
              </c:tx>
              <c:dLblPos val="ctr"/>
              <c:showLegendKey val="0"/>
              <c:showVal val="0"/>
              <c:showCatName val="0"/>
              <c:showSerName val="0"/>
              <c:showPercent val="0"/>
              <c:showBubbleSize val="0"/>
              <c:extLst>
                <c:ext xmlns:c15="http://schemas.microsoft.com/office/drawing/2012/chart" uri="{CE6537A1-D6FC-4f65-9D91-7224C49458BB}">
                  <c15:xForSave val="1"/>
                  <c15:showDataLabelsRange val="1"/>
                </c:ext>
                <c:ext xmlns:c16="http://schemas.microsoft.com/office/drawing/2014/chart" uri="{C3380CC4-5D6E-409C-BE32-E72D297353CC}">
                  <c16:uniqueId val="{00000001-DAD0-4C0D-B5DF-D86AEA07C6B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blipFill>
                      <a:blip xmlns:r="http://schemas.openxmlformats.org/officeDocument/2006/relationships" r:embed="rId4"/>
                      <a:tile tx="0" ty="0" sx="100000" sy="100000" flip="none" algn="tl"/>
                    </a:blipFill>
                    <a:latin typeface="+mn-lt"/>
                    <a:ea typeface="+mn-ea"/>
                    <a:cs typeface="+mn-cs"/>
                  </a:defRPr>
                </a:pPr>
                <a:endParaRPr lang="en-US"/>
              </a:p>
            </c:txPr>
            <c:dLblPos val="ct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Sheet1!$A$4:$A$8</c:f>
              <c:strCache>
                <c:ptCount val="4"/>
                <c:pt idx="0">
                  <c:v>Aged 18-65</c:v>
                </c:pt>
                <c:pt idx="1">
                  <c:v>Aged 65+</c:v>
                </c:pt>
                <c:pt idx="2">
                  <c:v>Do you have a disability?</c:v>
                </c:pt>
                <c:pt idx="3">
                  <c:v>Is English your first language</c:v>
                </c:pt>
              </c:strCache>
            </c:strRef>
          </c:cat>
          <c:val>
            <c:numRef>
              <c:f>Sheet1!$B$4:$B$8</c:f>
              <c:numCache>
                <c:formatCode>General</c:formatCode>
                <c:ptCount val="5"/>
                <c:pt idx="0">
                  <c:v>201</c:v>
                </c:pt>
                <c:pt idx="1">
                  <c:v>55</c:v>
                </c:pt>
                <c:pt idx="2">
                  <c:v>42</c:v>
                </c:pt>
                <c:pt idx="3">
                  <c:v>242</c:v>
                </c:pt>
              </c:numCache>
            </c:numRef>
          </c:val>
          <c:extLst>
            <c:ext xmlns:c15="http://schemas.microsoft.com/office/drawing/2012/chart" uri="{02D57815-91ED-43cb-92C2-25804820EDAC}">
              <c15:datalabelsRange>
                <c15:f>Sheet1!$F$4:$F$7</c15:f>
                <c15:dlblRangeCache>
                  <c:ptCount val="4"/>
                  <c:pt idx="0">
                    <c:v>71%</c:v>
                  </c:pt>
                  <c:pt idx="1">
                    <c:v>19%</c:v>
                  </c:pt>
                  <c:pt idx="2">
                    <c:v>15%</c:v>
                  </c:pt>
                  <c:pt idx="3">
                    <c:v>85%</c:v>
                  </c:pt>
                </c15:dlblRangeCache>
              </c15:datalabelsRange>
            </c:ext>
            <c:ext xmlns:c16="http://schemas.microsoft.com/office/drawing/2014/chart" uri="{C3380CC4-5D6E-409C-BE32-E72D297353CC}">
              <c16:uniqueId val="{00000004-119E-4D9D-93C0-A855631820A4}"/>
            </c:ext>
          </c:extLst>
        </c:ser>
        <c:ser>
          <c:idx val="1"/>
          <c:order val="1"/>
          <c:tx>
            <c:strRef>
              <c:f>Sheet1!$C$3</c:f>
              <c:strCache>
                <c:ptCount val="1"/>
                <c:pt idx="0">
                  <c:v>No</c:v>
                </c:pt>
              </c:strCache>
            </c:strRef>
          </c:tx>
          <c:spPr>
            <a:solidFill>
              <a:srgbClr val="FFC000"/>
            </a:solidFill>
            <a:ln>
              <a:noFill/>
            </a:ln>
            <a:effectLst/>
          </c:spPr>
          <c:invertIfNegative val="0"/>
          <c:dLbls>
            <c:dLbl>
              <c:idx val="0"/>
              <c:tx>
                <c:rich>
                  <a:bodyPr/>
                  <a:lstStyle/>
                  <a:p>
                    <a:fld id="{3C4CDA21-9C58-428D-8A94-121BC5779D11}" type="CELLRANGE">
                      <a:rPr lang="en-US"/>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119E-4D9D-93C0-A855631820A4}"/>
                </c:ext>
              </c:extLst>
            </c:dLbl>
            <c:dLbl>
              <c:idx val="1"/>
              <c:tx>
                <c:rich>
                  <a:bodyPr/>
                  <a:lstStyle/>
                  <a:p>
                    <a:fld id="{5AD26D07-1F98-430B-9C2D-929B05A7F51C}"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119E-4D9D-93C0-A855631820A4}"/>
                </c:ext>
              </c:extLst>
            </c:dLbl>
            <c:dLbl>
              <c:idx val="2"/>
              <c:tx>
                <c:rich>
                  <a:bodyPr/>
                  <a:lstStyle/>
                  <a:p>
                    <a:fld id="{8618E449-E45E-4FF4-8632-9FB8D5EBAB7D}"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119E-4D9D-93C0-A855631820A4}"/>
                </c:ext>
              </c:extLst>
            </c:dLbl>
            <c:dLbl>
              <c:idx val="3"/>
              <c:tx>
                <c:rich>
                  <a:bodyPr/>
                  <a:lstStyle/>
                  <a:p>
                    <a:fld id="{2E878293-4A16-40F3-910A-13E91FFFC805}"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119E-4D9D-93C0-A855631820A4}"/>
                </c:ext>
              </c:extLst>
            </c:dLbl>
            <c:dLbl>
              <c:idx val="4"/>
              <c:tx>
                <c:rich>
                  <a:bodyPr/>
                  <a:lstStyle/>
                  <a:p>
                    <a:endParaRPr lang="en-GB"/>
                  </a:p>
                </c:rich>
              </c:tx>
              <c:dLblPos val="ctr"/>
              <c:showLegendKey val="0"/>
              <c:showVal val="0"/>
              <c:showCatName val="0"/>
              <c:showSerName val="0"/>
              <c:showPercent val="0"/>
              <c:showBubbleSize val="0"/>
              <c:extLst>
                <c:ext xmlns:c15="http://schemas.microsoft.com/office/drawing/2012/chart" uri="{CE6537A1-D6FC-4f65-9D91-7224C49458BB}">
                  <c15:xForSave val="1"/>
                  <c15:showDataLabelsRange val="1"/>
                </c:ext>
                <c:ext xmlns:c16="http://schemas.microsoft.com/office/drawing/2014/chart" uri="{C3380CC4-5D6E-409C-BE32-E72D297353CC}">
                  <c16:uniqueId val="{00000002-DAD0-4C0D-B5DF-D86AEA07C6B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Sheet1!$A$4:$A$8</c:f>
              <c:strCache>
                <c:ptCount val="4"/>
                <c:pt idx="0">
                  <c:v>Aged 18-65</c:v>
                </c:pt>
                <c:pt idx="1">
                  <c:v>Aged 65+</c:v>
                </c:pt>
                <c:pt idx="2">
                  <c:v>Do you have a disability?</c:v>
                </c:pt>
                <c:pt idx="3">
                  <c:v>Is English your first language</c:v>
                </c:pt>
              </c:strCache>
            </c:strRef>
          </c:cat>
          <c:val>
            <c:numRef>
              <c:f>Sheet1!$C$4:$C$8</c:f>
              <c:numCache>
                <c:formatCode>General</c:formatCode>
                <c:ptCount val="5"/>
                <c:pt idx="0">
                  <c:v>55</c:v>
                </c:pt>
                <c:pt idx="1">
                  <c:v>201</c:v>
                </c:pt>
                <c:pt idx="2">
                  <c:v>204</c:v>
                </c:pt>
                <c:pt idx="3">
                  <c:v>17</c:v>
                </c:pt>
              </c:numCache>
            </c:numRef>
          </c:val>
          <c:extLst>
            <c:ext xmlns:c15="http://schemas.microsoft.com/office/drawing/2012/chart" uri="{02D57815-91ED-43cb-92C2-25804820EDAC}">
              <c15:datalabelsRange>
                <c15:f>Sheet1!$G$4:$G$7</c15:f>
                <c15:dlblRangeCache>
                  <c:ptCount val="4"/>
                  <c:pt idx="0">
                    <c:v>19%</c:v>
                  </c:pt>
                  <c:pt idx="1">
                    <c:v>71%</c:v>
                  </c:pt>
                  <c:pt idx="2">
                    <c:v>72%</c:v>
                  </c:pt>
                  <c:pt idx="3">
                    <c:v>6%</c:v>
                  </c:pt>
                </c15:dlblRangeCache>
              </c15:datalabelsRange>
            </c:ext>
            <c:ext xmlns:c16="http://schemas.microsoft.com/office/drawing/2014/chart" uri="{C3380CC4-5D6E-409C-BE32-E72D297353CC}">
              <c16:uniqueId val="{00000009-119E-4D9D-93C0-A855631820A4}"/>
            </c:ext>
          </c:extLst>
        </c:ser>
        <c:ser>
          <c:idx val="2"/>
          <c:order val="2"/>
          <c:tx>
            <c:strRef>
              <c:f>Sheet1!$D$3</c:f>
              <c:strCache>
                <c:ptCount val="1"/>
                <c:pt idx="0">
                  <c:v>Prefer not to say</c:v>
                </c:pt>
              </c:strCache>
            </c:strRef>
          </c:tx>
          <c:spPr>
            <a:solidFill>
              <a:srgbClr val="00B050"/>
            </a:solidFill>
            <a:ln>
              <a:noFill/>
            </a:ln>
            <a:effectLst/>
          </c:spPr>
          <c:invertIfNegative val="0"/>
          <c:dLbls>
            <c:dLbl>
              <c:idx val="0"/>
              <c:tx>
                <c:rich>
                  <a:bodyPr/>
                  <a:lstStyle/>
                  <a:p>
                    <a:fld id="{15BA6DA1-5236-4D2D-9D1A-309D2600C2E2}" type="CELLRANGE">
                      <a:rPr lang="en-US"/>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119E-4D9D-93C0-A855631820A4}"/>
                </c:ext>
              </c:extLst>
            </c:dLbl>
            <c:dLbl>
              <c:idx val="1"/>
              <c:tx>
                <c:rich>
                  <a:bodyPr/>
                  <a:lstStyle/>
                  <a:p>
                    <a:fld id="{66BDF5A7-D487-43AF-AF69-0AF0F05B57FB}"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119E-4D9D-93C0-A855631820A4}"/>
                </c:ext>
              </c:extLst>
            </c:dLbl>
            <c:dLbl>
              <c:idx val="2"/>
              <c:delete val="1"/>
              <c:extLst>
                <c:ext xmlns:c15="http://schemas.microsoft.com/office/drawing/2012/chart" uri="{CE6537A1-D6FC-4f65-9D91-7224C49458BB}"/>
                <c:ext xmlns:c16="http://schemas.microsoft.com/office/drawing/2014/chart" uri="{C3380CC4-5D6E-409C-BE32-E72D297353CC}">
                  <c16:uniqueId val="{0000000C-119E-4D9D-93C0-A855631820A4}"/>
                </c:ext>
              </c:extLst>
            </c:dLbl>
            <c:dLbl>
              <c:idx val="3"/>
              <c:tx>
                <c:rich>
                  <a:bodyPr/>
                  <a:lstStyle/>
                  <a:p>
                    <a:fld id="{2C2455DE-045A-4BB6-AAEB-B0DED220BF13}" type="CELLRANGE">
                      <a:rPr lang="en-GB"/>
                      <a:pPr/>
                      <a:t>[CELLRANGE]</a:t>
                    </a:fld>
                    <a:endParaRPr lang="en-GB"/>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119E-4D9D-93C0-A855631820A4}"/>
                </c:ext>
              </c:extLst>
            </c:dLbl>
            <c:dLbl>
              <c:idx val="4"/>
              <c:tx>
                <c:rich>
                  <a:bodyPr/>
                  <a:lstStyle/>
                  <a:p>
                    <a:endParaRPr lang="en-GB"/>
                  </a:p>
                </c:rich>
              </c:tx>
              <c:dLblPos val="ctr"/>
              <c:showLegendKey val="0"/>
              <c:showVal val="0"/>
              <c:showCatName val="0"/>
              <c:showSerName val="0"/>
              <c:showPercent val="0"/>
              <c:showBubbleSize val="0"/>
              <c:extLst>
                <c:ext xmlns:c15="http://schemas.microsoft.com/office/drawing/2012/chart" uri="{CE6537A1-D6FC-4f65-9D91-7224C49458BB}">
                  <c15:xForSave val="1"/>
                  <c15:showDataLabelsRange val="1"/>
                </c:ext>
                <c:ext xmlns:c16="http://schemas.microsoft.com/office/drawing/2014/chart" uri="{C3380CC4-5D6E-409C-BE32-E72D297353CC}">
                  <c16:uniqueId val="{00000003-DAD0-4C0D-B5DF-D86AEA07C6B8}"/>
                </c:ext>
              </c:extLst>
            </c:dLbl>
            <c:spPr>
              <a:solidFill>
                <a:srgbClr val="00B050"/>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Sheet1!$A$4:$A$8</c:f>
              <c:strCache>
                <c:ptCount val="4"/>
                <c:pt idx="0">
                  <c:v>Aged 18-65</c:v>
                </c:pt>
                <c:pt idx="1">
                  <c:v>Aged 65+</c:v>
                </c:pt>
                <c:pt idx="2">
                  <c:v>Do you have a disability?</c:v>
                </c:pt>
                <c:pt idx="3">
                  <c:v>Is English your first language</c:v>
                </c:pt>
              </c:strCache>
            </c:strRef>
          </c:cat>
          <c:val>
            <c:numRef>
              <c:f>Sheet1!$D$4:$D$8</c:f>
              <c:numCache>
                <c:formatCode>General</c:formatCode>
                <c:ptCount val="5"/>
                <c:pt idx="0">
                  <c:v>29</c:v>
                </c:pt>
                <c:pt idx="1">
                  <c:v>29</c:v>
                </c:pt>
                <c:pt idx="2">
                  <c:v>39</c:v>
                </c:pt>
                <c:pt idx="3">
                  <c:v>26</c:v>
                </c:pt>
              </c:numCache>
            </c:numRef>
          </c:val>
          <c:extLst>
            <c:ext xmlns:c15="http://schemas.microsoft.com/office/drawing/2012/chart" uri="{02D57815-91ED-43cb-92C2-25804820EDAC}">
              <c15:datalabelsRange>
                <c15:f>Sheet1!$H$4:$H$7</c15:f>
                <c15:dlblRangeCache>
                  <c:ptCount val="4"/>
                  <c:pt idx="0">
                    <c:v>10%</c:v>
                  </c:pt>
                  <c:pt idx="1">
                    <c:v>10%</c:v>
                  </c:pt>
                  <c:pt idx="2">
                    <c:v>13%</c:v>
                  </c:pt>
                  <c:pt idx="3">
                    <c:v>9%</c:v>
                  </c:pt>
                </c15:dlblRangeCache>
              </c15:datalabelsRange>
            </c:ext>
            <c:ext xmlns:c16="http://schemas.microsoft.com/office/drawing/2014/chart" uri="{C3380CC4-5D6E-409C-BE32-E72D297353CC}">
              <c16:uniqueId val="{0000000E-119E-4D9D-93C0-A855631820A4}"/>
            </c:ext>
          </c:extLst>
        </c:ser>
        <c:dLbls>
          <c:dLblPos val="ctr"/>
          <c:showLegendKey val="0"/>
          <c:showVal val="1"/>
          <c:showCatName val="0"/>
          <c:showSerName val="0"/>
          <c:showPercent val="0"/>
          <c:showBubbleSize val="0"/>
        </c:dLbls>
        <c:gapWidth val="150"/>
        <c:overlap val="100"/>
        <c:axId val="58251672"/>
        <c:axId val="746050544"/>
      </c:barChart>
      <c:catAx>
        <c:axId val="582516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j-lt"/>
                <a:ea typeface="+mn-ea"/>
                <a:cs typeface="+mn-cs"/>
              </a:defRPr>
            </a:pPr>
            <a:endParaRPr lang="en-US"/>
          </a:p>
        </c:txPr>
        <c:crossAx val="746050544"/>
        <c:crosses val="autoZero"/>
        <c:auto val="1"/>
        <c:lblAlgn val="ctr"/>
        <c:lblOffset val="100"/>
        <c:noMultiLvlLbl val="0"/>
      </c:catAx>
      <c:valAx>
        <c:axId val="746050544"/>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58251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5">
    <c:autoUpdate val="0"/>
  </c:externalData>
  <c:userShapes r:id="rId6"/>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2">
                <a:shade val="5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Sheet1!$B$2:$B$7</c:f>
              <c:numCache>
                <c:formatCode>General</c:formatCode>
                <c:ptCount val="6"/>
                <c:pt idx="0">
                  <c:v>7</c:v>
                </c:pt>
                <c:pt idx="1">
                  <c:v>14</c:v>
                </c:pt>
                <c:pt idx="2">
                  <c:v>30</c:v>
                </c:pt>
                <c:pt idx="3">
                  <c:v>2</c:v>
                </c:pt>
                <c:pt idx="4">
                  <c:v>8</c:v>
                </c:pt>
                <c:pt idx="5">
                  <c:v>3</c:v>
                </c:pt>
              </c:numCache>
            </c:numRef>
          </c:val>
          <c:extLst>
            <c:ext xmlns:c16="http://schemas.microsoft.com/office/drawing/2014/chart" uri="{C3380CC4-5D6E-409C-BE32-E72D297353CC}">
              <c16:uniqueId val="{00000000-C595-496B-90A6-B35156ED6FBF}"/>
            </c:ext>
          </c:extLst>
        </c:ser>
        <c:ser>
          <c:idx val="1"/>
          <c:order val="1"/>
          <c:tx>
            <c:strRef>
              <c:f>Sheet1!$C$1</c:f>
              <c:strCache>
                <c:ptCount val="1"/>
                <c:pt idx="0">
                  <c:v>Stage 2</c:v>
                </c:pt>
              </c:strCache>
            </c:strRef>
          </c:tx>
          <c:spPr>
            <a:solidFill>
              <a:schemeClr val="accent2">
                <a:shade val="7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Sheet1!$C$2:$C$7</c:f>
              <c:numCache>
                <c:formatCode>General</c:formatCode>
                <c:ptCount val="6"/>
                <c:pt idx="0">
                  <c:v>2</c:v>
                </c:pt>
                <c:pt idx="1">
                  <c:v>6</c:v>
                </c:pt>
                <c:pt idx="2">
                  <c:v>5</c:v>
                </c:pt>
                <c:pt idx="3">
                  <c:v>0</c:v>
                </c:pt>
                <c:pt idx="4">
                  <c:v>4</c:v>
                </c:pt>
                <c:pt idx="5">
                  <c:v>1</c:v>
                </c:pt>
              </c:numCache>
            </c:numRef>
          </c:val>
          <c:extLst>
            <c:ext xmlns:c16="http://schemas.microsoft.com/office/drawing/2014/chart" uri="{C3380CC4-5D6E-409C-BE32-E72D297353CC}">
              <c16:uniqueId val="{00000001-C595-496B-90A6-B35156ED6FBF}"/>
            </c:ext>
          </c:extLst>
        </c:ser>
        <c:ser>
          <c:idx val="2"/>
          <c:order val="2"/>
          <c:tx>
            <c:strRef>
              <c:f>Sheet1!$D$1</c:f>
              <c:strCache>
                <c:ptCount val="1"/>
                <c:pt idx="0">
                  <c:v>TP</c:v>
                </c:pt>
              </c:strCache>
            </c:strRef>
          </c:tx>
          <c:spPr>
            <a:solidFill>
              <a:schemeClr val="accent2">
                <a:shade val="9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Sheet1!$D$2:$D$7</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2-C595-496B-90A6-B35156ED6FBF}"/>
            </c:ext>
          </c:extLst>
        </c:ser>
        <c:ser>
          <c:idx val="3"/>
          <c:order val="3"/>
          <c:tx>
            <c:strRef>
              <c:f>Sheet1!$E$1</c:f>
              <c:strCache>
                <c:ptCount val="1"/>
                <c:pt idx="0">
                  <c:v>Stage 3</c:v>
                </c:pt>
              </c:strCache>
            </c:strRef>
          </c:tx>
          <c:spPr>
            <a:solidFill>
              <a:schemeClr val="accent2">
                <a:tint val="9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Sheet1!$E$2:$E$7</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3-C595-496B-90A6-B35156ED6FBF}"/>
            </c:ext>
          </c:extLst>
        </c:ser>
        <c:ser>
          <c:idx val="4"/>
          <c:order val="4"/>
          <c:tx>
            <c:strRef>
              <c:f>Sheet1!$F$1</c:f>
              <c:strCache>
                <c:ptCount val="1"/>
                <c:pt idx="0">
                  <c:v>Ombudsman</c:v>
                </c:pt>
              </c:strCache>
            </c:strRef>
          </c:tx>
          <c:spPr>
            <a:solidFill>
              <a:schemeClr val="accent2">
                <a:tint val="7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Sheet1!$F$2:$F$7</c:f>
              <c:numCache>
                <c:formatCode>General</c:formatCode>
                <c:ptCount val="6"/>
                <c:pt idx="0">
                  <c:v>0</c:v>
                </c:pt>
                <c:pt idx="1">
                  <c:v>4</c:v>
                </c:pt>
                <c:pt idx="2">
                  <c:v>0</c:v>
                </c:pt>
                <c:pt idx="3">
                  <c:v>0</c:v>
                </c:pt>
                <c:pt idx="4">
                  <c:v>2</c:v>
                </c:pt>
                <c:pt idx="5">
                  <c:v>0</c:v>
                </c:pt>
              </c:numCache>
            </c:numRef>
          </c:val>
          <c:extLst>
            <c:ext xmlns:c16="http://schemas.microsoft.com/office/drawing/2014/chart" uri="{C3380CC4-5D6E-409C-BE32-E72D297353CC}">
              <c16:uniqueId val="{00000001-C7FB-4980-94D7-869E4BBF9F2D}"/>
            </c:ext>
          </c:extLst>
        </c:ser>
        <c:ser>
          <c:idx val="5"/>
          <c:order val="5"/>
          <c:tx>
            <c:strRef>
              <c:f>Sheet1!$G$1</c:f>
              <c:strCache>
                <c:ptCount val="1"/>
                <c:pt idx="0">
                  <c:v>HO</c:v>
                </c:pt>
              </c:strCache>
            </c:strRef>
          </c:tx>
          <c:spPr>
            <a:solidFill>
              <a:schemeClr val="accent2">
                <a:tint val="50000"/>
              </a:schemeClr>
            </a:solidFill>
            <a:ln>
              <a:noFill/>
            </a:ln>
            <a:effectLst/>
          </c:spPr>
          <c:invertIfNegative val="0"/>
          <c:cat>
            <c:strRef>
              <c:f>Sheet1!$A$2:$A$7</c:f>
              <c:strCache>
                <c:ptCount val="6"/>
                <c:pt idx="0">
                  <c:v>Adult Social Care</c:v>
                </c:pt>
                <c:pt idx="1">
                  <c:v>Children's Services </c:v>
                </c:pt>
                <c:pt idx="2">
                  <c:v>Housing</c:v>
                </c:pt>
                <c:pt idx="3">
                  <c:v>Chief Executive's Office</c:v>
                </c:pt>
                <c:pt idx="4">
                  <c:v>Place &amp; Growth</c:v>
                </c:pt>
                <c:pt idx="5">
                  <c:v>Resources &amp; Assets</c:v>
                </c:pt>
              </c:strCache>
            </c:strRef>
          </c:cat>
          <c:val>
            <c:numRef>
              <c:f>Sheet1!$G$2:$G$7</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1-4E39-4216-B436-ED9DA8CFE9D4}"/>
            </c:ext>
          </c:extLst>
        </c:ser>
        <c:dLbls>
          <c:showLegendKey val="0"/>
          <c:showVal val="0"/>
          <c:showCatName val="0"/>
          <c:showSerName val="0"/>
          <c:showPercent val="0"/>
          <c:showBubbleSize val="0"/>
        </c:dLbls>
        <c:gapWidth val="188"/>
        <c:overlap val="100"/>
        <c:axId val="390135800"/>
        <c:axId val="390132848"/>
      </c:barChart>
      <c:catAx>
        <c:axId val="3901358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129590180564008"/>
          <c:y val="0.18254420653864878"/>
          <c:w val="0.70476601068506117"/>
          <c:h val="0.66004805617901918"/>
        </c:manualLayout>
      </c:layout>
      <c:doughnutChart>
        <c:varyColors val="1"/>
        <c:dLbls>
          <c:showLegendKey val="0"/>
          <c:showVal val="0"/>
          <c:showCatName val="0"/>
          <c:showSerName val="0"/>
          <c:showPercent val="0"/>
          <c:showBubbleSize val="0"/>
          <c:showLeaderLines val="0"/>
        </c:dLbls>
        <c:firstSliceAng val="0"/>
        <c:holeSize val="7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15842647076656E-2"/>
          <c:y val="0.19445037353255068"/>
          <c:w val="0.95160991890100255"/>
          <c:h val="0.62838087929042807"/>
        </c:manualLayout>
      </c:layout>
      <c:lineChart>
        <c:grouping val="standard"/>
        <c:varyColors val="0"/>
        <c:ser>
          <c:idx val="0"/>
          <c:order val="0"/>
          <c:tx>
            <c:strRef>
              <c:f>Sheet1!$B$1</c:f>
              <c:strCache>
                <c:ptCount val="1"/>
                <c:pt idx="0">
                  <c:v>Volumes</c:v>
                </c:pt>
              </c:strCache>
            </c:strRef>
          </c:tx>
          <c:spPr>
            <a:ln w="28575" cap="rnd">
              <a:solidFill>
                <a:schemeClr val="accent1"/>
              </a:solidFill>
              <a:round/>
            </a:ln>
            <a:effectLst/>
          </c:spPr>
          <c:marker>
            <c:symbol val="none"/>
          </c:marker>
          <c:cat>
            <c:strRef>
              <c:f>Sheet1!$A$2:$A$6</c:f>
              <c:strCache>
                <c:ptCount val="5"/>
                <c:pt idx="0">
                  <c:v>Q1 2021/22</c:v>
                </c:pt>
                <c:pt idx="1">
                  <c:v>Q2 2021/22</c:v>
                </c:pt>
                <c:pt idx="2">
                  <c:v>Q3 2021/22</c:v>
                </c:pt>
                <c:pt idx="3">
                  <c:v>Q4 2021/22</c:v>
                </c:pt>
                <c:pt idx="4">
                  <c:v>Q1 2022/23</c:v>
                </c:pt>
              </c:strCache>
            </c:strRef>
          </c:cat>
          <c:val>
            <c:numRef>
              <c:f>Sheet1!$B$2:$B$6</c:f>
              <c:numCache>
                <c:formatCode>General</c:formatCode>
                <c:ptCount val="5"/>
                <c:pt idx="0">
                  <c:v>7</c:v>
                </c:pt>
                <c:pt idx="1">
                  <c:v>3</c:v>
                </c:pt>
                <c:pt idx="2">
                  <c:v>9</c:v>
                </c:pt>
                <c:pt idx="3">
                  <c:v>15</c:v>
                </c:pt>
                <c:pt idx="4">
                  <c:v>9</c:v>
                </c:pt>
              </c:numCache>
            </c:numRef>
          </c:val>
          <c:smooth val="0"/>
          <c:extLst>
            <c:ext xmlns:c16="http://schemas.microsoft.com/office/drawing/2014/chart" uri="{C3380CC4-5D6E-409C-BE32-E72D297353CC}">
              <c16:uniqueId val="{00000000-5779-48A1-9D51-CE8BF52DB29B}"/>
            </c:ext>
          </c:extLst>
        </c:ser>
        <c:dLbls>
          <c:showLegendKey val="0"/>
          <c:showVal val="0"/>
          <c:showCatName val="0"/>
          <c:showSerName val="0"/>
          <c:showPercent val="0"/>
          <c:showBubbleSize val="0"/>
        </c:dLbls>
        <c:smooth val="0"/>
        <c:axId val="636619304"/>
        <c:axId val="636611760"/>
      </c:lineChart>
      <c:catAx>
        <c:axId val="636619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1760"/>
        <c:crosses val="autoZero"/>
        <c:auto val="1"/>
        <c:lblAlgn val="ctr"/>
        <c:lblOffset val="100"/>
        <c:noMultiLvlLbl val="0"/>
      </c:catAx>
      <c:valAx>
        <c:axId val="63661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6619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4132004691142461"/>
          <c:y val="2.5841132918080069E-3"/>
          <c:w val="0.84774313849863037"/>
          <c:h val="0.6534431198227495"/>
        </c:manualLayout>
      </c:layout>
      <c:barChart>
        <c:barDir val="bar"/>
        <c:grouping val="stacked"/>
        <c:varyColors val="0"/>
        <c:ser>
          <c:idx val="0"/>
          <c:order val="0"/>
          <c:tx>
            <c:strRef>
              <c:f>Sheet1!$B$1</c:f>
              <c:strCache>
                <c:ptCount val="1"/>
                <c:pt idx="0">
                  <c:v>Stage 1</c:v>
                </c:pt>
              </c:strCache>
            </c:strRef>
          </c:tx>
          <c:spPr>
            <a:solidFill>
              <a:schemeClr val="accent3">
                <a:shade val="65000"/>
              </a:schemeClr>
            </a:solidFill>
            <a:ln>
              <a:noFill/>
            </a:ln>
            <a:effectLst/>
          </c:spPr>
          <c:invertIfNegative val="0"/>
          <c:cat>
            <c:strRef>
              <c:f>Sheet1!$A$2:$A$5</c:f>
              <c:strCache>
                <c:ptCount val="4"/>
                <c:pt idx="0">
                  <c:v>Q1 22/23</c:v>
                </c:pt>
                <c:pt idx="1">
                  <c:v>Q4  21/22</c:v>
                </c:pt>
                <c:pt idx="2">
                  <c:v>Q3  21/22</c:v>
                </c:pt>
                <c:pt idx="3">
                  <c:v>Q2 21/22</c:v>
                </c:pt>
              </c:strCache>
            </c:strRef>
          </c:cat>
          <c:val>
            <c:numRef>
              <c:f>Sheet1!$B$2:$B$5</c:f>
              <c:numCache>
                <c:formatCode>General</c:formatCode>
                <c:ptCount val="4"/>
                <c:pt idx="0">
                  <c:v>7</c:v>
                </c:pt>
                <c:pt idx="1">
                  <c:v>7</c:v>
                </c:pt>
                <c:pt idx="2">
                  <c:v>7</c:v>
                </c:pt>
                <c:pt idx="3">
                  <c:v>2</c:v>
                </c:pt>
              </c:numCache>
            </c:numRef>
          </c:val>
          <c:extLst>
            <c:ext xmlns:c16="http://schemas.microsoft.com/office/drawing/2014/chart" uri="{C3380CC4-5D6E-409C-BE32-E72D297353CC}">
              <c16:uniqueId val="{00000000-064A-43ED-BBDB-AB31C9C67A87}"/>
            </c:ext>
          </c:extLst>
        </c:ser>
        <c:ser>
          <c:idx val="1"/>
          <c:order val="1"/>
          <c:tx>
            <c:strRef>
              <c:f>Sheet1!$C$1</c:f>
              <c:strCache>
                <c:ptCount val="1"/>
                <c:pt idx="0">
                  <c:v>Stage 2</c:v>
                </c:pt>
              </c:strCache>
            </c:strRef>
          </c:tx>
          <c:spPr>
            <a:solidFill>
              <a:schemeClr val="accent3"/>
            </a:solidFill>
            <a:ln>
              <a:noFill/>
            </a:ln>
            <a:effectLst/>
          </c:spPr>
          <c:invertIfNegative val="0"/>
          <c:cat>
            <c:strRef>
              <c:f>Sheet1!$A$2:$A$5</c:f>
              <c:strCache>
                <c:ptCount val="4"/>
                <c:pt idx="0">
                  <c:v>Q1 22/23</c:v>
                </c:pt>
                <c:pt idx="1">
                  <c:v>Q4  21/22</c:v>
                </c:pt>
                <c:pt idx="2">
                  <c:v>Q3  21/22</c:v>
                </c:pt>
                <c:pt idx="3">
                  <c:v>Q2 21/22</c:v>
                </c:pt>
              </c:strCache>
            </c:strRef>
          </c:cat>
          <c:val>
            <c:numRef>
              <c:f>Sheet1!$C$2:$C$5</c:f>
              <c:numCache>
                <c:formatCode>General</c:formatCode>
                <c:ptCount val="4"/>
                <c:pt idx="0">
                  <c:v>2</c:v>
                </c:pt>
                <c:pt idx="1">
                  <c:v>4</c:v>
                </c:pt>
                <c:pt idx="2">
                  <c:v>2</c:v>
                </c:pt>
                <c:pt idx="3">
                  <c:v>1</c:v>
                </c:pt>
              </c:numCache>
            </c:numRef>
          </c:val>
          <c:extLst>
            <c:ext xmlns:c16="http://schemas.microsoft.com/office/drawing/2014/chart" uri="{C3380CC4-5D6E-409C-BE32-E72D297353CC}">
              <c16:uniqueId val="{00000001-064A-43ED-BBDB-AB31C9C67A87}"/>
            </c:ext>
          </c:extLst>
        </c:ser>
        <c:ser>
          <c:idx val="2"/>
          <c:order val="2"/>
          <c:tx>
            <c:strRef>
              <c:f>Sheet1!$D$1</c:f>
              <c:strCache>
                <c:ptCount val="1"/>
                <c:pt idx="0">
                  <c:v>Ombudsman</c:v>
                </c:pt>
              </c:strCache>
            </c:strRef>
          </c:tx>
          <c:spPr>
            <a:solidFill>
              <a:schemeClr val="accent3">
                <a:tint val="65000"/>
              </a:schemeClr>
            </a:solidFill>
            <a:ln>
              <a:noFill/>
            </a:ln>
            <a:effectLst/>
          </c:spPr>
          <c:invertIfNegative val="0"/>
          <c:cat>
            <c:strRef>
              <c:f>Sheet1!$A$2:$A$5</c:f>
              <c:strCache>
                <c:ptCount val="4"/>
                <c:pt idx="0">
                  <c:v>Q1 22/23</c:v>
                </c:pt>
                <c:pt idx="1">
                  <c:v>Q4  21/22</c:v>
                </c:pt>
                <c:pt idx="2">
                  <c:v>Q3  21/22</c:v>
                </c:pt>
                <c:pt idx="3">
                  <c:v>Q2 21/22</c:v>
                </c:pt>
              </c:strCache>
            </c:strRef>
          </c:cat>
          <c:val>
            <c:numRef>
              <c:f>Sheet1!$D$2:$D$5</c:f>
              <c:numCache>
                <c:formatCode>General</c:formatCode>
                <c:ptCount val="4"/>
                <c:pt idx="0">
                  <c:v>0</c:v>
                </c:pt>
                <c:pt idx="1">
                  <c:v>4</c:v>
                </c:pt>
                <c:pt idx="2">
                  <c:v>0</c:v>
                </c:pt>
                <c:pt idx="3">
                  <c:v>0</c:v>
                </c:pt>
              </c:numCache>
            </c:numRef>
          </c:val>
          <c:extLst>
            <c:ext xmlns:c16="http://schemas.microsoft.com/office/drawing/2014/chart" uri="{C3380CC4-5D6E-409C-BE32-E72D297353CC}">
              <c16:uniqueId val="{00000002-064A-43ED-BBDB-AB31C9C67A87}"/>
            </c:ext>
          </c:extLst>
        </c:ser>
        <c:dLbls>
          <c:showLegendKey val="0"/>
          <c:showVal val="0"/>
          <c:showCatName val="0"/>
          <c:showSerName val="0"/>
          <c:showPercent val="0"/>
          <c:showBubbleSize val="0"/>
        </c:dLbls>
        <c:gapWidth val="182"/>
        <c:overlap val="100"/>
        <c:axId val="390135800"/>
        <c:axId val="390132848"/>
      </c:barChart>
      <c:catAx>
        <c:axId val="39013580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2848"/>
        <c:crosses val="autoZero"/>
        <c:auto val="1"/>
        <c:lblAlgn val="ctr"/>
        <c:lblOffset val="100"/>
        <c:noMultiLvlLbl val="0"/>
      </c:catAx>
      <c:valAx>
        <c:axId val="390132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135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188365715502838"/>
          <c:y val="0.13747842830932441"/>
          <c:w val="0.68529889441349334"/>
          <c:h val="0.74811349888281353"/>
        </c:manualLayout>
      </c:layout>
      <c:pieChart>
        <c:varyColors val="1"/>
        <c:ser>
          <c:idx val="0"/>
          <c:order val="0"/>
          <c:tx>
            <c:strRef>
              <c:f>Sheet1!$B$1</c:f>
              <c:strCache>
                <c:ptCount val="1"/>
                <c:pt idx="0">
                  <c:v>Volumes</c:v>
                </c:pt>
              </c:strCache>
            </c:strRef>
          </c:tx>
          <c:dPt>
            <c:idx val="0"/>
            <c:bubble3D val="0"/>
            <c:spPr>
              <a:solidFill>
                <a:schemeClr val="accent1"/>
              </a:solidFill>
              <a:ln w="19050">
                <a:solidFill>
                  <a:schemeClr val="accent1"/>
                </a:solidFill>
              </a:ln>
              <a:effectLst/>
            </c:spPr>
            <c:extLst>
              <c:ext xmlns:c16="http://schemas.microsoft.com/office/drawing/2014/chart" uri="{C3380CC4-5D6E-409C-BE32-E72D297353CC}">
                <c16:uniqueId val="{00000001-0F31-4C81-8333-590FF85862C2}"/>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0F31-4C81-8333-590FF85862C2}"/>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0F31-4C81-8333-590FF85862C2}"/>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0F31-4C81-8333-590FF85862C2}"/>
              </c:ext>
            </c:extLst>
          </c:dPt>
          <c:dLbls>
            <c:dLbl>
              <c:idx val="0"/>
              <c:layout>
                <c:manualLayout>
                  <c:x val="-1.1497840394387844E-2"/>
                  <c:y val="-0.35187731293006902"/>
                </c:manualLayout>
              </c:layout>
              <c:tx>
                <c:rich>
                  <a:bodyPr rot="0" spcFirstLastPara="1" vertOverflow="ellipsis" vert="horz" wrap="square" lIns="38100" tIns="19050" rIns="38100" bIns="19050" anchor="ctr" anchorCtr="0">
                    <a:noAutofit/>
                  </a:bodyPr>
                  <a:lstStyle/>
                  <a:p>
                    <a:pPr algn="ctr">
                      <a:defRPr sz="1100" b="0" i="0" u="none" strike="noStrike" kern="1200" baseline="0">
                        <a:solidFill>
                          <a:schemeClr val="bg1"/>
                        </a:solidFill>
                        <a:latin typeface="+mn-lt"/>
                        <a:ea typeface="+mn-ea"/>
                        <a:cs typeface="+mn-cs"/>
                      </a:defRPr>
                    </a:pPr>
                    <a:r>
                      <a:rPr lang="en-GB" sz="800" b="1" dirty="0">
                        <a:solidFill>
                          <a:schemeClr val="tx1"/>
                        </a:solidFill>
                        <a:latin typeface="Verdana" panose="020B0604030504040204" pitchFamily="34" charset="0"/>
                        <a:ea typeface="Verdana" panose="020B0604030504040204" pitchFamily="34" charset="0"/>
                      </a:rPr>
                      <a:t>Adult Social Care &amp;</a:t>
                    </a:r>
                    <a:r>
                      <a:rPr lang="en-GB" sz="800" b="1" baseline="0" dirty="0">
                        <a:solidFill>
                          <a:schemeClr val="tx1"/>
                        </a:solidFill>
                        <a:latin typeface="Verdana" panose="020B0604030504040204" pitchFamily="34" charset="0"/>
                        <a:ea typeface="Verdana" panose="020B0604030504040204" pitchFamily="34" charset="0"/>
                      </a:rPr>
                      <a:t> Safeguarding</a:t>
                    </a:r>
                  </a:p>
                  <a:p>
                    <a:pPr algn="ctr">
                      <a:defRPr sz="1100" b="0" i="0" u="none" strike="noStrike" kern="1200" baseline="0">
                        <a:solidFill>
                          <a:schemeClr val="bg1"/>
                        </a:solidFill>
                        <a:latin typeface="+mn-lt"/>
                        <a:ea typeface="+mn-ea"/>
                        <a:cs typeface="+mn-cs"/>
                      </a:defRPr>
                    </a:pPr>
                    <a:r>
                      <a:rPr lang="en-GB" sz="800" b="1" baseline="0" dirty="0">
                        <a:solidFill>
                          <a:schemeClr val="tx1"/>
                        </a:solidFill>
                        <a:latin typeface="Verdana" panose="020B0604030504040204" pitchFamily="34" charset="0"/>
                        <a:ea typeface="Verdana" panose="020B0604030504040204" pitchFamily="34" charset="0"/>
                      </a:rPr>
                      <a:t>(9) </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41026904154219934"/>
                      <c:h val="0.27701195338406592"/>
                    </c:manualLayout>
                  </c15:layout>
                  <c15:showDataLabelsRange val="0"/>
                </c:ext>
                <c:ext xmlns:c16="http://schemas.microsoft.com/office/drawing/2014/chart" uri="{C3380CC4-5D6E-409C-BE32-E72D297353CC}">
                  <c16:uniqueId val="{00000001-0F31-4C81-8333-590FF85862C2}"/>
                </c:ext>
              </c:extLst>
            </c:dLbl>
            <c:dLbl>
              <c:idx val="1"/>
              <c:layout>
                <c:manualLayout>
                  <c:x val="0.45618614543963365"/>
                  <c:y val="0.23398024753612087"/>
                </c:manualLayout>
              </c:layout>
              <c:tx>
                <c:rich>
                  <a:bodyPr rot="0" spcFirstLastPara="1" vertOverflow="ellipsis" vert="horz" wrap="square" lIns="38100" tIns="19050" rIns="38100" bIns="19050" anchor="ctr" anchorCtr="1">
                    <a:noAutofit/>
                  </a:bodyPr>
                  <a:lstStyle/>
                  <a:p>
                    <a:pPr>
                      <a:defRPr sz="1100" b="0" i="0" u="none" strike="noStrike" kern="1200" baseline="0">
                        <a:solidFill>
                          <a:schemeClr val="bg1"/>
                        </a:solidFill>
                        <a:latin typeface="+mn-lt"/>
                        <a:ea typeface="+mn-ea"/>
                        <a:cs typeface="+mn-cs"/>
                      </a:defRPr>
                    </a:pPr>
                    <a:r>
                      <a:rPr lang="en-GB" sz="900" b="1" baseline="0">
                        <a:solidFill>
                          <a:schemeClr val="tx1"/>
                        </a:solidFill>
                        <a:latin typeface="Verdana" panose="020B0604030504040204" pitchFamily="34" charset="0"/>
                        <a:ea typeface="Verdana" panose="020B0604030504040204" pitchFamily="34" charset="0"/>
                      </a:rPr>
                      <a:t>Adult Social Care &amp; Safeguarding</a:t>
                    </a:r>
                  </a:p>
                  <a:p>
                    <a:pPr>
                      <a:defRPr sz="1100" b="0" i="0" u="none" strike="noStrike" kern="1200" baseline="0">
                        <a:solidFill>
                          <a:schemeClr val="bg1"/>
                        </a:solidFill>
                        <a:latin typeface="+mn-lt"/>
                        <a:ea typeface="+mn-ea"/>
                        <a:cs typeface="+mn-cs"/>
                      </a:defRPr>
                    </a:pPr>
                    <a:r>
                      <a:rPr lang="en-GB" sz="900" b="1" baseline="0">
                        <a:solidFill>
                          <a:schemeClr val="tx1"/>
                        </a:solidFill>
                        <a:latin typeface="Verdana" panose="020B0604030504040204" pitchFamily="34" charset="0"/>
                        <a:ea typeface="Verdana" panose="020B0604030504040204" pitchFamily="34" charset="0"/>
                      </a:rPr>
                      <a:t>(14)</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32165277705490725"/>
                      <c:h val="0.5658447513259427"/>
                    </c:manualLayout>
                  </c15:layout>
                  <c15:showDataLabelsRange val="0"/>
                </c:ext>
                <c:ext xmlns:c16="http://schemas.microsoft.com/office/drawing/2014/chart" uri="{C3380CC4-5D6E-409C-BE32-E72D297353CC}">
                  <c16:uniqueId val="{00000003-0F31-4C81-8333-590FF85862C2}"/>
                </c:ext>
              </c:extLst>
            </c:dLbl>
            <c:dLbl>
              <c:idx val="2"/>
              <c:delete val="1"/>
              <c:extLst>
                <c:ext xmlns:c15="http://schemas.microsoft.com/office/drawing/2012/chart" uri="{CE6537A1-D6FC-4f65-9D91-7224C49458BB}"/>
                <c:ext xmlns:c16="http://schemas.microsoft.com/office/drawing/2014/chart" uri="{C3380CC4-5D6E-409C-BE32-E72D297353CC}">
                  <c16:uniqueId val="{00000005-0F31-4C81-8333-590FF85862C2}"/>
                </c:ext>
              </c:extLst>
            </c:dLbl>
            <c:dLbl>
              <c:idx val="3"/>
              <c:tx>
                <c:rich>
                  <a:bodyPr/>
                  <a:lstStyle/>
                  <a:p>
                    <a:fld id="{22229E92-7D48-4535-82C6-CCDB279B882E}" type="CATEGORYNAME">
                      <a:rPr lang="en-US" smtClean="0"/>
                      <a:pPr/>
                      <a:t>[CATEGORY NAME]</a:t>
                    </a:fld>
                    <a:r>
                      <a:rPr lang="en-US" baseline="0"/>
                      <a:t> (</a:t>
                    </a:r>
                    <a:fld id="{67C60659-3DBF-43D4-B379-EE9C81A020FD}" type="VALUE">
                      <a:rPr lang="en-US" baseline="0" smtClean="0"/>
                      <a:pPr/>
                      <a:t>[VALUE]</a:t>
                    </a:fld>
                    <a:r>
                      <a:rPr lang="en-US" baseline="0"/>
                      <a:t>)</a:t>
                    </a:r>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F31-4C81-8333-590FF85862C2}"/>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c:f>
              <c:strCache>
                <c:ptCount val="1"/>
                <c:pt idx="0">
                  <c:v>Adult Social Care &amp; Safeguarding</c:v>
                </c:pt>
              </c:strCache>
            </c:strRef>
          </c:cat>
          <c:val>
            <c:numRef>
              <c:f>Sheet1!$B$2</c:f>
              <c:numCache>
                <c:formatCode>General</c:formatCode>
                <c:ptCount val="1"/>
                <c:pt idx="0">
                  <c:v>15</c:v>
                </c:pt>
              </c:numCache>
            </c:numRef>
          </c:val>
          <c:extLst>
            <c:ext xmlns:c16="http://schemas.microsoft.com/office/drawing/2014/chart" uri="{C3380CC4-5D6E-409C-BE32-E72D297353CC}">
              <c16:uniqueId val="{00000008-0F31-4C81-8333-590FF85862C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8">
  <a:schemeClr val="accent5"/>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withinLinear" id="18">
  <a:schemeClr val="accent5"/>
</cs:colorStyle>
</file>

<file path=ppt/charts/colors2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withinLinear" id="17">
  <a:schemeClr val="accent4"/>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withinLinear" id="17">
  <a:schemeClr val="accent4"/>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5">
  <a:schemeClr val="accent2"/>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6">
  <a:schemeClr val="accent3"/>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0.3543</cdr:x>
      <cdr:y>0.36729</cdr:y>
    </cdr:from>
    <cdr:to>
      <cdr:x>0.6457</cdr:x>
      <cdr:y>0.56302</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376899" y="1009112"/>
          <a:ext cx="1132455" cy="537763"/>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 complaints</a:t>
          </a:r>
          <a:r>
            <a:rPr lang="en-GB" sz="1050" baseline="0" dirty="0"/>
            <a:t> received</a:t>
          </a:r>
        </a:p>
        <a:p xmlns:a="http://schemas.openxmlformats.org/drawingml/2006/main">
          <a:pPr algn="ctr"/>
          <a:r>
            <a:rPr lang="en-GB" sz="1050" b="1" dirty="0">
              <a:solidFill>
                <a:schemeClr val="accent1">
                  <a:lumMod val="75000"/>
                </a:schemeClr>
              </a:solidFill>
            </a:rPr>
            <a:t>Quarter 4</a:t>
          </a:r>
        </a:p>
        <a:p xmlns:a="http://schemas.openxmlformats.org/drawingml/2006/main">
          <a:pPr algn="ctr"/>
          <a:r>
            <a:rPr lang="en-GB" sz="1050" b="1" dirty="0">
              <a:solidFill>
                <a:schemeClr val="accent1">
                  <a:lumMod val="75000"/>
                </a:schemeClr>
              </a:solidFill>
            </a:rPr>
            <a:t>2021/22</a:t>
          </a:r>
        </a:p>
        <a:p xmlns:a="http://schemas.openxmlformats.org/drawingml/2006/main">
          <a:pPr algn="ctr"/>
          <a:endParaRPr lang="en-GB" sz="1100" dirty="0"/>
        </a:p>
      </cdr:txBody>
    </cdr:sp>
  </cdr:relSizeAnchor>
  <cdr:relSizeAnchor xmlns:cdr="http://schemas.openxmlformats.org/drawingml/2006/chartDrawing">
    <cdr:from>
      <cdr:x>0.14492</cdr:x>
      <cdr:y>0.38053</cdr:y>
    </cdr:from>
    <cdr:to>
      <cdr:x>0.19275</cdr:x>
      <cdr:y>0.41187</cdr:y>
    </cdr:to>
    <cdr:cxnSp macro="">
      <cdr:nvCxnSpPr>
        <cdr:cNvPr id="4" name="Straight Connector 3">
          <a:extLst xmlns:a="http://schemas.openxmlformats.org/drawingml/2006/main">
            <a:ext uri="{FF2B5EF4-FFF2-40B4-BE49-F238E27FC236}">
              <a16:creationId xmlns:a16="http://schemas.microsoft.com/office/drawing/2014/main" id="{37E6084F-8A08-41D9-8865-E1A63837368A}"/>
            </a:ext>
          </a:extLst>
        </cdr:cNvPr>
        <cdr:cNvCxnSpPr/>
      </cdr:nvCxnSpPr>
      <cdr:spPr>
        <a:xfrm xmlns:a="http://schemas.openxmlformats.org/drawingml/2006/main">
          <a:off x="543664" y="1147874"/>
          <a:ext cx="179433" cy="9455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10.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1.xml><?xml version="1.0" encoding="utf-8"?>
<c:userShapes xmlns:c="http://schemas.openxmlformats.org/drawingml/2006/chart">
  <cdr:relSizeAnchor xmlns:cdr="http://schemas.openxmlformats.org/drawingml/2006/chartDrawing">
    <cdr:from>
      <cdr:x>0.47377</cdr:x>
      <cdr:y>0.37679</cdr:y>
    </cdr:from>
    <cdr:to>
      <cdr:x>0.99647</cdr:x>
      <cdr:y>0.46003</cdr:y>
    </cdr:to>
    <cdr:sp macro="" textlink="">
      <cdr:nvSpPr>
        <cdr:cNvPr id="2" name="TextBox 1"/>
        <cdr:cNvSpPr txBox="1"/>
      </cdr:nvSpPr>
      <cdr:spPr>
        <a:xfrm xmlns:a="http://schemas.openxmlformats.org/drawingml/2006/main">
          <a:off x="1781049" y="1053501"/>
          <a:ext cx="1964964" cy="232756"/>
        </a:xfrm>
        <a:prstGeom xmlns:a="http://schemas.openxmlformats.org/drawingml/2006/main" prst="rect">
          <a:avLst/>
        </a:prstGeom>
        <a:effectLst xmlns:a="http://schemas.openxmlformats.org/drawingml/2006/main">
          <a:outerShdw blurRad="50800" dist="38100" dir="8100000" algn="tr" rotWithShape="0">
            <a:prstClr val="black">
              <a:alpha val="40000"/>
            </a:prstClr>
          </a:outerShdw>
        </a:effectLst>
      </cdr:spPr>
      <cdr:txBody>
        <a:bodyPr xmlns:a="http://schemas.openxmlformats.org/drawingml/2006/main" vertOverflow="clip" wrap="none" rtlCol="0"/>
        <a:lstStyle xmlns:a="http://schemas.openxmlformats.org/drawingml/2006/main"/>
        <a:p xmlns:a="http://schemas.openxmlformats.org/drawingml/2006/main">
          <a:pPr algn="ctr"/>
          <a:endParaRPr lang="en-GB" sz="1000" dirty="0">
            <a:solidFill>
              <a:schemeClr val="bg1"/>
            </a:solidFill>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cdr:x>
      <cdr:y>0</cdr:y>
    </cdr:from>
    <cdr:to>
      <cdr:x>1</cdr:x>
      <cdr:y>1</cdr:y>
    </cdr:to>
    <cdr:sp macro="" textlink="">
      <cdr:nvSpPr>
        <cdr:cNvPr id="3" name="TextBox 2">
          <a:extLst xmlns:a="http://schemas.openxmlformats.org/drawingml/2006/main">
            <a:ext uri="{FF2B5EF4-FFF2-40B4-BE49-F238E27FC236}">
              <a16:creationId xmlns:a16="http://schemas.microsoft.com/office/drawing/2014/main" id="{77ADC47E-334F-45D9-9444-E14AF6410697}"/>
            </a:ext>
          </a:extLst>
        </cdr:cNvPr>
        <cdr:cNvSpPr txBox="1"/>
      </cdr:nvSpPr>
      <cdr:spPr>
        <a:xfrm xmlns:a="http://schemas.openxmlformats.org/drawingml/2006/main">
          <a:off x="354888" y="39330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880" b="1" dirty="0">
            <a:solidFill>
              <a:schemeClr val="bg1"/>
            </a:solidFill>
            <a:latin typeface="Rockwell" panose="02060603020205020403"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0.38892</cdr:x>
      <cdr:y>0.54115</cdr:y>
    </cdr:from>
    <cdr:to>
      <cdr:x>0.68991</cdr:x>
      <cdr:y>0.83203</cdr:y>
    </cdr:to>
    <cdr:sp macro="" textlink="">
      <cdr:nvSpPr>
        <cdr:cNvPr id="8" name="TextBox 7">
          <a:extLst xmlns:a="http://schemas.openxmlformats.org/drawingml/2006/main">
            <a:ext uri="{FF2B5EF4-FFF2-40B4-BE49-F238E27FC236}">
              <a16:creationId xmlns:a16="http://schemas.microsoft.com/office/drawing/2014/main" id="{704910BA-46B3-4D50-B2EB-28DA72C1FE19}"/>
            </a:ext>
          </a:extLst>
        </cdr:cNvPr>
        <cdr:cNvSpPr txBox="1"/>
      </cdr:nvSpPr>
      <cdr:spPr>
        <a:xfrm xmlns:a="http://schemas.openxmlformats.org/drawingml/2006/main">
          <a:off x="1886585" y="1470166"/>
          <a:ext cx="1460026" cy="79026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900" b="1" dirty="0">
              <a:ea typeface="Verdana" panose="020B0604030504040204" pitchFamily="34" charset="0"/>
            </a:rPr>
            <a:t>Asset Management</a:t>
          </a:r>
        </a:p>
        <a:p xmlns:a="http://schemas.openxmlformats.org/drawingml/2006/main">
          <a:pPr algn="ctr"/>
          <a:r>
            <a:rPr lang="en-GB" sz="900" b="1" dirty="0">
              <a:ea typeface="Verdana" panose="020B0604030504040204" pitchFamily="34" charset="0"/>
            </a:rPr>
            <a:t> &amp; </a:t>
          </a:r>
        </a:p>
        <a:p xmlns:a="http://schemas.openxmlformats.org/drawingml/2006/main">
          <a:pPr algn="ctr"/>
          <a:r>
            <a:rPr lang="en-GB" sz="900" b="1" dirty="0">
              <a:ea typeface="Verdana" panose="020B0604030504040204" pitchFamily="34" charset="0"/>
            </a:rPr>
            <a:t>Maintenance </a:t>
          </a:r>
          <a:endParaRPr lang="en-GB" sz="700" b="1" dirty="0">
            <a:ea typeface="Verdana" panose="020B0604030504040204" pitchFamily="34" charset="0"/>
          </a:endParaRPr>
        </a:p>
        <a:p xmlns:a="http://schemas.openxmlformats.org/drawingml/2006/main">
          <a:pPr algn="ctr"/>
          <a:r>
            <a:rPr lang="en-GB" sz="700" b="1" dirty="0">
              <a:ea typeface="Verdana" panose="020B0604030504040204" pitchFamily="34" charset="0"/>
            </a:rPr>
            <a:t>(27)</a:t>
          </a:r>
        </a:p>
      </cdr:txBody>
    </cdr:sp>
  </cdr:relSizeAnchor>
</c:userShapes>
</file>

<file path=ppt/drawings/drawing14.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cdr:x>
      <cdr:y>0</cdr:y>
    </cdr:from>
    <cdr:to>
      <cdr:x>1</cdr:x>
      <cdr:y>1</cdr:y>
    </cdr:to>
    <cdr:sp macro="" textlink="">
      <cdr:nvSpPr>
        <cdr:cNvPr id="3" name="TextBox 2">
          <a:extLst xmlns:a="http://schemas.openxmlformats.org/drawingml/2006/main">
            <a:ext uri="{FF2B5EF4-FFF2-40B4-BE49-F238E27FC236}">
              <a16:creationId xmlns:a16="http://schemas.microsoft.com/office/drawing/2014/main" id="{F9E87D9C-AFC4-4CF8-AFB4-6C909E3426D9}"/>
            </a:ext>
          </a:extLst>
        </cdr:cNvPr>
        <cdr:cNvSpPr txBox="1"/>
      </cdr:nvSpPr>
      <cdr:spPr>
        <a:xfrm xmlns:a="http://schemas.openxmlformats.org/drawingml/2006/main">
          <a:off x="365403" y="47029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880" b="1" dirty="0">
            <a:solidFill>
              <a:schemeClr val="bg1"/>
            </a:solidFill>
            <a:latin typeface="Rockwell" panose="02060603020205020403"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7.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8.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19.xml><?xml version="1.0" encoding="utf-8"?>
<c:userShapes xmlns:c="http://schemas.openxmlformats.org/drawingml/2006/chart">
  <cdr:relSizeAnchor xmlns:cdr="http://schemas.openxmlformats.org/drawingml/2006/chartDrawing">
    <cdr:from>
      <cdr:x>0.88909</cdr:x>
      <cdr:y>0.44932</cdr:y>
    </cdr:from>
    <cdr:to>
      <cdr:x>0.92351</cdr:x>
      <cdr:y>0.53002</cdr:y>
    </cdr:to>
    <cdr:sp macro="" textlink="">
      <cdr:nvSpPr>
        <cdr:cNvPr id="3" name="TextBox 2">
          <a:extLst xmlns:a="http://schemas.openxmlformats.org/drawingml/2006/main">
            <a:ext uri="{FF2B5EF4-FFF2-40B4-BE49-F238E27FC236}">
              <a16:creationId xmlns:a16="http://schemas.microsoft.com/office/drawing/2014/main" id="{95F85830-91F8-4EDB-97C3-AD2F923D4724}"/>
            </a:ext>
          </a:extLst>
        </cdr:cNvPr>
        <cdr:cNvSpPr txBox="1"/>
      </cdr:nvSpPr>
      <cdr:spPr>
        <a:xfrm xmlns:a="http://schemas.openxmlformats.org/drawingml/2006/main">
          <a:off x="9887135" y="1602644"/>
          <a:ext cx="382772" cy="28782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900" dirty="0">
              <a:solidFill>
                <a:schemeClr val="bg1"/>
              </a:solidFill>
            </a:rPr>
            <a:t>13%</a:t>
          </a:r>
        </a:p>
      </cdr:txBody>
    </cdr:sp>
  </cdr:relSizeAnchor>
</c:userShapes>
</file>

<file path=ppt/drawings/drawing2.xml><?xml version="1.0" encoding="utf-8"?>
<c:userShapes xmlns:c="http://schemas.openxmlformats.org/drawingml/2006/chart">
  <cdr:relSizeAnchor xmlns:cdr="http://schemas.openxmlformats.org/drawingml/2006/chartDrawing">
    <cdr:from>
      <cdr:x>0.3543</cdr:x>
      <cdr:y>0.36729</cdr:y>
    </cdr:from>
    <cdr:to>
      <cdr:x>0.6457</cdr:x>
      <cdr:y>0.56302</cdr:y>
    </cdr:to>
    <cdr:sp macro="" textlink="">
      <cdr:nvSpPr>
        <cdr:cNvPr id="2" name="TextBox 1">
          <a:extLst xmlns:a="http://schemas.openxmlformats.org/drawingml/2006/main">
            <a:ext uri="{FF2B5EF4-FFF2-40B4-BE49-F238E27FC236}">
              <a16:creationId xmlns:a16="http://schemas.microsoft.com/office/drawing/2014/main" id="{6311B8BF-B5EB-422E-8A5D-1174B11C13DE}"/>
            </a:ext>
          </a:extLst>
        </cdr:cNvPr>
        <cdr:cNvSpPr txBox="1"/>
      </cdr:nvSpPr>
      <cdr:spPr>
        <a:xfrm xmlns:a="http://schemas.openxmlformats.org/drawingml/2006/main">
          <a:off x="1376899" y="1009112"/>
          <a:ext cx="1132455" cy="537763"/>
        </a:xfrm>
        <a:prstGeom xmlns:a="http://schemas.openxmlformats.org/drawingml/2006/main" prst="rect">
          <a:avLst/>
        </a:prstGeom>
      </cdr:spPr>
      <cdr:txBody>
        <a:bodyPr xmlns:a="http://schemas.openxmlformats.org/drawingml/2006/main" wrap="square" lIns="36000" tIns="36000" rIns="36000" bIns="3600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1050" dirty="0"/>
            <a:t>Proportion of complaints</a:t>
          </a:r>
          <a:r>
            <a:rPr lang="en-GB" sz="1050" baseline="0" dirty="0"/>
            <a:t> received</a:t>
          </a:r>
        </a:p>
        <a:p xmlns:a="http://schemas.openxmlformats.org/drawingml/2006/main">
          <a:pPr algn="ctr"/>
          <a:r>
            <a:rPr lang="en-GB" sz="1050" b="1" dirty="0">
              <a:solidFill>
                <a:schemeClr val="accent1">
                  <a:lumMod val="75000"/>
                </a:schemeClr>
              </a:solidFill>
            </a:rPr>
            <a:t>Quarter 1</a:t>
          </a:r>
        </a:p>
        <a:p xmlns:a="http://schemas.openxmlformats.org/drawingml/2006/main">
          <a:pPr algn="ctr"/>
          <a:r>
            <a:rPr lang="en-GB" sz="1050" b="1" dirty="0">
              <a:solidFill>
                <a:schemeClr val="accent1">
                  <a:lumMod val="75000"/>
                </a:schemeClr>
              </a:solidFill>
            </a:rPr>
            <a:t>2022/23</a:t>
          </a:r>
        </a:p>
        <a:p xmlns:a="http://schemas.openxmlformats.org/drawingml/2006/main">
          <a:pPr algn="ctr"/>
          <a:endParaRPr lang="en-GB" sz="1100" dirty="0"/>
        </a:p>
      </cdr:txBody>
    </cdr:sp>
  </cdr:relSizeAnchor>
  <cdr:relSizeAnchor xmlns:cdr="http://schemas.openxmlformats.org/drawingml/2006/chartDrawing">
    <cdr:from>
      <cdr:x>0.7684</cdr:x>
      <cdr:y>0.54185</cdr:y>
    </cdr:from>
    <cdr:to>
      <cdr:x>1</cdr:x>
      <cdr:y>0.84159</cdr:y>
    </cdr:to>
    <cdr:sp macro="" textlink="">
      <cdr:nvSpPr>
        <cdr:cNvPr id="3" name="TextBox 2">
          <a:extLst xmlns:a="http://schemas.openxmlformats.org/drawingml/2006/main">
            <a:ext uri="{FF2B5EF4-FFF2-40B4-BE49-F238E27FC236}">
              <a16:creationId xmlns:a16="http://schemas.microsoft.com/office/drawing/2014/main" id="{6BADB871-6168-455D-AF87-59FC7B434510}"/>
            </a:ext>
          </a:extLst>
        </cdr:cNvPr>
        <cdr:cNvSpPr txBox="1"/>
      </cdr:nvSpPr>
      <cdr:spPr>
        <a:xfrm xmlns:a="http://schemas.openxmlformats.org/drawingml/2006/main">
          <a:off x="3486231" y="165297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0.65043</cdr:x>
      <cdr:y>0.39002</cdr:y>
    </cdr:from>
    <cdr:to>
      <cdr:x>0.80108</cdr:x>
      <cdr:y>0.57133</cdr:y>
    </cdr:to>
    <cdr:sp macro="" textlink="">
      <cdr:nvSpPr>
        <cdr:cNvPr id="5" name="TextBox 4">
          <a:extLst xmlns:a="http://schemas.openxmlformats.org/drawingml/2006/main">
            <a:ext uri="{FF2B5EF4-FFF2-40B4-BE49-F238E27FC236}">
              <a16:creationId xmlns:a16="http://schemas.microsoft.com/office/drawing/2014/main" id="{D6E1B2A1-CC0C-4E65-B491-86B0ED131A67}"/>
            </a:ext>
          </a:extLst>
        </cdr:cNvPr>
        <cdr:cNvSpPr txBox="1"/>
      </cdr:nvSpPr>
      <cdr:spPr>
        <a:xfrm xmlns:a="http://schemas.openxmlformats.org/drawingml/2006/main">
          <a:off x="2609212" y="1219184"/>
          <a:ext cx="604334" cy="5667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Stage 1</a:t>
          </a:r>
        </a:p>
        <a:p xmlns:a="http://schemas.openxmlformats.org/drawingml/2006/main">
          <a:pPr algn="ctr"/>
          <a:endParaRPr lang="en-GB" sz="1000" b="1" dirty="0">
            <a:solidFill>
              <a:schemeClr val="bg1"/>
            </a:solidFill>
          </a:endParaRPr>
        </a:p>
        <a:p xmlns:a="http://schemas.openxmlformats.org/drawingml/2006/main">
          <a:pPr algn="ctr"/>
          <a:r>
            <a:rPr lang="en-GB" sz="1000" b="1" dirty="0">
              <a:solidFill>
                <a:schemeClr val="bg1"/>
              </a:solidFill>
            </a:rPr>
            <a:t>73%</a:t>
          </a:r>
        </a:p>
      </cdr:txBody>
    </cdr:sp>
  </cdr:relSizeAnchor>
  <cdr:relSizeAnchor xmlns:cdr="http://schemas.openxmlformats.org/drawingml/2006/chartDrawing">
    <cdr:from>
      <cdr:x>0.25259</cdr:x>
      <cdr:y>0.27517</cdr:y>
    </cdr:from>
    <cdr:to>
      <cdr:x>0.37271</cdr:x>
      <cdr:y>0.45814</cdr:y>
    </cdr:to>
    <cdr:sp macro="" textlink="">
      <cdr:nvSpPr>
        <cdr:cNvPr id="6" name="TextBox 5">
          <a:extLst xmlns:a="http://schemas.openxmlformats.org/drawingml/2006/main">
            <a:ext uri="{FF2B5EF4-FFF2-40B4-BE49-F238E27FC236}">
              <a16:creationId xmlns:a16="http://schemas.microsoft.com/office/drawing/2014/main" id="{938EF58F-27DE-4C67-95DF-3BFA8BCCD8E7}"/>
            </a:ext>
          </a:extLst>
        </cdr:cNvPr>
        <cdr:cNvSpPr txBox="1"/>
      </cdr:nvSpPr>
      <cdr:spPr>
        <a:xfrm xmlns:a="http://schemas.openxmlformats.org/drawingml/2006/main">
          <a:off x="1013257" y="860166"/>
          <a:ext cx="481863" cy="57195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Stage 2</a:t>
          </a:r>
        </a:p>
        <a:p xmlns:a="http://schemas.openxmlformats.org/drawingml/2006/main">
          <a:pPr algn="ctr"/>
          <a:endParaRPr lang="en-GB" sz="1000" b="1" dirty="0">
            <a:solidFill>
              <a:schemeClr val="bg1"/>
            </a:solidFill>
          </a:endParaRPr>
        </a:p>
        <a:p xmlns:a="http://schemas.openxmlformats.org/drawingml/2006/main">
          <a:pPr algn="ctr"/>
          <a:r>
            <a:rPr lang="en-GB" sz="1000" b="1" dirty="0">
              <a:solidFill>
                <a:schemeClr val="bg1"/>
              </a:solidFill>
            </a:rPr>
            <a:t>20%</a:t>
          </a:r>
        </a:p>
      </cdr:txBody>
    </cdr:sp>
  </cdr:relSizeAnchor>
  <cdr:relSizeAnchor xmlns:cdr="http://schemas.openxmlformats.org/drawingml/2006/chartDrawing">
    <cdr:from>
      <cdr:x>0.3781</cdr:x>
      <cdr:y>0.13351</cdr:y>
    </cdr:from>
    <cdr:to>
      <cdr:x>0.53008</cdr:x>
      <cdr:y>0.28902</cdr:y>
    </cdr:to>
    <cdr:sp macro="" textlink="">
      <cdr:nvSpPr>
        <cdr:cNvPr id="8" name="TextBox 7">
          <a:extLst xmlns:a="http://schemas.openxmlformats.org/drawingml/2006/main">
            <a:ext uri="{FF2B5EF4-FFF2-40B4-BE49-F238E27FC236}">
              <a16:creationId xmlns:a16="http://schemas.microsoft.com/office/drawing/2014/main" id="{2D9FBFD0-DA4A-4ACB-BCF1-ACD888CDC5B5}"/>
            </a:ext>
          </a:extLst>
        </cdr:cNvPr>
        <cdr:cNvSpPr txBox="1"/>
      </cdr:nvSpPr>
      <cdr:spPr>
        <a:xfrm xmlns:a="http://schemas.openxmlformats.org/drawingml/2006/main">
          <a:off x="1516750" y="417337"/>
          <a:ext cx="609670" cy="4861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1000" b="1" dirty="0">
              <a:solidFill>
                <a:schemeClr val="bg1"/>
              </a:solidFill>
            </a:rPr>
            <a:t>LGSCO</a:t>
          </a:r>
        </a:p>
        <a:p xmlns:a="http://schemas.openxmlformats.org/drawingml/2006/main">
          <a:pPr algn="ctr"/>
          <a:r>
            <a:rPr lang="en-GB" sz="1000" b="1" dirty="0">
              <a:solidFill>
                <a:schemeClr val="bg1"/>
              </a:solidFill>
            </a:rPr>
            <a:t>7%</a:t>
          </a:r>
        </a:p>
      </cdr:txBody>
    </cdr:sp>
  </cdr:relSizeAnchor>
</c:userShapes>
</file>

<file path=ppt/drawings/drawing3.xml><?xml version="1.0" encoding="utf-8"?>
<c:userShapes xmlns:c="http://schemas.openxmlformats.org/drawingml/2006/chart">
  <cdr:relSizeAnchor xmlns:cdr="http://schemas.openxmlformats.org/drawingml/2006/chartDrawing">
    <cdr:from>
      <cdr:x>0.25867</cdr:x>
      <cdr:y>0.89119</cdr:y>
    </cdr:from>
    <cdr:to>
      <cdr:x>0.33416</cdr:x>
      <cdr:y>0.89119</cdr:y>
    </cdr:to>
    <cdr:cxnSp macro="">
      <cdr:nvCxnSpPr>
        <cdr:cNvPr id="25" name="Straight Connector 24">
          <a:extLst xmlns:a="http://schemas.openxmlformats.org/drawingml/2006/main">
            <a:ext uri="{FF2B5EF4-FFF2-40B4-BE49-F238E27FC236}">
              <a16:creationId xmlns:a16="http://schemas.microsoft.com/office/drawing/2014/main" id="{FD8F400F-3E86-42C9-B4F4-E9C3365CA4D8}"/>
            </a:ext>
          </a:extLst>
        </cdr:cNvPr>
        <cdr:cNvCxnSpPr/>
      </cdr:nvCxnSpPr>
      <cdr:spPr>
        <a:xfrm xmlns:a="http://schemas.openxmlformats.org/drawingml/2006/main">
          <a:off x="1240130" y="2562922"/>
          <a:ext cx="361929"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0.63882</cdr:x>
      <cdr:y>0.80815</cdr:y>
    </cdr:from>
    <cdr:to>
      <cdr:x>0.71913</cdr:x>
      <cdr:y>0.84768</cdr:y>
    </cdr:to>
    <cdr:cxnSp macro="">
      <cdr:nvCxnSpPr>
        <cdr:cNvPr id="6" name="Straight Connector 5">
          <a:extLst xmlns:a="http://schemas.openxmlformats.org/drawingml/2006/main">
            <a:ext uri="{FF2B5EF4-FFF2-40B4-BE49-F238E27FC236}">
              <a16:creationId xmlns:a16="http://schemas.microsoft.com/office/drawing/2014/main" id="{CCC5958D-9134-EB94-BD05-4E74AA793C26}"/>
            </a:ext>
          </a:extLst>
        </cdr:cNvPr>
        <cdr:cNvCxnSpPr/>
      </cdr:nvCxnSpPr>
      <cdr:spPr>
        <a:xfrm xmlns:a="http://schemas.openxmlformats.org/drawingml/2006/main" flipV="1">
          <a:off x="3062699" y="2213713"/>
          <a:ext cx="385010" cy="10828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6.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0.11461</cdr:x>
      <cdr:y>0.05082</cdr:y>
    </cdr:from>
    <cdr:to>
      <cdr:x>1</cdr:x>
      <cdr:y>0.88803</cdr:y>
    </cdr:to>
    <cdr:sp macro="" textlink="">
      <cdr:nvSpPr>
        <cdr:cNvPr id="2" name="TextBox 1"/>
        <cdr:cNvSpPr txBox="1"/>
      </cdr:nvSpPr>
      <cdr:spPr>
        <a:xfrm xmlns:a="http://schemas.openxmlformats.org/drawingml/2006/main">
          <a:off x="81347" y="38515"/>
          <a:ext cx="628429" cy="63449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8.xml><?xml version="1.0" encoding="utf-8"?>
<c:userShapes xmlns:c="http://schemas.openxmlformats.org/drawingml/2006/chart">
  <cdr:relSizeAnchor xmlns:cdr="http://schemas.openxmlformats.org/drawingml/2006/chartDrawing">
    <cdr:from>
      <cdr:x>0.2843</cdr:x>
      <cdr:y>0.80024</cdr:y>
    </cdr:from>
    <cdr:to>
      <cdr:x>0.44448</cdr:x>
      <cdr:y>0.96121</cdr:y>
    </cdr:to>
    <cdr:sp macro="" textlink="">
      <cdr:nvSpPr>
        <cdr:cNvPr id="3" name="TextBox 2"/>
        <cdr:cNvSpPr txBox="1"/>
      </cdr:nvSpPr>
      <cdr:spPr>
        <a:xfrm xmlns:a="http://schemas.openxmlformats.org/drawingml/2006/main" flipH="1">
          <a:off x="1547386" y="1974753"/>
          <a:ext cx="871811" cy="39722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GB" sz="850" b="1" dirty="0">
              <a:solidFill>
                <a:schemeClr val="tx1"/>
              </a:solidFill>
            </a:rPr>
            <a:t>Strategic Land Use </a:t>
          </a:r>
        </a:p>
        <a:p xmlns:a="http://schemas.openxmlformats.org/drawingml/2006/main">
          <a:pPr algn="ctr"/>
          <a:r>
            <a:rPr lang="en-GB" sz="850" b="1" dirty="0">
              <a:solidFill>
                <a:schemeClr val="tx1"/>
              </a:solidFill>
            </a:rPr>
            <a:t>(1)</a:t>
          </a:r>
        </a:p>
      </cdr:txBody>
    </cdr:sp>
  </cdr:relSizeAnchor>
</c:userShapes>
</file>

<file path=ppt/drawings/drawing9.xml><?xml version="1.0" encoding="utf-8"?>
<c:userShapes xmlns:c="http://schemas.openxmlformats.org/drawingml/2006/chart">
  <cdr:relSizeAnchor xmlns:cdr="http://schemas.openxmlformats.org/drawingml/2006/chartDrawing">
    <cdr:from>
      <cdr:x>0.11461</cdr:x>
      <cdr:y>0.16279</cdr:y>
    </cdr:from>
    <cdr:to>
      <cdr:x>1</cdr:x>
      <cdr:y>1</cdr:y>
    </cdr:to>
    <cdr:sp macro="" textlink="">
      <cdr:nvSpPr>
        <cdr:cNvPr id="2" name="TextBox 1"/>
        <cdr:cNvSpPr txBox="1"/>
      </cdr:nvSpPr>
      <cdr:spPr>
        <a:xfrm xmlns:a="http://schemas.openxmlformats.org/drawingml/2006/main">
          <a:off x="411452" y="57752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BA359-CC3C-4F55-A89B-7A8D10FC3F27}" type="datetimeFigureOut">
              <a:rPr lang="en-GB" smtClean="0"/>
              <a:t>13/09/2022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F88D3C-645D-4C5C-B91F-BBD0E0F78D23}" type="slidenum">
              <a:rPr lang="en-GB" smtClean="0"/>
              <a:t>‹#›</a:t>
            </a:fld>
            <a:endParaRPr lang="en-GB"/>
          </a:p>
        </p:txBody>
      </p:sp>
    </p:spTree>
    <p:extLst>
      <p:ext uri="{BB962C8B-B14F-4D97-AF65-F5344CB8AC3E}">
        <p14:creationId xmlns:p14="http://schemas.microsoft.com/office/powerpoint/2010/main" val="399333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E6B67F-4FCE-4477-9621-A46D4C83AC1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305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sharp drop in complaints for R&amp;A came from Housing moving over to CIC.  With this transition complete, the data should reconcile with what we can expect in the future.</a:t>
            </a:r>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9925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960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01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5028C9-94F8-416B-B1E9-4C3A2BE9D4B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3885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6570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655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052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 * total may not add up, as complex cases can involve more than one issue.</a:t>
            </a:r>
          </a:p>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8297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90" rtl="0" eaLnBrk="1" fontAlgn="auto" latinLnBrk="0" hangingPunct="1">
              <a:lnSpc>
                <a:spcPct val="100000"/>
              </a:lnSpc>
              <a:spcBef>
                <a:spcPts val="0"/>
              </a:spcBef>
              <a:spcAft>
                <a:spcPts val="0"/>
              </a:spcAft>
              <a:buClrTx/>
              <a:buSzTx/>
              <a:buFontTx/>
              <a:buNone/>
              <a:tabLst/>
              <a:defRPr/>
            </a:pPr>
            <a:fld id="{717A6B34-EB3C-4465-B55D-00DE0D93E2B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9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921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878885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389479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731218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791409742"/>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1"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244927" indent="0" algn="ctr">
              <a:buNone/>
              <a:defRPr>
                <a:solidFill>
                  <a:schemeClr val="tx1">
                    <a:tint val="75000"/>
                  </a:schemeClr>
                </a:solidFill>
              </a:defRPr>
            </a:lvl2pPr>
            <a:lvl3pPr marL="489854" indent="0" algn="ctr">
              <a:buNone/>
              <a:defRPr>
                <a:solidFill>
                  <a:schemeClr val="tx1">
                    <a:tint val="75000"/>
                  </a:schemeClr>
                </a:solidFill>
              </a:defRPr>
            </a:lvl3pPr>
            <a:lvl4pPr marL="734781" indent="0" algn="ctr">
              <a:buNone/>
              <a:defRPr>
                <a:solidFill>
                  <a:schemeClr val="tx1">
                    <a:tint val="75000"/>
                  </a:schemeClr>
                </a:solidFill>
              </a:defRPr>
            </a:lvl4pPr>
            <a:lvl5pPr marL="979708" indent="0" algn="ctr">
              <a:buNone/>
              <a:defRPr>
                <a:solidFill>
                  <a:schemeClr val="tx1">
                    <a:tint val="75000"/>
                  </a:schemeClr>
                </a:solidFill>
              </a:defRPr>
            </a:lvl5pPr>
            <a:lvl6pPr marL="1224635" indent="0" algn="ctr">
              <a:buNone/>
              <a:defRPr>
                <a:solidFill>
                  <a:schemeClr val="tx1">
                    <a:tint val="75000"/>
                  </a:schemeClr>
                </a:solidFill>
              </a:defRPr>
            </a:lvl6pPr>
            <a:lvl7pPr marL="1469561" indent="0" algn="ctr">
              <a:buNone/>
              <a:defRPr>
                <a:solidFill>
                  <a:schemeClr val="tx1">
                    <a:tint val="75000"/>
                  </a:schemeClr>
                </a:solidFill>
              </a:defRPr>
            </a:lvl7pPr>
            <a:lvl8pPr marL="1714489" indent="0" algn="ctr">
              <a:buNone/>
              <a:defRPr>
                <a:solidFill>
                  <a:schemeClr val="tx1">
                    <a:tint val="75000"/>
                  </a:schemeClr>
                </a:solidFill>
              </a:defRPr>
            </a:lvl8pPr>
            <a:lvl9pPr marL="1959416"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11" descr="C:\Users\jamshe\Desktop\Wokingham Borough Council Crest.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4577" y="242646"/>
            <a:ext cx="1259057" cy="129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597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454826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1" cy="1362075"/>
          </a:xfrm>
        </p:spPr>
        <p:txBody>
          <a:bodyPr anchor="t"/>
          <a:lstStyle>
            <a:lvl1pPr algn="l">
              <a:defRPr sz="2143"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1" cy="1500188"/>
          </a:xfrm>
        </p:spPr>
        <p:txBody>
          <a:bodyPr anchor="b"/>
          <a:lstStyle>
            <a:lvl1pPr marL="0" indent="0">
              <a:buNone/>
              <a:defRPr sz="1072">
                <a:solidFill>
                  <a:schemeClr val="tx1">
                    <a:tint val="75000"/>
                  </a:schemeClr>
                </a:solidFill>
              </a:defRPr>
            </a:lvl1pPr>
            <a:lvl2pPr marL="244927" indent="0">
              <a:buNone/>
              <a:defRPr sz="956">
                <a:solidFill>
                  <a:schemeClr val="tx1">
                    <a:tint val="75000"/>
                  </a:schemeClr>
                </a:solidFill>
              </a:defRPr>
            </a:lvl2pPr>
            <a:lvl3pPr marL="489854" indent="0">
              <a:buNone/>
              <a:defRPr sz="842">
                <a:solidFill>
                  <a:schemeClr val="tx1">
                    <a:tint val="75000"/>
                  </a:schemeClr>
                </a:solidFill>
              </a:defRPr>
            </a:lvl3pPr>
            <a:lvl4pPr marL="734781" indent="0">
              <a:buNone/>
              <a:defRPr sz="765">
                <a:solidFill>
                  <a:schemeClr val="tx1">
                    <a:tint val="75000"/>
                  </a:schemeClr>
                </a:solidFill>
              </a:defRPr>
            </a:lvl4pPr>
            <a:lvl5pPr marL="979708" indent="0">
              <a:buNone/>
              <a:defRPr sz="765">
                <a:solidFill>
                  <a:schemeClr val="tx1">
                    <a:tint val="75000"/>
                  </a:schemeClr>
                </a:solidFill>
              </a:defRPr>
            </a:lvl5pPr>
            <a:lvl6pPr marL="1224635" indent="0">
              <a:buNone/>
              <a:defRPr sz="765">
                <a:solidFill>
                  <a:schemeClr val="tx1">
                    <a:tint val="75000"/>
                  </a:schemeClr>
                </a:solidFill>
              </a:defRPr>
            </a:lvl6pPr>
            <a:lvl7pPr marL="1469561" indent="0">
              <a:buNone/>
              <a:defRPr sz="765">
                <a:solidFill>
                  <a:schemeClr val="tx1">
                    <a:tint val="75000"/>
                  </a:schemeClr>
                </a:solidFill>
              </a:defRPr>
            </a:lvl7pPr>
            <a:lvl8pPr marL="1714489" indent="0">
              <a:buNone/>
              <a:defRPr sz="765">
                <a:solidFill>
                  <a:schemeClr val="tx1">
                    <a:tint val="75000"/>
                  </a:schemeClr>
                </a:solidFill>
              </a:defRPr>
            </a:lvl8pPr>
            <a:lvl9pPr marL="1959416" indent="0">
              <a:buNone/>
              <a:defRPr sz="76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896001-ED6B-4434-A178-D1B94E0C86D9}"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035278"/>
            <a:ext cx="12192000"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161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1" y="1600203"/>
            <a:ext cx="5384800" cy="4525963"/>
          </a:xfrm>
        </p:spPr>
        <p:txBody>
          <a:bodyPr/>
          <a:lstStyle>
            <a:lvl1pPr>
              <a:defRPr sz="1493"/>
            </a:lvl1pPr>
            <a:lvl2pPr>
              <a:defRPr sz="1301"/>
            </a:lvl2pPr>
            <a:lvl3pPr>
              <a:defRPr sz="1072"/>
            </a:lvl3pPr>
            <a:lvl4pPr>
              <a:defRPr sz="956"/>
            </a:lvl4pPr>
            <a:lvl5pPr>
              <a:defRPr sz="956"/>
            </a:lvl5pPr>
            <a:lvl6pPr>
              <a:defRPr sz="956"/>
            </a:lvl6pPr>
            <a:lvl7pPr>
              <a:defRPr sz="956"/>
            </a:lvl7pPr>
            <a:lvl8pPr>
              <a:defRPr sz="956"/>
            </a:lvl8pPr>
            <a:lvl9pPr>
              <a:defRPr sz="9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A896001-ED6B-4434-A178-D1B94E0C86D9}"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726848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1" y="1535113"/>
            <a:ext cx="5386917"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4" name="Content Placeholder 3"/>
          <p:cNvSpPr>
            <a:spLocks noGrp="1"/>
          </p:cNvSpPr>
          <p:nvPr>
            <p:ph sz="half" idx="2"/>
          </p:nvPr>
        </p:nvSpPr>
        <p:spPr>
          <a:xfrm>
            <a:off x="609601" y="2174875"/>
            <a:ext cx="5386917"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0" y="1535113"/>
            <a:ext cx="5389032" cy="639762"/>
          </a:xfrm>
        </p:spPr>
        <p:txBody>
          <a:bodyPr anchor="b"/>
          <a:lstStyle>
            <a:lvl1pPr marL="0" indent="0">
              <a:buNone/>
              <a:defRPr sz="1301" b="1"/>
            </a:lvl1pPr>
            <a:lvl2pPr marL="244927" indent="0">
              <a:buNone/>
              <a:defRPr sz="1072" b="1"/>
            </a:lvl2pPr>
            <a:lvl3pPr marL="489854" indent="0">
              <a:buNone/>
              <a:defRPr sz="956" b="1"/>
            </a:lvl3pPr>
            <a:lvl4pPr marL="734781" indent="0">
              <a:buNone/>
              <a:defRPr sz="842" b="1"/>
            </a:lvl4pPr>
            <a:lvl5pPr marL="979708" indent="0">
              <a:buNone/>
              <a:defRPr sz="842" b="1"/>
            </a:lvl5pPr>
            <a:lvl6pPr marL="1224635" indent="0">
              <a:buNone/>
              <a:defRPr sz="842" b="1"/>
            </a:lvl6pPr>
            <a:lvl7pPr marL="1469561" indent="0">
              <a:buNone/>
              <a:defRPr sz="842" b="1"/>
            </a:lvl7pPr>
            <a:lvl8pPr marL="1714489" indent="0">
              <a:buNone/>
              <a:defRPr sz="842" b="1"/>
            </a:lvl8pPr>
            <a:lvl9pPr marL="1959416" indent="0">
              <a:buNone/>
              <a:defRPr sz="842" b="1"/>
            </a:lvl9pPr>
          </a:lstStyle>
          <a:p>
            <a:pPr lvl="0"/>
            <a:r>
              <a:rPr lang="en-US"/>
              <a:t>Click to edit Master text styles</a:t>
            </a:r>
          </a:p>
        </p:txBody>
      </p:sp>
      <p:sp>
        <p:nvSpPr>
          <p:cNvPr id="6" name="Content Placeholder 5"/>
          <p:cNvSpPr>
            <a:spLocks noGrp="1"/>
          </p:cNvSpPr>
          <p:nvPr>
            <p:ph sz="quarter" idx="4"/>
          </p:nvPr>
        </p:nvSpPr>
        <p:spPr>
          <a:xfrm>
            <a:off x="6193370" y="2174875"/>
            <a:ext cx="5389032" cy="3951288"/>
          </a:xfrm>
        </p:spPr>
        <p:txBody>
          <a:bodyPr/>
          <a:lstStyle>
            <a:lvl1pPr>
              <a:defRPr sz="1301"/>
            </a:lvl1pPr>
            <a:lvl2pPr>
              <a:defRPr sz="1072"/>
            </a:lvl2pPr>
            <a:lvl3pPr>
              <a:defRPr sz="956"/>
            </a:lvl3pPr>
            <a:lvl4pPr>
              <a:defRPr sz="842"/>
            </a:lvl4pPr>
            <a:lvl5pPr>
              <a:defRPr sz="842"/>
            </a:lvl5pPr>
            <a:lvl6pPr>
              <a:defRPr sz="842"/>
            </a:lvl6pPr>
            <a:lvl7pPr>
              <a:defRPr sz="842"/>
            </a:lvl7pPr>
            <a:lvl8pPr>
              <a:defRPr sz="842"/>
            </a:lvl8pPr>
            <a:lvl9pPr>
              <a:defRPr sz="84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A896001-ED6B-4434-A178-D1B94E0C86D9}" type="datetimeFigureOut">
              <a:rPr lang="en-GB" smtClean="0"/>
              <a:t>13/09/2022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6956351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896001-ED6B-4434-A178-D1B94E0C86D9}" type="datetimeFigureOut">
              <a:rPr lang="en-GB" smtClean="0"/>
              <a:t>13/09/2022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077911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96001-ED6B-4434-A178-D1B94E0C86D9}" type="datetimeFigureOut">
              <a:rPr lang="en-GB" smtClean="0"/>
              <a:t>13/09/2022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52302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15CBA6D-3508-41F8-B7B1-3F78977D97C8}"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9180089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5" cy="1162050"/>
          </a:xfrm>
        </p:spPr>
        <p:txBody>
          <a:bodyPr anchor="b"/>
          <a:lstStyle>
            <a:lvl1pPr algn="l">
              <a:defRPr sz="1072" b="1"/>
            </a:lvl1pPr>
          </a:lstStyle>
          <a:p>
            <a:r>
              <a:rPr lang="en-US"/>
              <a:t>Click to edit Master title style</a:t>
            </a:r>
            <a:endParaRPr lang="en-GB"/>
          </a:p>
        </p:txBody>
      </p:sp>
      <p:sp>
        <p:nvSpPr>
          <p:cNvPr id="3" name="Content Placeholder 2"/>
          <p:cNvSpPr>
            <a:spLocks noGrp="1"/>
          </p:cNvSpPr>
          <p:nvPr>
            <p:ph idx="1"/>
          </p:nvPr>
        </p:nvSpPr>
        <p:spPr>
          <a:xfrm>
            <a:off x="4766734" y="273051"/>
            <a:ext cx="6815667" cy="5853113"/>
          </a:xfrm>
        </p:spPr>
        <p:txBody>
          <a:bodyPr/>
          <a:lstStyle>
            <a:lvl1pPr>
              <a:defRPr sz="1722"/>
            </a:lvl1pPr>
            <a:lvl2pPr>
              <a:defRPr sz="1493"/>
            </a:lvl2pPr>
            <a:lvl3pPr>
              <a:defRPr sz="1301"/>
            </a:lvl3pPr>
            <a:lvl4pPr>
              <a:defRPr sz="1072"/>
            </a:lvl4pPr>
            <a:lvl5pPr>
              <a:defRPr sz="1072"/>
            </a:lvl5pPr>
            <a:lvl6pPr>
              <a:defRPr sz="1072"/>
            </a:lvl6pPr>
            <a:lvl7pPr>
              <a:defRPr sz="1072"/>
            </a:lvl7pPr>
            <a:lvl8pPr>
              <a:defRPr sz="1072"/>
            </a:lvl8pPr>
            <a:lvl9pPr>
              <a:defRPr sz="1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5" cy="46910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357392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8"/>
          </a:xfrm>
        </p:spPr>
        <p:txBody>
          <a:bodyPr anchor="b"/>
          <a:lstStyle>
            <a:lvl1pPr algn="l">
              <a:defRPr sz="1072" b="1"/>
            </a:lvl1pPr>
          </a:lstStyle>
          <a:p>
            <a:r>
              <a:rPr lang="en-US"/>
              <a:t>Click to edit Master title style</a:t>
            </a:r>
            <a:endParaRPr lang="en-GB"/>
          </a:p>
        </p:txBody>
      </p:sp>
      <p:sp>
        <p:nvSpPr>
          <p:cNvPr id="3" name="Picture Placeholder 2"/>
          <p:cNvSpPr>
            <a:spLocks noGrp="1"/>
          </p:cNvSpPr>
          <p:nvPr>
            <p:ph type="pic" idx="1"/>
          </p:nvPr>
        </p:nvSpPr>
        <p:spPr>
          <a:xfrm>
            <a:off x="2389718" y="612775"/>
            <a:ext cx="7315200" cy="4114800"/>
          </a:xfrm>
        </p:spPr>
        <p:txBody>
          <a:bodyPr/>
          <a:lstStyle>
            <a:lvl1pPr marL="0" indent="0">
              <a:buNone/>
              <a:defRPr sz="1722"/>
            </a:lvl1pPr>
            <a:lvl2pPr marL="244927" indent="0">
              <a:buNone/>
              <a:defRPr sz="1493"/>
            </a:lvl2pPr>
            <a:lvl3pPr marL="489854" indent="0">
              <a:buNone/>
              <a:defRPr sz="1301"/>
            </a:lvl3pPr>
            <a:lvl4pPr marL="734781" indent="0">
              <a:buNone/>
              <a:defRPr sz="1072"/>
            </a:lvl4pPr>
            <a:lvl5pPr marL="979708" indent="0">
              <a:buNone/>
              <a:defRPr sz="1072"/>
            </a:lvl5pPr>
            <a:lvl6pPr marL="1224635" indent="0">
              <a:buNone/>
              <a:defRPr sz="1072"/>
            </a:lvl6pPr>
            <a:lvl7pPr marL="1469561" indent="0">
              <a:buNone/>
              <a:defRPr sz="1072"/>
            </a:lvl7pPr>
            <a:lvl8pPr marL="1714489" indent="0">
              <a:buNone/>
              <a:defRPr sz="1072"/>
            </a:lvl8pPr>
            <a:lvl9pPr marL="1959416" indent="0">
              <a:buNone/>
              <a:defRPr sz="1072"/>
            </a:lvl9pPr>
          </a:lstStyle>
          <a:p>
            <a:endParaRPr lang="en-GB"/>
          </a:p>
        </p:txBody>
      </p:sp>
      <p:sp>
        <p:nvSpPr>
          <p:cNvPr id="4" name="Text Placeholder 3"/>
          <p:cNvSpPr>
            <a:spLocks noGrp="1"/>
          </p:cNvSpPr>
          <p:nvPr>
            <p:ph type="body" sz="half" idx="2"/>
          </p:nvPr>
        </p:nvSpPr>
        <p:spPr>
          <a:xfrm>
            <a:off x="2389718" y="5367338"/>
            <a:ext cx="7315200" cy="804863"/>
          </a:xfrm>
        </p:spPr>
        <p:txBody>
          <a:bodyPr/>
          <a:lstStyle>
            <a:lvl1pPr marL="0" indent="0">
              <a:buNone/>
              <a:defRPr sz="765"/>
            </a:lvl1pPr>
            <a:lvl2pPr marL="244927" indent="0">
              <a:buNone/>
              <a:defRPr sz="651"/>
            </a:lvl2pPr>
            <a:lvl3pPr marL="489854" indent="0">
              <a:buNone/>
              <a:defRPr sz="536"/>
            </a:lvl3pPr>
            <a:lvl4pPr marL="734781" indent="0">
              <a:buNone/>
              <a:defRPr sz="497"/>
            </a:lvl4pPr>
            <a:lvl5pPr marL="979708" indent="0">
              <a:buNone/>
              <a:defRPr sz="497"/>
            </a:lvl5pPr>
            <a:lvl6pPr marL="1224635" indent="0">
              <a:buNone/>
              <a:defRPr sz="497"/>
            </a:lvl6pPr>
            <a:lvl7pPr marL="1469561" indent="0">
              <a:buNone/>
              <a:defRPr sz="497"/>
            </a:lvl7pPr>
            <a:lvl8pPr marL="1714489" indent="0">
              <a:buNone/>
              <a:defRPr sz="497"/>
            </a:lvl8pPr>
            <a:lvl9pPr marL="1959416" indent="0">
              <a:buNone/>
              <a:defRPr sz="497"/>
            </a:lvl9pPr>
          </a:lstStyle>
          <a:p>
            <a:pPr lvl="0"/>
            <a:r>
              <a:rPr lang="en-US"/>
              <a:t>Click to edit Master text styles</a:t>
            </a:r>
          </a:p>
        </p:txBody>
      </p:sp>
      <p:sp>
        <p:nvSpPr>
          <p:cNvPr id="5" name="Date Placeholder 4"/>
          <p:cNvSpPr>
            <a:spLocks noGrp="1"/>
          </p:cNvSpPr>
          <p:nvPr>
            <p:ph type="dt" sz="half" idx="10"/>
          </p:nvPr>
        </p:nvSpPr>
        <p:spPr/>
        <p:txBody>
          <a:bodyPr/>
          <a:lstStyle/>
          <a:p>
            <a:fld id="{AA896001-ED6B-4434-A178-D1B94E0C86D9}"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2743937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547443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1"/>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896001-ED6B-4434-A178-D1B94E0C86D9}"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3042B01-AF35-4928-9691-F2398F3E43CD}" type="slidenum">
              <a:rPr lang="en-GB" smtClean="0"/>
              <a:t>‹#›</a:t>
            </a:fld>
            <a:endParaRPr lang="en-GB"/>
          </a:p>
        </p:txBody>
      </p:sp>
    </p:spTree>
    <p:extLst>
      <p:ext uri="{BB962C8B-B14F-4D97-AF65-F5344CB8AC3E}">
        <p14:creationId xmlns:p14="http://schemas.microsoft.com/office/powerpoint/2010/main" val="12756502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248" name="Title 247"/>
          <p:cNvSpPr>
            <a:spLocks noGrp="1"/>
          </p:cNvSpPr>
          <p:nvPr userDrawn="1">
            <p:ph type="title" hasCustomPrompt="1"/>
          </p:nvPr>
        </p:nvSpPr>
        <p:spPr>
          <a:xfrm>
            <a:off x="6492277" y="306680"/>
            <a:ext cx="5017311" cy="535029"/>
          </a:xfrm>
        </p:spPr>
        <p:txBody>
          <a:bodyPr lIns="0" tIns="0" rIns="0" bIns="0">
            <a:normAutofit/>
          </a:bodyPr>
          <a:lstStyle>
            <a:lvl1pPr algn="r">
              <a:defRPr sz="1205" b="1">
                <a:solidFill>
                  <a:schemeClr val="tx1"/>
                </a:solidFill>
              </a:defRPr>
            </a:lvl1pPr>
          </a:lstStyle>
          <a:p>
            <a:r>
              <a:rPr lang="en-US"/>
              <a:t>INFOGRAPHIC</a:t>
            </a:r>
            <a:br>
              <a:rPr lang="en-US"/>
            </a:br>
            <a:r>
              <a:rPr lang="en-US"/>
              <a:t>ELEMENTS:</a:t>
            </a:r>
          </a:p>
        </p:txBody>
      </p:sp>
      <p:sp>
        <p:nvSpPr>
          <p:cNvPr id="254" name="Text Placeholder 253"/>
          <p:cNvSpPr>
            <a:spLocks noGrp="1"/>
          </p:cNvSpPr>
          <p:nvPr userDrawn="1">
            <p:ph type="body" sz="quarter" idx="10" hasCustomPrompt="1"/>
          </p:nvPr>
        </p:nvSpPr>
        <p:spPr>
          <a:xfrm>
            <a:off x="9248355" y="856917"/>
            <a:ext cx="2240845" cy="246796"/>
          </a:xfrm>
        </p:spPr>
        <p:txBody>
          <a:bodyPr lIns="0" tIns="0" rIns="0" bIns="0">
            <a:noAutofit/>
          </a:bodyPr>
          <a:lstStyle>
            <a:lvl1pPr marL="0" indent="0" algn="r">
              <a:buNone/>
              <a:defRPr sz="884" i="1">
                <a:solidFill>
                  <a:schemeClr val="bg2"/>
                </a:solidFill>
              </a:defRPr>
            </a:lvl1pPr>
            <a:lvl2pPr marL="137771" indent="0" algn="r">
              <a:buNone/>
              <a:defRPr sz="884">
                <a:solidFill>
                  <a:schemeClr val="bg2"/>
                </a:solidFill>
              </a:defRPr>
            </a:lvl2pPr>
            <a:lvl3pPr marL="275543" indent="0" algn="r">
              <a:buNone/>
              <a:defRPr sz="884">
                <a:solidFill>
                  <a:schemeClr val="bg2"/>
                </a:solidFill>
              </a:defRPr>
            </a:lvl3pPr>
            <a:lvl4pPr marL="413314" indent="0" algn="r">
              <a:buNone/>
              <a:defRPr sz="884">
                <a:solidFill>
                  <a:schemeClr val="bg2"/>
                </a:solidFill>
              </a:defRPr>
            </a:lvl4pPr>
            <a:lvl5pPr marL="551085" indent="0" algn="r">
              <a:buNone/>
              <a:defRPr sz="884">
                <a:solidFill>
                  <a:schemeClr val="bg2"/>
                </a:solidFill>
              </a:defRPr>
            </a:lvl5pPr>
          </a:lstStyle>
          <a:p>
            <a:pPr lvl="0"/>
            <a:r>
              <a:rPr lang="en-US"/>
              <a:t>Shapes</a:t>
            </a:r>
          </a:p>
        </p:txBody>
      </p:sp>
    </p:spTree>
    <p:extLst>
      <p:ext uri="{BB962C8B-B14F-4D97-AF65-F5344CB8AC3E}">
        <p14:creationId xmlns:p14="http://schemas.microsoft.com/office/powerpoint/2010/main" val="1640367252"/>
      </p:ext>
    </p:extLst>
  </p:cSld>
  <p:clrMapOvr>
    <a:masterClrMapping/>
  </p:clrMapOvr>
  <p:extLst>
    <p:ext uri="{DCECCB84-F9BA-43D5-87BE-67443E8EF086}">
      <p15:sldGuideLst xmlns:p15="http://schemas.microsoft.com/office/powerpoint/2012/main">
        <p15:guide id="1" orient="horz" pos="150">
          <p15:clr>
            <a:srgbClr val="FBAE40"/>
          </p15:clr>
        </p15:guide>
        <p15:guide id="2" pos="2430">
          <p15:clr>
            <a:srgbClr val="FBAE40"/>
          </p15:clr>
        </p15:guide>
        <p15:guide id="3" pos="185">
          <p15:clr>
            <a:srgbClr val="FBAE40"/>
          </p15:clr>
        </p15:guide>
        <p15:guide id="4" pos="4674">
          <p15:clr>
            <a:srgbClr val="FBAE40"/>
          </p15:clr>
        </p15:guide>
        <p15:guide id="12" orient="horz" pos="5270">
          <p15:clr>
            <a:srgbClr val="FBAE40"/>
          </p15:clr>
        </p15:guide>
        <p15:guide id="13" orient="horz" pos="777">
          <p15:clr>
            <a:srgbClr val="FBAE40"/>
          </p15:clr>
        </p15:guide>
        <p15:guide id="14" orient="horz" pos="3650">
          <p15:clr>
            <a:srgbClr val="FBAE40"/>
          </p15:clr>
        </p15:guide>
        <p15:guide id="15" pos="179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EAF5-472A-4F81-ACDD-CBAE6F6ABF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58F0282-B6E4-4B2A-88C3-757E42424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7FA0BF5-E596-454A-BE4A-A4E9F1BA876A}"/>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4FF9AF1A-6FE4-4827-A924-8913C3E5A7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819A0E-D20F-4474-99FA-102D0DAEE832}"/>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4846355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E7B87-7CAD-4305-A298-9569EE6DC1A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EE0CACF-C216-4762-9070-4983573206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45FC3F-0754-438F-B2D7-9ED962EC627B}"/>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23C512B8-E29B-4626-A859-A33A747BBE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56FD25-66BB-4D84-9CB5-49631502F4AE}"/>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7553679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B2FB-EDA2-475E-9387-1FE537C72A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21966-CA2C-4121-8EBC-E782B7B6BB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CC94CA-30A8-48E6-B4FB-D82A9A30B8C5}"/>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609C52D2-6957-4A88-A529-2934971E3F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AAB6F4-EEC2-4A2A-8E21-6C933322ED18}"/>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3735522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A6D75-2D6A-4902-A4A1-FD561508A89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44F925-8F11-4B13-9EDD-BAF652169D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AE8149C-4EFE-4807-A684-2F23499B56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7DDA5B1-9A81-4F83-A089-E2DD7F746119}"/>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6" name="Footer Placeholder 5">
            <a:extLst>
              <a:ext uri="{FF2B5EF4-FFF2-40B4-BE49-F238E27FC236}">
                <a16:creationId xmlns:a16="http://schemas.microsoft.com/office/drawing/2014/main" id="{4C0DFE4F-3408-41D6-B264-DB38CBE0AA0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C62034-473F-4E67-8D77-621B705133AE}"/>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9620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5513-32A0-48BA-9649-92A13CF69C1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ADDBC06-A39E-4F94-B77D-A82D19ECA8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EC6C3F-1C9D-49B4-B516-FA6D954CABF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C111AE4-55F4-4C27-9D83-1457921908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DB1033-DD91-4CDE-94DD-57882FE39E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B53F6E4-4112-4738-B2CD-3167D91D4345}"/>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8" name="Footer Placeholder 7">
            <a:extLst>
              <a:ext uri="{FF2B5EF4-FFF2-40B4-BE49-F238E27FC236}">
                <a16:creationId xmlns:a16="http://schemas.microsoft.com/office/drawing/2014/main" id="{2EF4B324-A490-4647-B768-54DBEDA958F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14AFAAB-B877-4E7C-A795-57024E254266}"/>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1083562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5CBA6D-3508-41F8-B7B1-3F78977D97C8}" type="datetimeFigureOut">
              <a:rPr lang="en-GB" smtClean="0"/>
              <a:t>13/09/2022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29483458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54B13-2F17-4A75-BF23-49BCF5FA369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EFF4C1-D24B-4CA1-AA73-49BB6B9ACE19}"/>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4" name="Footer Placeholder 3">
            <a:extLst>
              <a:ext uri="{FF2B5EF4-FFF2-40B4-BE49-F238E27FC236}">
                <a16:creationId xmlns:a16="http://schemas.microsoft.com/office/drawing/2014/main" id="{01206D83-B0A4-46CE-B2C6-ECF9336D54F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767DF5B-FDF8-4CAE-A575-599AE39E236D}"/>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224567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29C901-71C4-4923-AF25-BFB011509D63}"/>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3" name="Footer Placeholder 2">
            <a:extLst>
              <a:ext uri="{FF2B5EF4-FFF2-40B4-BE49-F238E27FC236}">
                <a16:creationId xmlns:a16="http://schemas.microsoft.com/office/drawing/2014/main" id="{34D6876E-B98D-410F-8EB5-F740FC5594C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FD18C4A-C207-4759-97C0-E77E1C0DB91A}"/>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7186128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B8232-F042-496B-8BCF-78839A5A10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B92314-E600-4F66-A7C0-0F29E34AE8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A3D24CA-65D7-459E-B784-0D5DE762AF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B51142-2751-4CC1-A148-FD85F4D31918}"/>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6" name="Footer Placeholder 5">
            <a:extLst>
              <a:ext uri="{FF2B5EF4-FFF2-40B4-BE49-F238E27FC236}">
                <a16:creationId xmlns:a16="http://schemas.microsoft.com/office/drawing/2014/main" id="{B2B6DD60-5F67-46EB-B228-D7F543B04C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6F09AE-33A5-4748-A638-948A81682EA0}"/>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33519568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AB640-FE80-4353-A85A-CD9FCB42F3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A659690-EE7B-48AF-B092-4D805A3261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764D36E-AD10-4FF1-9A15-C039E1C158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D95822-0F30-45CB-BD64-CEC3F0495368}"/>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6" name="Footer Placeholder 5">
            <a:extLst>
              <a:ext uri="{FF2B5EF4-FFF2-40B4-BE49-F238E27FC236}">
                <a16:creationId xmlns:a16="http://schemas.microsoft.com/office/drawing/2014/main" id="{C672FA7B-E4D4-4688-A53C-A4644695CD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580D92E-24A3-4610-B34D-0AB2BC72AEEB}"/>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617858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29671-6863-4215-A494-7E6BE29E059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C947E97-E060-41E5-A824-C58802FC15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C07F74F-7218-44F1-9996-A01F02B963C5}"/>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D5E6848A-C316-4057-B539-630A30C5A5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87C234-0349-41FE-B1FC-605F975A5D37}"/>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8946437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F03326-0366-4100-AC55-99FCC2E304B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B599D76-0586-4C04-ADCF-05BE21692F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62FCD0-275A-4A7E-BBCD-BDDF1942851E}"/>
              </a:ext>
            </a:extLst>
          </p:cNvPr>
          <p:cNvSpPr>
            <a:spLocks noGrp="1"/>
          </p:cNvSpPr>
          <p:nvPr>
            <p:ph type="dt" sz="half" idx="10"/>
          </p:nvPr>
        </p:nvSpPr>
        <p:spPr/>
        <p:txBody>
          <a:body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5AD41F80-A4B8-447C-8112-573BDD2CD4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8D92D2-9ECF-4536-8903-C9DA7867C11D}"/>
              </a:ext>
            </a:extLst>
          </p:cNvPr>
          <p:cNvSpPr>
            <a:spLocks noGrp="1"/>
          </p:cNvSpPr>
          <p:nvPr>
            <p:ph type="sldNum" sz="quarter" idx="12"/>
          </p:nvPr>
        </p:nvSpPr>
        <p:spPr/>
        <p:txBody>
          <a:bodyPr/>
          <a:lstStyle/>
          <a:p>
            <a:fld id="{84BFA05E-ACC0-43E1-88D3-E25BFBF1EEFD}" type="slidenum">
              <a:rPr lang="en-GB" smtClean="0"/>
              <a:t>‹#›</a:t>
            </a:fld>
            <a:endParaRPr lang="en-GB"/>
          </a:p>
        </p:txBody>
      </p:sp>
    </p:spTree>
    <p:extLst>
      <p:ext uri="{BB962C8B-B14F-4D97-AF65-F5344CB8AC3E}">
        <p14:creationId xmlns:p14="http://schemas.microsoft.com/office/powerpoint/2010/main" val="196905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15CBA6D-3508-41F8-B7B1-3F78977D97C8}"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11758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15CBA6D-3508-41F8-B7B1-3F78977D97C8}" type="datetimeFigureOut">
              <a:rPr lang="en-GB" smtClean="0"/>
              <a:t>13/09/2022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98683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15CBA6D-3508-41F8-B7B1-3F78977D97C8}" type="datetimeFigureOut">
              <a:rPr lang="en-GB" smtClean="0"/>
              <a:t>13/09/2022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513117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5CBA6D-3508-41F8-B7B1-3F78977D97C8}" type="datetimeFigureOut">
              <a:rPr lang="en-GB" smtClean="0"/>
              <a:t>13/09/2022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805302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903120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5CBA6D-3508-41F8-B7B1-3F78977D97C8}" type="datetimeFigureOut">
              <a:rPr lang="en-GB" smtClean="0"/>
              <a:t>13/09/2022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52917F-FA09-4ED1-ADD0-43BC662E32C7}" type="slidenum">
              <a:rPr lang="en-GB" smtClean="0"/>
              <a:t>‹#›</a:t>
            </a:fld>
            <a:endParaRPr lang="en-GB"/>
          </a:p>
        </p:txBody>
      </p:sp>
    </p:spTree>
    <p:extLst>
      <p:ext uri="{BB962C8B-B14F-4D97-AF65-F5344CB8AC3E}">
        <p14:creationId xmlns:p14="http://schemas.microsoft.com/office/powerpoint/2010/main" val="3947176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CBA6D-3508-41F8-B7B1-3F78977D97C8}" type="datetimeFigureOut">
              <a:rPr lang="en-GB" smtClean="0"/>
              <a:t>13/09/2022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52917F-FA09-4ED1-ADD0-43BC662E32C7}" type="slidenum">
              <a:rPr lang="en-GB" smtClean="0"/>
              <a:t>‹#›</a:t>
            </a:fld>
            <a:endParaRPr lang="en-GB"/>
          </a:p>
        </p:txBody>
      </p:sp>
    </p:spTree>
    <p:extLst>
      <p:ext uri="{BB962C8B-B14F-4D97-AF65-F5344CB8AC3E}">
        <p14:creationId xmlns:p14="http://schemas.microsoft.com/office/powerpoint/2010/main" val="1908308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28016" tIns="64008" rIns="128016" bIns="64008"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128016" tIns="64008" rIns="128016" bIns="6400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1" y="6356354"/>
            <a:ext cx="2844800" cy="365125"/>
          </a:xfrm>
          <a:prstGeom prst="rect">
            <a:avLst/>
          </a:prstGeom>
        </p:spPr>
        <p:txBody>
          <a:bodyPr vert="horz" lIns="128016" tIns="64008" rIns="128016" bIns="64008" rtlCol="0" anchor="ctr"/>
          <a:lstStyle>
            <a:lvl1pPr algn="l">
              <a:defRPr sz="651">
                <a:solidFill>
                  <a:schemeClr val="tx1">
                    <a:tint val="75000"/>
                  </a:schemeClr>
                </a:solidFill>
              </a:defRPr>
            </a:lvl1pPr>
          </a:lstStyle>
          <a:p>
            <a:fld id="{AA896001-ED6B-4434-A178-D1B94E0C86D9}" type="datetimeFigureOut">
              <a:rPr lang="en-GB" smtClean="0"/>
              <a:t>13/09/2022</a:t>
            </a:fld>
            <a:endParaRPr lang="en-GB"/>
          </a:p>
        </p:txBody>
      </p:sp>
      <p:sp>
        <p:nvSpPr>
          <p:cNvPr id="5" name="Footer Placeholder 4"/>
          <p:cNvSpPr>
            <a:spLocks noGrp="1"/>
          </p:cNvSpPr>
          <p:nvPr>
            <p:ph type="ftr" sz="quarter" idx="3"/>
          </p:nvPr>
        </p:nvSpPr>
        <p:spPr>
          <a:xfrm>
            <a:off x="4165601" y="6356354"/>
            <a:ext cx="3860800" cy="365125"/>
          </a:xfrm>
          <a:prstGeom prst="rect">
            <a:avLst/>
          </a:prstGeom>
        </p:spPr>
        <p:txBody>
          <a:bodyPr vert="horz" lIns="128016" tIns="64008" rIns="128016" bIns="64008" rtlCol="0" anchor="ctr"/>
          <a:lstStyle>
            <a:lvl1pPr algn="ctr">
              <a:defRPr sz="651">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128016" tIns="64008" rIns="128016" bIns="64008" rtlCol="0" anchor="ctr"/>
          <a:lstStyle>
            <a:lvl1pPr algn="r">
              <a:defRPr sz="651">
                <a:solidFill>
                  <a:schemeClr val="tx1">
                    <a:tint val="75000"/>
                  </a:schemeClr>
                </a:solidFill>
              </a:defRPr>
            </a:lvl1pPr>
          </a:lstStyle>
          <a:p>
            <a:fld id="{53042B01-AF35-4928-9691-F2398F3E43CD}" type="slidenum">
              <a:rPr lang="en-GB" smtClean="0"/>
              <a:t>‹#›</a:t>
            </a:fld>
            <a:endParaRPr lang="en-GB"/>
          </a:p>
        </p:txBody>
      </p:sp>
    </p:spTree>
    <p:extLst>
      <p:ext uri="{BB962C8B-B14F-4D97-AF65-F5344CB8AC3E}">
        <p14:creationId xmlns:p14="http://schemas.microsoft.com/office/powerpoint/2010/main" val="12298039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489854" rtl="0" eaLnBrk="1" latinLnBrk="0" hangingPunct="1">
        <a:spcBef>
          <a:spcPct val="0"/>
        </a:spcBef>
        <a:buNone/>
        <a:defRPr sz="2372" kern="1200">
          <a:solidFill>
            <a:schemeClr val="tx1"/>
          </a:solidFill>
          <a:latin typeface="+mj-lt"/>
          <a:ea typeface="+mj-ea"/>
          <a:cs typeface="+mj-cs"/>
        </a:defRPr>
      </a:lvl1pPr>
    </p:titleStyle>
    <p:bodyStyle>
      <a:lvl1pPr marL="183695" indent="-183695" algn="l" defTabSz="489854" rtl="0" eaLnBrk="1" latinLnBrk="0" hangingPunct="1">
        <a:spcBef>
          <a:spcPct val="20000"/>
        </a:spcBef>
        <a:buFont typeface="Arial" panose="020B0604020202020204" pitchFamily="34" charset="0"/>
        <a:buChar char="•"/>
        <a:defRPr sz="1722" kern="1200">
          <a:solidFill>
            <a:schemeClr val="tx1"/>
          </a:solidFill>
          <a:latin typeface="+mn-lt"/>
          <a:ea typeface="+mn-ea"/>
          <a:cs typeface="+mn-cs"/>
        </a:defRPr>
      </a:lvl1pPr>
      <a:lvl2pPr marL="398006" indent="-153080" algn="l" defTabSz="489854" rtl="0" eaLnBrk="1" latinLnBrk="0" hangingPunct="1">
        <a:spcBef>
          <a:spcPct val="20000"/>
        </a:spcBef>
        <a:buFont typeface="Arial" panose="020B0604020202020204" pitchFamily="34" charset="0"/>
        <a:buChar char="–"/>
        <a:defRPr sz="1493" kern="1200">
          <a:solidFill>
            <a:schemeClr val="tx1"/>
          </a:solidFill>
          <a:latin typeface="+mn-lt"/>
          <a:ea typeface="+mn-ea"/>
          <a:cs typeface="+mn-cs"/>
        </a:defRPr>
      </a:lvl2pPr>
      <a:lvl3pPr marL="612317" indent="-122463" algn="l" defTabSz="489854" rtl="0" eaLnBrk="1" latinLnBrk="0" hangingPunct="1">
        <a:spcBef>
          <a:spcPct val="20000"/>
        </a:spcBef>
        <a:buFont typeface="Arial" panose="020B0604020202020204" pitchFamily="34" charset="0"/>
        <a:buChar char="•"/>
        <a:defRPr sz="1301" kern="1200">
          <a:solidFill>
            <a:schemeClr val="tx1"/>
          </a:solidFill>
          <a:latin typeface="+mn-lt"/>
          <a:ea typeface="+mn-ea"/>
          <a:cs typeface="+mn-cs"/>
        </a:defRPr>
      </a:lvl3pPr>
      <a:lvl4pPr marL="857244"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4pPr>
      <a:lvl5pPr marL="110217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5pPr>
      <a:lvl6pPr marL="1347098"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6pPr>
      <a:lvl7pPr marL="1592026"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7pPr>
      <a:lvl8pPr marL="1836952"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8pPr>
      <a:lvl9pPr marL="2081879" indent="-122463" algn="l" defTabSz="489854" rtl="0" eaLnBrk="1" latinLnBrk="0" hangingPunct="1">
        <a:spcBef>
          <a:spcPct val="20000"/>
        </a:spcBef>
        <a:buFont typeface="Arial" panose="020B0604020202020204" pitchFamily="34" charset="0"/>
        <a:buChar char="•"/>
        <a:defRPr sz="1072" kern="1200">
          <a:solidFill>
            <a:schemeClr val="tx1"/>
          </a:solidFill>
          <a:latin typeface="+mn-lt"/>
          <a:ea typeface="+mn-ea"/>
          <a:cs typeface="+mn-cs"/>
        </a:defRPr>
      </a:lvl9pPr>
    </p:bodyStyle>
    <p:otherStyle>
      <a:defPPr>
        <a:defRPr lang="en-US"/>
      </a:defPPr>
      <a:lvl1pPr marL="0" algn="l" defTabSz="489854" rtl="0" eaLnBrk="1" latinLnBrk="0" hangingPunct="1">
        <a:defRPr sz="956" kern="1200">
          <a:solidFill>
            <a:schemeClr val="tx1"/>
          </a:solidFill>
          <a:latin typeface="+mn-lt"/>
          <a:ea typeface="+mn-ea"/>
          <a:cs typeface="+mn-cs"/>
        </a:defRPr>
      </a:lvl1pPr>
      <a:lvl2pPr marL="244927" algn="l" defTabSz="489854" rtl="0" eaLnBrk="1" latinLnBrk="0" hangingPunct="1">
        <a:defRPr sz="956" kern="1200">
          <a:solidFill>
            <a:schemeClr val="tx1"/>
          </a:solidFill>
          <a:latin typeface="+mn-lt"/>
          <a:ea typeface="+mn-ea"/>
          <a:cs typeface="+mn-cs"/>
        </a:defRPr>
      </a:lvl2pPr>
      <a:lvl3pPr marL="489854" algn="l" defTabSz="489854" rtl="0" eaLnBrk="1" latinLnBrk="0" hangingPunct="1">
        <a:defRPr sz="956" kern="1200">
          <a:solidFill>
            <a:schemeClr val="tx1"/>
          </a:solidFill>
          <a:latin typeface="+mn-lt"/>
          <a:ea typeface="+mn-ea"/>
          <a:cs typeface="+mn-cs"/>
        </a:defRPr>
      </a:lvl3pPr>
      <a:lvl4pPr marL="734781" algn="l" defTabSz="489854" rtl="0" eaLnBrk="1" latinLnBrk="0" hangingPunct="1">
        <a:defRPr sz="956" kern="1200">
          <a:solidFill>
            <a:schemeClr val="tx1"/>
          </a:solidFill>
          <a:latin typeface="+mn-lt"/>
          <a:ea typeface="+mn-ea"/>
          <a:cs typeface="+mn-cs"/>
        </a:defRPr>
      </a:lvl4pPr>
      <a:lvl5pPr marL="979708" algn="l" defTabSz="489854" rtl="0" eaLnBrk="1" latinLnBrk="0" hangingPunct="1">
        <a:defRPr sz="956" kern="1200">
          <a:solidFill>
            <a:schemeClr val="tx1"/>
          </a:solidFill>
          <a:latin typeface="+mn-lt"/>
          <a:ea typeface="+mn-ea"/>
          <a:cs typeface="+mn-cs"/>
        </a:defRPr>
      </a:lvl5pPr>
      <a:lvl6pPr marL="1224635" algn="l" defTabSz="489854" rtl="0" eaLnBrk="1" latinLnBrk="0" hangingPunct="1">
        <a:defRPr sz="956" kern="1200">
          <a:solidFill>
            <a:schemeClr val="tx1"/>
          </a:solidFill>
          <a:latin typeface="+mn-lt"/>
          <a:ea typeface="+mn-ea"/>
          <a:cs typeface="+mn-cs"/>
        </a:defRPr>
      </a:lvl6pPr>
      <a:lvl7pPr marL="1469561" algn="l" defTabSz="489854" rtl="0" eaLnBrk="1" latinLnBrk="0" hangingPunct="1">
        <a:defRPr sz="956" kern="1200">
          <a:solidFill>
            <a:schemeClr val="tx1"/>
          </a:solidFill>
          <a:latin typeface="+mn-lt"/>
          <a:ea typeface="+mn-ea"/>
          <a:cs typeface="+mn-cs"/>
        </a:defRPr>
      </a:lvl7pPr>
      <a:lvl8pPr marL="1714489" algn="l" defTabSz="489854" rtl="0" eaLnBrk="1" latinLnBrk="0" hangingPunct="1">
        <a:defRPr sz="956" kern="1200">
          <a:solidFill>
            <a:schemeClr val="tx1"/>
          </a:solidFill>
          <a:latin typeface="+mn-lt"/>
          <a:ea typeface="+mn-ea"/>
          <a:cs typeface="+mn-cs"/>
        </a:defRPr>
      </a:lvl8pPr>
      <a:lvl9pPr marL="1959416" algn="l" defTabSz="489854" rtl="0" eaLnBrk="1" latinLnBrk="0" hangingPunct="1">
        <a:defRPr sz="95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76838D-0200-4644-A520-C4655A3E40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130B73-0F50-4A1C-ACCF-130BCEDD1A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8BD8AB-2D57-4896-84E2-5D7B311622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65E92-945D-4472-AE65-72FEB6D40A0E}" type="datetimeFigureOut">
              <a:rPr lang="en-GB" smtClean="0"/>
              <a:t>13/09/2022</a:t>
            </a:fld>
            <a:endParaRPr lang="en-GB"/>
          </a:p>
        </p:txBody>
      </p:sp>
      <p:sp>
        <p:nvSpPr>
          <p:cNvPr id="5" name="Footer Placeholder 4">
            <a:extLst>
              <a:ext uri="{FF2B5EF4-FFF2-40B4-BE49-F238E27FC236}">
                <a16:creationId xmlns:a16="http://schemas.microsoft.com/office/drawing/2014/main" id="{50C8A96D-75D5-4098-81EB-5F6DB1B16E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242342A-F1F4-4FF9-8760-94D9DC1F93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BFA05E-ACC0-43E1-88D3-E25BFBF1EEFD}" type="slidenum">
              <a:rPr lang="en-GB" smtClean="0"/>
              <a:t>‹#›</a:t>
            </a:fld>
            <a:endParaRPr lang="en-GB"/>
          </a:p>
        </p:txBody>
      </p:sp>
    </p:spTree>
    <p:extLst>
      <p:ext uri="{BB962C8B-B14F-4D97-AF65-F5344CB8AC3E}">
        <p14:creationId xmlns:p14="http://schemas.microsoft.com/office/powerpoint/2010/main" val="259839091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31.xml"/><Relationship Id="rId3" Type="http://schemas.openxmlformats.org/officeDocument/2006/relationships/chart" Target="../charts/chart28.xml"/><Relationship Id="rId7" Type="http://schemas.openxmlformats.org/officeDocument/2006/relationships/chart" Target="../charts/chart30.xm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10.jpeg"/><Relationship Id="rId10" Type="http://schemas.openxmlformats.org/officeDocument/2006/relationships/chart" Target="../charts/chart33.xml"/><Relationship Id="rId4" Type="http://schemas.openxmlformats.org/officeDocument/2006/relationships/chart" Target="../charts/chart29.xml"/><Relationship Id="rId9" Type="http://schemas.openxmlformats.org/officeDocument/2006/relationships/chart" Target="../charts/chart32.xml"/></Relationships>
</file>

<file path=ppt/slides/_rels/slide11.xml.rels><?xml version="1.0" encoding="UTF-8" standalone="yes"?>
<Relationships xmlns="http://schemas.openxmlformats.org/package/2006/relationships"><Relationship Id="rId8" Type="http://schemas.openxmlformats.org/officeDocument/2006/relationships/chart" Target="../charts/chart37.xml"/><Relationship Id="rId13" Type="http://schemas.openxmlformats.org/officeDocument/2006/relationships/image" Target="../media/image22.png"/><Relationship Id="rId3" Type="http://schemas.openxmlformats.org/officeDocument/2006/relationships/chart" Target="../charts/chart34.xml"/><Relationship Id="rId7" Type="http://schemas.openxmlformats.org/officeDocument/2006/relationships/chart" Target="../charts/chart36.xml"/><Relationship Id="rId12"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10.jpeg"/><Relationship Id="rId15" Type="http://schemas.openxmlformats.org/officeDocument/2006/relationships/image" Target="../media/image23.jpeg"/><Relationship Id="rId10" Type="http://schemas.openxmlformats.org/officeDocument/2006/relationships/chart" Target="../charts/chart39.xml"/><Relationship Id="rId4" Type="http://schemas.openxmlformats.org/officeDocument/2006/relationships/chart" Target="../charts/chart35.xml"/><Relationship Id="rId9" Type="http://schemas.openxmlformats.org/officeDocument/2006/relationships/chart" Target="../charts/chart38.xml"/><Relationship Id="rId1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2.png"/><Relationship Id="rId3" Type="http://schemas.openxmlformats.org/officeDocument/2006/relationships/chart" Target="../charts/chart6.xml"/><Relationship Id="rId7" Type="http://schemas.openxmlformats.org/officeDocument/2006/relationships/chart" Target="../charts/chart9.xml"/><Relationship Id="rId12"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chart" Target="../charts/chart8.xml"/><Relationship Id="rId11" Type="http://schemas.openxmlformats.org/officeDocument/2006/relationships/image" Target="../media/image11.png"/><Relationship Id="rId5" Type="http://schemas.openxmlformats.org/officeDocument/2006/relationships/chart" Target="../charts/chart7.xml"/><Relationship Id="rId10" Type="http://schemas.openxmlformats.org/officeDocument/2006/relationships/chart" Target="../charts/chart11.xml"/><Relationship Id="rId4" Type="http://schemas.openxmlformats.org/officeDocument/2006/relationships/image" Target="../media/image9.png"/><Relationship Id="rId9" Type="http://schemas.openxmlformats.org/officeDocument/2006/relationships/chart" Target="../charts/chart10.xml"/><Relationship Id="rId1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image" Target="../media/image14.png"/><Relationship Id="rId7" Type="http://schemas.openxmlformats.org/officeDocument/2006/relationships/image" Target="../media/image16.png"/><Relationship Id="rId12" Type="http://schemas.openxmlformats.org/officeDocument/2006/relationships/chart" Target="../charts/chart1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12.xml"/><Relationship Id="rId11" Type="http://schemas.openxmlformats.org/officeDocument/2006/relationships/image" Target="../media/image10.jpeg"/><Relationship Id="rId5" Type="http://schemas.openxmlformats.org/officeDocument/2006/relationships/image" Target="../media/image9.pn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chart" Target="../charts/chart14.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8.png"/><Relationship Id="rId3" Type="http://schemas.openxmlformats.org/officeDocument/2006/relationships/chart" Target="../charts/chart16.xml"/><Relationship Id="rId7" Type="http://schemas.openxmlformats.org/officeDocument/2006/relationships/image" Target="../media/image10.jpeg"/><Relationship Id="rId12" Type="http://schemas.openxmlformats.org/officeDocument/2006/relationships/chart" Target="../charts/chart21.xml"/><Relationship Id="rId2" Type="http://schemas.openxmlformats.org/officeDocument/2006/relationships/notesSlide" Target="../notesSlides/notesSlide7.xml"/><Relationship Id="rId16" Type="http://schemas.microsoft.com/office/2007/relationships/hdphoto" Target="../media/hdphoto4.wdp"/><Relationship Id="rId1" Type="http://schemas.openxmlformats.org/officeDocument/2006/relationships/slideLayout" Target="../slideLayouts/slideLayout19.xml"/><Relationship Id="rId6" Type="http://schemas.openxmlformats.org/officeDocument/2006/relationships/chart" Target="../charts/chart17.xml"/><Relationship Id="rId11" Type="http://schemas.openxmlformats.org/officeDocument/2006/relationships/chart" Target="../charts/chart20.xml"/><Relationship Id="rId5" Type="http://schemas.openxmlformats.org/officeDocument/2006/relationships/image" Target="../media/image15.png"/><Relationship Id="rId15" Type="http://schemas.openxmlformats.org/officeDocument/2006/relationships/image" Target="../media/image19.png"/><Relationship Id="rId10" Type="http://schemas.openxmlformats.org/officeDocument/2006/relationships/chart" Target="../charts/chart19.xml"/><Relationship Id="rId4" Type="http://schemas.openxmlformats.org/officeDocument/2006/relationships/image" Target="../media/image14.png"/><Relationship Id="rId9" Type="http://schemas.openxmlformats.org/officeDocument/2006/relationships/chart" Target="../charts/chart18.xml"/><Relationship Id="rId1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chart" Target="../charts/chart27.xml"/><Relationship Id="rId3" Type="http://schemas.openxmlformats.org/officeDocument/2006/relationships/chart" Target="../charts/chart22.xml"/><Relationship Id="rId7" Type="http://schemas.openxmlformats.org/officeDocument/2006/relationships/image" Target="../media/image10.jpeg"/><Relationship Id="rId12" Type="http://schemas.openxmlformats.org/officeDocument/2006/relationships/chart" Target="../charts/chart26.xml"/><Relationship Id="rId2" Type="http://schemas.openxmlformats.org/officeDocument/2006/relationships/notesSlide" Target="../notesSlides/notesSlide8.xml"/><Relationship Id="rId16" Type="http://schemas.microsoft.com/office/2007/relationships/hdphoto" Target="../media/hdphoto5.wdp"/><Relationship Id="rId1" Type="http://schemas.openxmlformats.org/officeDocument/2006/relationships/slideLayout" Target="../slideLayouts/slideLayout7.xml"/><Relationship Id="rId6" Type="http://schemas.openxmlformats.org/officeDocument/2006/relationships/chart" Target="../charts/chart23.xml"/><Relationship Id="rId11" Type="http://schemas.openxmlformats.org/officeDocument/2006/relationships/chart" Target="../charts/chart25.xml"/><Relationship Id="rId5" Type="http://schemas.openxmlformats.org/officeDocument/2006/relationships/image" Target="../media/image15.png"/><Relationship Id="rId15" Type="http://schemas.openxmlformats.org/officeDocument/2006/relationships/image" Target="../media/image21.png"/><Relationship Id="rId10" Type="http://schemas.openxmlformats.org/officeDocument/2006/relationships/chart" Target="../charts/chart24.xml"/><Relationship Id="rId4" Type="http://schemas.openxmlformats.org/officeDocument/2006/relationships/image" Target="../media/image14.png"/><Relationship Id="rId9" Type="http://schemas.openxmlformats.org/officeDocument/2006/relationships/image" Target="../media/image16.png"/><Relationship Id="rId1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5932" y="1916832"/>
            <a:ext cx="9180137" cy="1470025"/>
          </a:xfrm>
        </p:spPr>
        <p:txBody>
          <a:bodyPr/>
          <a:lstStyle/>
          <a:p>
            <a:r>
              <a:rPr lang="en-GB" sz="2350" b="1" dirty="0"/>
              <a:t>Formal Complaints – Quarter 1 Summary Report</a:t>
            </a:r>
            <a:endParaRPr lang="en-GB" b="1" dirty="0"/>
          </a:p>
        </p:txBody>
      </p:sp>
      <p:sp>
        <p:nvSpPr>
          <p:cNvPr id="3" name="Subtitle 2"/>
          <p:cNvSpPr>
            <a:spLocks noGrp="1"/>
          </p:cNvSpPr>
          <p:nvPr>
            <p:ph type="subTitle" idx="1"/>
          </p:nvPr>
        </p:nvSpPr>
        <p:spPr/>
        <p:txBody>
          <a:bodyPr>
            <a:normAutofit lnSpcReduction="10000"/>
          </a:bodyPr>
          <a:lstStyle/>
          <a:p>
            <a:endParaRPr lang="en-GB" dirty="0"/>
          </a:p>
          <a:p>
            <a:endParaRPr lang="en-GB" b="1" dirty="0"/>
          </a:p>
          <a:p>
            <a:r>
              <a:rPr lang="en-GB" sz="1950" b="1" dirty="0"/>
              <a:t>2022/23</a:t>
            </a:r>
          </a:p>
          <a:p>
            <a:r>
              <a:rPr lang="en-GB" dirty="0"/>
              <a:t> </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382" y="6030764"/>
            <a:ext cx="10802699" cy="8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740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0725" y="386776"/>
            <a:ext cx="10530533" cy="988119"/>
          </a:xfrm>
        </p:spPr>
        <p:txBody>
          <a:bodyPr>
            <a:normAutofit/>
          </a:bodyPr>
          <a:lstStyle/>
          <a:p>
            <a:pPr algn="l"/>
            <a:r>
              <a:rPr lang="en-GB" sz="2300" b="1" dirty="0">
                <a:latin typeface="Calibri Light"/>
                <a:ea typeface="Calibri Light"/>
                <a:cs typeface="Calibri Light"/>
              </a:rPr>
              <a:t>Formal Complaints - Quarter 1 </a:t>
            </a:r>
            <a:r>
              <a:rPr lang="en-GB" sz="2300" b="1" dirty="0">
                <a:solidFill>
                  <a:srgbClr val="0070C0"/>
                </a:solidFill>
              </a:rPr>
              <a:t>I Chief Executive’s Office</a:t>
            </a:r>
            <a:br>
              <a:rPr lang="en-GB" sz="2100" b="1" dirty="0">
                <a:solidFill>
                  <a:srgbClr val="0070C0"/>
                </a:solidFill>
              </a:rPr>
            </a:br>
            <a:r>
              <a:rPr lang="en-GB" sz="1600" b="1" dirty="0">
                <a:solidFill>
                  <a:srgbClr val="0070C0"/>
                </a:solidFill>
                <a:latin typeface="Calibri Light"/>
                <a:cs typeface="Calibri Light"/>
              </a:rPr>
              <a:t>5</a:t>
            </a:r>
            <a:r>
              <a:rPr lang="en-GB" sz="1600" b="1" dirty="0">
                <a:solidFill>
                  <a:srgbClr val="0070C0"/>
                </a:solidFill>
                <a:latin typeface="Calibri Light"/>
                <a:ea typeface="Calibri Light"/>
                <a:cs typeface="Calibri Light"/>
              </a:rPr>
              <a:t> complaints were closed at Early Resolution. </a:t>
            </a:r>
            <a:endParaRPr lang="en-GB" sz="1800" b="1" dirty="0">
              <a:solidFill>
                <a:srgbClr val="0070C0"/>
              </a:solidFill>
              <a:latin typeface="Calibri Light"/>
              <a:ea typeface="Calibri Light"/>
              <a:cs typeface="Calibri Light"/>
            </a:endParaRPr>
          </a:p>
        </p:txBody>
      </p:sp>
      <p:sp>
        <p:nvSpPr>
          <p:cNvPr id="7" name="Rectangle: Rounded Corners 101">
            <a:extLst>
              <a:ext uri="{FF2B5EF4-FFF2-40B4-BE49-F238E27FC236}">
                <a16:creationId xmlns:a16="http://schemas.microsoft.com/office/drawing/2014/main" id="{6128DB79-7202-4A9D-A6AC-176A6662FB5B}"/>
              </a:ext>
            </a:extLst>
          </p:cNvPr>
          <p:cNvSpPr/>
          <p:nvPr/>
        </p:nvSpPr>
        <p:spPr>
          <a:xfrm>
            <a:off x="6070964" y="3413120"/>
            <a:ext cx="5339852"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Rounded Corners 95">
            <a:extLst>
              <a:ext uri="{FF2B5EF4-FFF2-40B4-BE49-F238E27FC236}">
                <a16:creationId xmlns:a16="http://schemas.microsoft.com/office/drawing/2014/main" id="{95462CA7-AEEB-4B03-8416-E6A19425CEEB}"/>
              </a:ext>
            </a:extLst>
          </p:cNvPr>
          <p:cNvSpPr/>
          <p:nvPr/>
        </p:nvSpPr>
        <p:spPr>
          <a:xfrm>
            <a:off x="747234" y="3434969"/>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1277556" y="288200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99956" y="5581609"/>
          <a:ext cx="815578" cy="8191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0815" y="3648092"/>
          <a:ext cx="709776" cy="757863"/>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 Placeholder 438">
            <a:extLst>
              <a:ext uri="{FF2B5EF4-FFF2-40B4-BE49-F238E27FC236}">
                <a16:creationId xmlns:a16="http://schemas.microsoft.com/office/drawing/2014/main" id="{B49A98DC-0484-43DA-8119-2585E759C606}"/>
              </a:ext>
            </a:extLst>
          </p:cNvPr>
          <p:cNvSpPr txBox="1">
            <a:spLocks/>
          </p:cNvSpPr>
          <p:nvPr/>
        </p:nvSpPr>
        <p:spPr>
          <a:xfrm>
            <a:off x="1664575" y="384732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0			</a:t>
            </a: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037" y="3798299"/>
            <a:ext cx="661045" cy="461279"/>
          </a:xfrm>
          <a:prstGeom prst="rect">
            <a:avLst/>
          </a:prstGeom>
        </p:spPr>
      </p:pic>
      <p:sp>
        <p:nvSpPr>
          <p:cNvPr id="20" name="Text Placeholder 28">
            <a:extLst>
              <a:ext uri="{FF2B5EF4-FFF2-40B4-BE49-F238E27FC236}">
                <a16:creationId xmlns:a16="http://schemas.microsoft.com/office/drawing/2014/main" id="{12BCD4F1-2504-47C1-99F6-B39BCBDDC0FB}"/>
              </a:ext>
            </a:extLst>
          </p:cNvPr>
          <p:cNvSpPr txBox="1">
            <a:spLocks/>
          </p:cNvSpPr>
          <p:nvPr/>
        </p:nvSpPr>
        <p:spPr>
          <a:xfrm>
            <a:off x="2287135" y="3928254"/>
            <a:ext cx="1149162" cy="15702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phone</a:t>
            </a:r>
          </a:p>
        </p:txBody>
      </p:sp>
      <p:sp>
        <p:nvSpPr>
          <p:cNvPr id="21" name="TextBox 20">
            <a:extLst>
              <a:ext uri="{FF2B5EF4-FFF2-40B4-BE49-F238E27FC236}">
                <a16:creationId xmlns:a16="http://schemas.microsoft.com/office/drawing/2014/main" id="{5D7545F1-B8C5-41E6-A047-F375A3A85988}"/>
              </a:ext>
            </a:extLst>
          </p:cNvPr>
          <p:cNvSpPr txBox="1"/>
          <p:nvPr/>
        </p:nvSpPr>
        <p:spPr>
          <a:xfrm>
            <a:off x="849965" y="5163174"/>
            <a:ext cx="10461294" cy="807913"/>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solidFill>
                  <a:prstClr val="black"/>
                </a:solidFill>
                <a:latin typeface="Calibri"/>
              </a:rPr>
              <a:t>5</a:t>
            </a:r>
            <a:r>
              <a:rPr kumimoji="0" lang="en-GB" sz="1200" b="1" i="0" u="none" strike="noStrike" kern="1200" cap="none" spc="0" normalizeH="0" baseline="0" noProof="0" dirty="0">
                <a:ln>
                  <a:noFill/>
                </a:ln>
                <a:solidFill>
                  <a:prstClr val="black"/>
                </a:solidFill>
                <a:effectLst/>
                <a:uLnTx/>
                <a:uFillTx/>
                <a:latin typeface="Calibri"/>
                <a:ea typeface="+mn-ea"/>
                <a:cs typeface="+mn-cs"/>
              </a:rPr>
              <a:t> </a:t>
            </a:r>
            <a:r>
              <a:rPr kumimoji="0" lang="en-GB" sz="1200" b="0" i="0" u="none" strike="noStrike" kern="1200" cap="none" spc="0" normalizeH="0" baseline="0" noProof="0" dirty="0">
                <a:ln>
                  <a:noFill/>
                </a:ln>
                <a:solidFill>
                  <a:prstClr val="black"/>
                </a:solidFill>
                <a:effectLst/>
                <a:uLnTx/>
                <a:uFillTx/>
                <a:latin typeface="Calibri"/>
                <a:ea typeface="+mn-ea"/>
                <a:cs typeface="+mn-cs"/>
              </a:rPr>
              <a:t>complaints were resolved outside the formal complaints process. The Services formally managed </a:t>
            </a:r>
            <a:r>
              <a:rPr kumimoji="0" lang="en-GB" sz="1200" b="1" i="0" u="none" strike="noStrike" kern="1200" cap="none" spc="0" normalizeH="0" baseline="0" noProof="0" dirty="0">
                <a:ln>
                  <a:noFill/>
                </a:ln>
                <a:solidFill>
                  <a:prstClr val="black"/>
                </a:solidFill>
                <a:effectLst/>
                <a:uLnTx/>
                <a:uFillTx/>
                <a:latin typeface="Calibri"/>
                <a:ea typeface="+mn-ea"/>
                <a:cs typeface="+mn-cs"/>
              </a:rPr>
              <a:t>2</a:t>
            </a:r>
            <a:r>
              <a:rPr kumimoji="0" lang="en-GB" sz="1200" b="0" i="0" u="none" strike="noStrike" kern="1200" cap="none" spc="0" normalizeH="0" baseline="0" noProof="0" dirty="0">
                <a:ln>
                  <a:noFill/>
                </a:ln>
                <a:solidFill>
                  <a:prstClr val="black"/>
                </a:solidFill>
                <a:effectLst/>
                <a:uLnTx/>
                <a:uFillTx/>
                <a:latin typeface="Calibri"/>
                <a:ea typeface="+mn-ea"/>
                <a:cs typeface="+mn-cs"/>
              </a:rPr>
              <a:t> individual cases.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prstClr val="black"/>
                </a:solidFill>
                <a:latin typeface="Calibri"/>
              </a:rPr>
              <a:t>The 2 formal complaints were resolved at Stage 1 and related to decisions made by the Customer Delivery team. Neither were upheld.</a:t>
            </a:r>
          </a:p>
          <a:p>
            <a:pPr marL="171450" lvl="0" indent="-171450" defTabSz="685718">
              <a:buFont typeface="Arial" panose="020B0604020202020204" pitchFamily="34" charset="0"/>
              <a:buChar char="•"/>
              <a:defRPr/>
            </a:pPr>
            <a:r>
              <a:rPr lang="en-GB" sz="1200" dirty="0">
                <a:solidFill>
                  <a:prstClr val="black"/>
                </a:solidFill>
                <a:latin typeface="Calibri"/>
              </a:rPr>
              <a:t>Callers to the Customer Service team, are able to feedback on their experience and the quality of service received. The Registrar’s team achieved an overall satisfaction rating of ‘Good’.  Blue Badges, General Enquiries and Libraries achieved an ‘</a:t>
            </a:r>
            <a:r>
              <a:rPr lang="en-GB" sz="1200" dirty="0">
                <a:solidFill>
                  <a:prstClr val="black"/>
                </a:solidFill>
              </a:rPr>
              <a:t>Average’ </a:t>
            </a:r>
            <a:r>
              <a:rPr lang="en-GB" sz="1200" dirty="0">
                <a:solidFill>
                  <a:prstClr val="black"/>
                </a:solidFill>
                <a:latin typeface="Calibri"/>
              </a:rPr>
              <a:t>overall satisfaction rating. </a:t>
            </a: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Rectangle: Rounded Corners 66">
            <a:extLst>
              <a:ext uri="{FF2B5EF4-FFF2-40B4-BE49-F238E27FC236}">
                <a16:creationId xmlns:a16="http://schemas.microsoft.com/office/drawing/2014/main" id="{9C5808C2-ECC5-4CD0-87AF-46B374EF53DD}"/>
              </a:ext>
            </a:extLst>
          </p:cNvPr>
          <p:cNvSpPr/>
          <p:nvPr/>
        </p:nvSpPr>
        <p:spPr>
          <a:xfrm>
            <a:off x="780725" y="144588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4" name="TextBox 21">
            <a:extLst>
              <a:ext uri="{FF2B5EF4-FFF2-40B4-BE49-F238E27FC236}">
                <a16:creationId xmlns:a16="http://schemas.microsoft.com/office/drawing/2014/main" id="{5F457759-E3DE-47D4-B730-57C0F951EFC6}"/>
              </a:ext>
            </a:extLst>
          </p:cNvPr>
          <p:cNvSpPr txBox="1"/>
          <p:nvPr/>
        </p:nvSpPr>
        <p:spPr>
          <a:xfrm>
            <a:off x="788659" y="1412946"/>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25" name="Rectangle: Rounded Corners 82">
            <a:extLst>
              <a:ext uri="{FF2B5EF4-FFF2-40B4-BE49-F238E27FC236}">
                <a16:creationId xmlns:a16="http://schemas.microsoft.com/office/drawing/2014/main" id="{753107B4-27F0-4831-9E35-010B4E0FDA85}"/>
              </a:ext>
            </a:extLst>
          </p:cNvPr>
          <p:cNvSpPr/>
          <p:nvPr/>
        </p:nvSpPr>
        <p:spPr>
          <a:xfrm>
            <a:off x="3811739" y="3426010"/>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6" name="TextBox 21">
            <a:extLst>
              <a:ext uri="{FF2B5EF4-FFF2-40B4-BE49-F238E27FC236}">
                <a16:creationId xmlns:a16="http://schemas.microsoft.com/office/drawing/2014/main" id="{77629993-5A07-435E-80A7-3EA19B166827}"/>
              </a:ext>
            </a:extLst>
          </p:cNvPr>
          <p:cNvSpPr txBox="1"/>
          <p:nvPr/>
        </p:nvSpPr>
        <p:spPr>
          <a:xfrm>
            <a:off x="6006277" y="1412946"/>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7" name="Rectangle: Rounded Corners 88">
            <a:extLst>
              <a:ext uri="{FF2B5EF4-FFF2-40B4-BE49-F238E27FC236}">
                <a16:creationId xmlns:a16="http://schemas.microsoft.com/office/drawing/2014/main" id="{F515B4B0-14C9-47CB-B41F-B72584063659}"/>
              </a:ext>
            </a:extLst>
          </p:cNvPr>
          <p:cNvSpPr/>
          <p:nvPr/>
        </p:nvSpPr>
        <p:spPr>
          <a:xfrm>
            <a:off x="6006277" y="1452370"/>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CB837BEE-DE61-4A86-BFC1-F9C4E92CE0F9}"/>
              </a:ext>
            </a:extLst>
          </p:cNvPr>
          <p:cNvSpPr txBox="1"/>
          <p:nvPr/>
        </p:nvSpPr>
        <p:spPr>
          <a:xfrm>
            <a:off x="9610429" y="1570820"/>
            <a:ext cx="1969709" cy="1788951"/>
          </a:xfrm>
          <a:prstGeom prst="rect">
            <a:avLst/>
          </a:prstGeom>
          <a:noFill/>
          <a:ln>
            <a:noFill/>
          </a:ln>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1F497D"/>
                </a:solidFill>
                <a:effectLst/>
                <a:uLnTx/>
                <a:uFillTx/>
                <a:latin typeface="Calibri"/>
                <a:ea typeface="+mn-ea"/>
                <a:cs typeface="+mn-cs"/>
              </a:rPr>
              <a:t>Last quarter: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0</a:t>
            </a:r>
            <a:r>
              <a:rPr kumimoji="0" lang="en-GB" sz="1100" b="0" i="0" u="none" strike="noStrike" kern="1200" cap="none" spc="0" normalizeH="0" baseline="0" noProof="0" dirty="0">
                <a:ln>
                  <a:noFill/>
                </a:ln>
                <a:solidFill>
                  <a:srgbClr val="1F497D"/>
                </a:solidFill>
                <a:effectLst/>
                <a:uLnTx/>
                <a:uFillTx/>
                <a:latin typeface="Calibri"/>
                <a:ea typeface="+mn-ea"/>
                <a:cs typeface="+mn-cs"/>
              </a:rPr>
              <a:t> complaint:</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0</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0 Stage 2, 0 Ombudsman</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1F497D"/>
                </a:solidFill>
                <a:effectLst/>
                <a:uLnTx/>
                <a:uFillTx/>
                <a:latin typeface="Calibri"/>
                <a:ea typeface="+mn-ea"/>
                <a:cs typeface="+mn-cs"/>
              </a:rPr>
              <a:t>This quarter: Q1 22/23</a:t>
            </a:r>
            <a:endParaRPr kumimoji="0" lang="en-GB" sz="1100" b="1"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2</a:t>
            </a:r>
            <a:r>
              <a:rPr kumimoji="0" lang="en-GB" sz="1100" b="0" i="0" u="none" strike="noStrike" kern="1200" cap="none" spc="0" normalizeH="0" baseline="0" noProof="0" dirty="0">
                <a:ln>
                  <a:noFill/>
                </a:ln>
                <a:solidFill>
                  <a:srgbClr val="1F497D"/>
                </a:solidFill>
                <a:effectLst/>
                <a:uLnTx/>
                <a:uFillTx/>
                <a:latin typeface="Calibri"/>
                <a:ea typeface="+mn-ea"/>
                <a:cs typeface="+mn-cs"/>
              </a:rPr>
              <a:t> complaints:</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2</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0</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2 </a:t>
            </a: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0 Ombudsman</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29" name="TextBox 21">
            <a:extLst>
              <a:ext uri="{FF2B5EF4-FFF2-40B4-BE49-F238E27FC236}">
                <a16:creationId xmlns:a16="http://schemas.microsoft.com/office/drawing/2014/main" id="{3D817FB9-5AA1-496D-8203-A581E2B7ADCA}"/>
              </a:ext>
            </a:extLst>
          </p:cNvPr>
          <p:cNvSpPr txBox="1"/>
          <p:nvPr/>
        </p:nvSpPr>
        <p:spPr>
          <a:xfrm>
            <a:off x="3675716" y="3781118"/>
            <a:ext cx="1633793"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31" name="TextBox 21">
            <a:extLst>
              <a:ext uri="{FF2B5EF4-FFF2-40B4-BE49-F238E27FC236}">
                <a16:creationId xmlns:a16="http://schemas.microsoft.com/office/drawing/2014/main" id="{7F44B0EE-C231-480E-B7BD-EF21283CDD84}"/>
              </a:ext>
            </a:extLst>
          </p:cNvPr>
          <p:cNvSpPr txBox="1"/>
          <p:nvPr/>
        </p:nvSpPr>
        <p:spPr>
          <a:xfrm>
            <a:off x="713952" y="3401839"/>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32" name="Picture 31">
            <a:extLst>
              <a:ext uri="{FF2B5EF4-FFF2-40B4-BE49-F238E27FC236}">
                <a16:creationId xmlns:a16="http://schemas.microsoft.com/office/drawing/2014/main" id="{EFD6AE4E-F077-433A-BB7F-CCC0BEB7AADC}"/>
              </a:ext>
            </a:extLst>
          </p:cNvPr>
          <p:cNvPicPr>
            <a:picLocks noChangeAspect="1"/>
          </p:cNvPicPr>
          <p:nvPr/>
        </p:nvPicPr>
        <p:blipFill>
          <a:blip r:embed="rId6"/>
          <a:stretch>
            <a:fillRect/>
          </a:stretch>
        </p:blipFill>
        <p:spPr>
          <a:xfrm>
            <a:off x="925639" y="4341539"/>
            <a:ext cx="576212" cy="517691"/>
          </a:xfrm>
          <a:prstGeom prst="rect">
            <a:avLst/>
          </a:prstGeom>
        </p:spPr>
      </p:pic>
      <p:graphicFrame>
        <p:nvGraphicFramePr>
          <p:cNvPr id="33" name="Chart Placeholder 360" descr="Pie chart">
            <a:extLst>
              <a:ext uri="{FF2B5EF4-FFF2-40B4-BE49-F238E27FC236}">
                <a16:creationId xmlns:a16="http://schemas.microsoft.com/office/drawing/2014/main" id="{30F4A8AE-6EA9-466C-863E-4C1435406334}"/>
              </a:ext>
            </a:extLst>
          </p:cNvPr>
          <p:cNvGraphicFramePr>
            <a:graphicFrameLocks/>
          </p:cNvGraphicFramePr>
          <p:nvPr/>
        </p:nvGraphicFramePr>
        <p:xfrm>
          <a:off x="1594937" y="4240146"/>
          <a:ext cx="709776" cy="757863"/>
        </p:xfrm>
        <a:graphic>
          <a:graphicData uri="http://schemas.openxmlformats.org/drawingml/2006/chart">
            <c:chart xmlns:c="http://schemas.openxmlformats.org/drawingml/2006/chart" xmlns:r="http://schemas.openxmlformats.org/officeDocument/2006/relationships" r:id="rId7"/>
          </a:graphicData>
        </a:graphic>
      </p:graphicFrame>
      <p:sp>
        <p:nvSpPr>
          <p:cNvPr id="34" name="Text Placeholder 438">
            <a:extLst>
              <a:ext uri="{FF2B5EF4-FFF2-40B4-BE49-F238E27FC236}">
                <a16:creationId xmlns:a16="http://schemas.microsoft.com/office/drawing/2014/main" id="{04399C42-CB34-43CA-8B72-50272DA76E00}"/>
              </a:ext>
            </a:extLst>
          </p:cNvPr>
          <p:cNvSpPr txBox="1">
            <a:spLocks/>
          </p:cNvSpPr>
          <p:nvPr/>
        </p:nvSpPr>
        <p:spPr>
          <a:xfrm>
            <a:off x="1658547" y="4456994"/>
            <a:ext cx="574312" cy="388144"/>
          </a:xfrm>
          <a:prstGeom prst="rect">
            <a:avLst/>
          </a:prstGeom>
        </p:spPr>
        <p:txBody>
          <a:bodyPr vert="horz" lIns="68580" tIns="34290" rIns="68580" bIns="34290" rtlCol="0" anchor="t">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2</a:t>
            </a:r>
          </a:p>
        </p:txBody>
      </p:sp>
      <p:sp>
        <p:nvSpPr>
          <p:cNvPr id="35" name="Text Placeholder 28">
            <a:extLst>
              <a:ext uri="{FF2B5EF4-FFF2-40B4-BE49-F238E27FC236}">
                <a16:creationId xmlns:a16="http://schemas.microsoft.com/office/drawing/2014/main" id="{F89DEDBF-3D52-4470-B19C-DB9B407CD186}"/>
              </a:ext>
            </a:extLst>
          </p:cNvPr>
          <p:cNvSpPr txBox="1">
            <a:spLocks/>
          </p:cNvSpPr>
          <p:nvPr/>
        </p:nvSpPr>
        <p:spPr>
          <a:xfrm>
            <a:off x="2288231" y="4405415"/>
            <a:ext cx="1180261" cy="24264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webform/email</a:t>
            </a:r>
          </a:p>
        </p:txBody>
      </p:sp>
      <p:sp>
        <p:nvSpPr>
          <p:cNvPr id="36" name="TextBox 21">
            <a:extLst>
              <a:ext uri="{FF2B5EF4-FFF2-40B4-BE49-F238E27FC236}">
                <a16:creationId xmlns:a16="http://schemas.microsoft.com/office/drawing/2014/main" id="{B56D3D88-1151-49EA-8CA0-59572CE3A0DA}"/>
              </a:ext>
            </a:extLst>
          </p:cNvPr>
          <p:cNvSpPr txBox="1"/>
          <p:nvPr/>
        </p:nvSpPr>
        <p:spPr>
          <a:xfrm>
            <a:off x="7079102" y="3381203"/>
            <a:ext cx="3883962"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38" name="Text Placeholder 28">
            <a:extLst>
              <a:ext uri="{FF2B5EF4-FFF2-40B4-BE49-F238E27FC236}">
                <a16:creationId xmlns:a16="http://schemas.microsoft.com/office/drawing/2014/main" id="{D04DF509-C01F-4251-97E6-4DD4C736A6E7}"/>
              </a:ext>
            </a:extLst>
          </p:cNvPr>
          <p:cNvSpPr txBox="1">
            <a:spLocks/>
          </p:cNvSpPr>
          <p:nvPr/>
        </p:nvSpPr>
        <p:spPr>
          <a:xfrm>
            <a:off x="8211859" y="3587004"/>
            <a:ext cx="1474985" cy="41976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41" name="Text Placeholder 438">
            <a:extLst>
              <a:ext uri="{FF2B5EF4-FFF2-40B4-BE49-F238E27FC236}">
                <a16:creationId xmlns:a16="http://schemas.microsoft.com/office/drawing/2014/main" id="{DFE6DF35-BBF9-4A70-A859-4F94A51955A4}"/>
              </a:ext>
            </a:extLst>
          </p:cNvPr>
          <p:cNvSpPr txBox="1">
            <a:spLocks/>
          </p:cNvSpPr>
          <p:nvPr/>
        </p:nvSpPr>
        <p:spPr>
          <a:xfrm>
            <a:off x="8849360" y="444985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3" name="Rectangle: Rounded Corners 118">
            <a:extLst>
              <a:ext uri="{FF2B5EF4-FFF2-40B4-BE49-F238E27FC236}">
                <a16:creationId xmlns:a16="http://schemas.microsoft.com/office/drawing/2014/main" id="{71B27411-D510-4EC9-8445-5FFA0DAA378C}"/>
              </a:ext>
            </a:extLst>
          </p:cNvPr>
          <p:cNvSpPr/>
          <p:nvPr/>
        </p:nvSpPr>
        <p:spPr>
          <a:xfrm>
            <a:off x="609600" y="5123911"/>
            <a:ext cx="10796202" cy="161582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44" name="Chart 43"/>
          <p:cNvGraphicFramePr/>
          <p:nvPr>
            <p:extLst>
              <p:ext uri="{D42A27DB-BD31-4B8C-83A1-F6EECF244321}">
                <p14:modId xmlns:p14="http://schemas.microsoft.com/office/powerpoint/2010/main" val="2650533957"/>
              </p:ext>
            </p:extLst>
          </p:nvPr>
        </p:nvGraphicFramePr>
        <p:xfrm>
          <a:off x="896036" y="1711556"/>
          <a:ext cx="4758197" cy="142588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6" name="Chart 45"/>
          <p:cNvGraphicFramePr/>
          <p:nvPr>
            <p:extLst>
              <p:ext uri="{D42A27DB-BD31-4B8C-83A1-F6EECF244321}">
                <p14:modId xmlns:p14="http://schemas.microsoft.com/office/powerpoint/2010/main" val="3388812607"/>
              </p:ext>
            </p:extLst>
          </p:nvPr>
        </p:nvGraphicFramePr>
        <p:xfrm>
          <a:off x="6080612" y="1719751"/>
          <a:ext cx="3421538" cy="155795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8" name="Chart 7"/>
          <p:cNvGraphicFramePr/>
          <p:nvPr>
            <p:extLst>
              <p:ext uri="{D42A27DB-BD31-4B8C-83A1-F6EECF244321}">
                <p14:modId xmlns:p14="http://schemas.microsoft.com/office/powerpoint/2010/main" val="3295228687"/>
              </p:ext>
            </p:extLst>
          </p:nvPr>
        </p:nvGraphicFramePr>
        <p:xfrm>
          <a:off x="4074510" y="2783160"/>
          <a:ext cx="3799224" cy="2682516"/>
        </p:xfrm>
        <a:graphic>
          <a:graphicData uri="http://schemas.openxmlformats.org/drawingml/2006/chart">
            <c:chart xmlns:c="http://schemas.openxmlformats.org/drawingml/2006/chart" xmlns:r="http://schemas.openxmlformats.org/officeDocument/2006/relationships" r:id="rId10"/>
          </a:graphicData>
        </a:graphic>
      </p:graphicFrame>
      <p:pic>
        <p:nvPicPr>
          <p:cNvPr id="40" name="Picture 39">
            <a:extLst>
              <a:ext uri="{FF2B5EF4-FFF2-40B4-BE49-F238E27FC236}">
                <a16:creationId xmlns:a16="http://schemas.microsoft.com/office/drawing/2014/main" id="{0FC0DAD1-B3D4-7D28-6326-07F7A274676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960532" y="4046029"/>
            <a:ext cx="518948" cy="539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a:extLst>
              <a:ext uri="{FF2B5EF4-FFF2-40B4-BE49-F238E27FC236}">
                <a16:creationId xmlns:a16="http://schemas.microsoft.com/office/drawing/2014/main" id="{2BA9EF9F-2B6D-F2DB-DA97-1C3273A2167F}"/>
              </a:ext>
            </a:extLst>
          </p:cNvPr>
          <p:cNvSpPr txBox="1"/>
          <p:nvPr/>
        </p:nvSpPr>
        <p:spPr>
          <a:xfrm flipH="1">
            <a:off x="8864242" y="3727511"/>
            <a:ext cx="71589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Decision</a:t>
            </a:r>
          </a:p>
        </p:txBody>
      </p:sp>
      <p:sp>
        <p:nvSpPr>
          <p:cNvPr id="47" name="TextBox 46">
            <a:extLst>
              <a:ext uri="{FF2B5EF4-FFF2-40B4-BE49-F238E27FC236}">
                <a16:creationId xmlns:a16="http://schemas.microsoft.com/office/drawing/2014/main" id="{BABFE245-ED6D-8FE4-AC4C-CB14311D58CD}"/>
              </a:ext>
            </a:extLst>
          </p:cNvPr>
          <p:cNvSpPr txBox="1"/>
          <p:nvPr/>
        </p:nvSpPr>
        <p:spPr>
          <a:xfrm>
            <a:off x="9102623" y="4610896"/>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rPr>
              <a:t>2</a:t>
            </a:r>
          </a:p>
        </p:txBody>
      </p:sp>
      <p:sp>
        <p:nvSpPr>
          <p:cNvPr id="15" name="TextBox 14">
            <a:extLst>
              <a:ext uri="{FF2B5EF4-FFF2-40B4-BE49-F238E27FC236}">
                <a16:creationId xmlns:a16="http://schemas.microsoft.com/office/drawing/2014/main" id="{BC24ADEA-17C6-DFD7-5472-96D672637168}"/>
              </a:ext>
            </a:extLst>
          </p:cNvPr>
          <p:cNvSpPr txBox="1"/>
          <p:nvPr/>
        </p:nvSpPr>
        <p:spPr>
          <a:xfrm>
            <a:off x="5550997" y="3762113"/>
            <a:ext cx="101726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Customer Delivery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(2)</a:t>
            </a:r>
          </a:p>
        </p:txBody>
      </p:sp>
    </p:spTree>
    <p:extLst>
      <p:ext uri="{BB962C8B-B14F-4D97-AF65-F5344CB8AC3E}">
        <p14:creationId xmlns:p14="http://schemas.microsoft.com/office/powerpoint/2010/main" val="15317168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0725" y="386776"/>
            <a:ext cx="10530533" cy="988119"/>
          </a:xfrm>
        </p:spPr>
        <p:txBody>
          <a:bodyPr>
            <a:normAutofit/>
          </a:bodyPr>
          <a:lstStyle/>
          <a:p>
            <a:pPr algn="l"/>
            <a:r>
              <a:rPr lang="en-GB" sz="2300" b="1" dirty="0">
                <a:latin typeface="Calibri Light"/>
                <a:ea typeface="Calibri Light"/>
                <a:cs typeface="Calibri Light"/>
              </a:rPr>
              <a:t>Formal Complaints - Quarter 1 </a:t>
            </a:r>
            <a:r>
              <a:rPr lang="en-GB" sz="2300" b="1" dirty="0">
                <a:solidFill>
                  <a:srgbClr val="0070C0"/>
                </a:solidFill>
              </a:rPr>
              <a:t>I </a:t>
            </a:r>
            <a:r>
              <a:rPr lang="en-GB" sz="2100" b="1" dirty="0">
                <a:solidFill>
                  <a:srgbClr val="0070C0"/>
                </a:solidFill>
                <a:latin typeface="Calibri"/>
                <a:ea typeface="Calibri"/>
                <a:cs typeface="Calibri"/>
              </a:rPr>
              <a:t>Resources &amp; Assets</a:t>
            </a:r>
            <a:br>
              <a:rPr lang="en-GB" sz="2100" b="1" dirty="0">
                <a:solidFill>
                  <a:srgbClr val="0070C0"/>
                </a:solidFill>
              </a:rPr>
            </a:br>
            <a:r>
              <a:rPr lang="en-GB" sz="1600" b="1" dirty="0">
                <a:solidFill>
                  <a:srgbClr val="0070C0"/>
                </a:solidFill>
                <a:latin typeface="Calibri Light"/>
                <a:cs typeface="Calibri Light"/>
              </a:rPr>
              <a:t>4</a:t>
            </a:r>
            <a:r>
              <a:rPr lang="en-GB" sz="1600" b="1" dirty="0">
                <a:solidFill>
                  <a:srgbClr val="0070C0"/>
                </a:solidFill>
                <a:latin typeface="Calibri Light"/>
                <a:ea typeface="Calibri Light"/>
                <a:cs typeface="Calibri Light"/>
              </a:rPr>
              <a:t> complaints were closed at Early Resolution. </a:t>
            </a:r>
            <a:r>
              <a:rPr lang="en-GB" sz="1600" b="1" dirty="0">
                <a:solidFill>
                  <a:srgbClr val="0070C0"/>
                </a:solidFill>
                <a:latin typeface="Calibri Light" panose="020F0302020204030204"/>
                <a:ea typeface="Calibri Light"/>
                <a:cs typeface="Times New Roman"/>
              </a:rPr>
              <a:t>C</a:t>
            </a:r>
            <a:r>
              <a:rPr kumimoji="0" lang="en-GB" sz="1600" b="1" i="0" u="none" strike="noStrike" kern="1200" cap="none" spc="0" normalizeH="0" baseline="0" noProof="0" dirty="0" err="1">
                <a:ln>
                  <a:noFill/>
                </a:ln>
                <a:solidFill>
                  <a:srgbClr val="0070C0"/>
                </a:solidFill>
                <a:effectLst/>
                <a:uLnTx/>
                <a:uFillTx/>
                <a:latin typeface="Calibri Light" panose="020F0302020204030204"/>
                <a:ea typeface="Calibri" panose="020F0502020204030204" pitchFamily="34" charset="0"/>
                <a:cs typeface="Times New Roman"/>
              </a:rPr>
              <a:t>ompared</a:t>
            </a:r>
            <a:r>
              <a:rPr kumimoji="0" lang="en-GB" sz="1600" b="1"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a:rPr>
              <a:t> to the previous quarter, the Service managed 3 more formal complaints. </a:t>
            </a:r>
            <a:endParaRPr lang="en-GB" sz="1800" b="1" dirty="0">
              <a:solidFill>
                <a:srgbClr val="0070C0"/>
              </a:solidFill>
              <a:latin typeface="Calibri Light"/>
              <a:ea typeface="Calibri Light"/>
              <a:cs typeface="Calibri Light"/>
            </a:endParaRPr>
          </a:p>
        </p:txBody>
      </p:sp>
      <p:sp>
        <p:nvSpPr>
          <p:cNvPr id="7" name="Rectangle: Rounded Corners 101">
            <a:extLst>
              <a:ext uri="{FF2B5EF4-FFF2-40B4-BE49-F238E27FC236}">
                <a16:creationId xmlns:a16="http://schemas.microsoft.com/office/drawing/2014/main" id="{6128DB79-7202-4A9D-A6AC-176A6662FB5B}"/>
              </a:ext>
            </a:extLst>
          </p:cNvPr>
          <p:cNvSpPr/>
          <p:nvPr/>
        </p:nvSpPr>
        <p:spPr>
          <a:xfrm>
            <a:off x="6070964" y="3413120"/>
            <a:ext cx="5339852"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Rounded Corners 95">
            <a:extLst>
              <a:ext uri="{FF2B5EF4-FFF2-40B4-BE49-F238E27FC236}">
                <a16:creationId xmlns:a16="http://schemas.microsoft.com/office/drawing/2014/main" id="{95462CA7-AEEB-4B03-8416-E6A19425CEEB}"/>
              </a:ext>
            </a:extLst>
          </p:cNvPr>
          <p:cNvSpPr/>
          <p:nvPr/>
        </p:nvSpPr>
        <p:spPr>
          <a:xfrm>
            <a:off x="747234" y="3434969"/>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Text Placeholder 438">
            <a:extLst>
              <a:ext uri="{FF2B5EF4-FFF2-40B4-BE49-F238E27FC236}">
                <a16:creationId xmlns:a16="http://schemas.microsoft.com/office/drawing/2014/main" id="{B49A98DC-0484-43DA-8119-2585E759C606}"/>
              </a:ext>
            </a:extLst>
          </p:cNvPr>
          <p:cNvSpPr txBox="1">
            <a:spLocks/>
          </p:cNvSpPr>
          <p:nvPr/>
        </p:nvSpPr>
        <p:spPr>
          <a:xfrm>
            <a:off x="1277556" y="288200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99956" y="5581609"/>
          <a:ext cx="815578" cy="8191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90815" y="3648092"/>
          <a:ext cx="709776" cy="757863"/>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 Placeholder 438">
            <a:extLst>
              <a:ext uri="{FF2B5EF4-FFF2-40B4-BE49-F238E27FC236}">
                <a16:creationId xmlns:a16="http://schemas.microsoft.com/office/drawing/2014/main" id="{B49A98DC-0484-43DA-8119-2585E759C606}"/>
              </a:ext>
            </a:extLst>
          </p:cNvPr>
          <p:cNvSpPr txBox="1">
            <a:spLocks/>
          </p:cNvSpPr>
          <p:nvPr/>
        </p:nvSpPr>
        <p:spPr>
          <a:xfrm>
            <a:off x="1664575" y="384732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1			</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037" y="3798299"/>
            <a:ext cx="661045" cy="461279"/>
          </a:xfrm>
          <a:prstGeom prst="rect">
            <a:avLst/>
          </a:prstGeom>
        </p:spPr>
      </p:pic>
      <p:sp>
        <p:nvSpPr>
          <p:cNvPr id="20" name="Text Placeholder 28">
            <a:extLst>
              <a:ext uri="{FF2B5EF4-FFF2-40B4-BE49-F238E27FC236}">
                <a16:creationId xmlns:a16="http://schemas.microsoft.com/office/drawing/2014/main" id="{12BCD4F1-2504-47C1-99F6-B39BCBDDC0FB}"/>
              </a:ext>
            </a:extLst>
          </p:cNvPr>
          <p:cNvSpPr txBox="1">
            <a:spLocks/>
          </p:cNvSpPr>
          <p:nvPr/>
        </p:nvSpPr>
        <p:spPr>
          <a:xfrm>
            <a:off x="2287135" y="3928254"/>
            <a:ext cx="1149162" cy="15702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phone</a:t>
            </a:r>
          </a:p>
        </p:txBody>
      </p:sp>
      <p:sp>
        <p:nvSpPr>
          <p:cNvPr id="21" name="TextBox 20">
            <a:extLst>
              <a:ext uri="{FF2B5EF4-FFF2-40B4-BE49-F238E27FC236}">
                <a16:creationId xmlns:a16="http://schemas.microsoft.com/office/drawing/2014/main" id="{5D7545F1-B8C5-41E6-A047-F375A3A85988}"/>
              </a:ext>
            </a:extLst>
          </p:cNvPr>
          <p:cNvSpPr txBox="1"/>
          <p:nvPr/>
        </p:nvSpPr>
        <p:spPr>
          <a:xfrm>
            <a:off x="849965" y="5163174"/>
            <a:ext cx="10461294" cy="1546577"/>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dirty="0">
                <a:ln>
                  <a:noFill/>
                </a:ln>
                <a:solidFill>
                  <a:prstClr val="black"/>
                </a:solidFill>
                <a:effectLst/>
                <a:uLnTx/>
                <a:uFillTx/>
                <a:latin typeface="Calibri"/>
                <a:ea typeface="+mn-ea"/>
                <a:cs typeface="+mn-cs"/>
              </a:rPr>
              <a:t>4 </a:t>
            </a:r>
            <a:r>
              <a:rPr kumimoji="0" lang="en-GB" sz="1200" b="0" i="0" u="none" strike="noStrike" kern="1200" cap="none" spc="0" normalizeH="0" baseline="0" noProof="0" dirty="0">
                <a:ln>
                  <a:noFill/>
                </a:ln>
                <a:solidFill>
                  <a:prstClr val="black"/>
                </a:solidFill>
                <a:effectLst/>
                <a:uLnTx/>
                <a:uFillTx/>
                <a:latin typeface="Calibri"/>
                <a:ea typeface="+mn-ea"/>
                <a:cs typeface="+mn-cs"/>
              </a:rPr>
              <a:t>complaints were resolved outside the formal complaints process. The Services formally managed </a:t>
            </a:r>
            <a:r>
              <a:rPr kumimoji="0" lang="en-GB" sz="1200" b="1" i="0" u="none" strike="noStrike" kern="1200" cap="none" spc="0" normalizeH="0" baseline="0" noProof="0" dirty="0">
                <a:ln>
                  <a:noFill/>
                </a:ln>
                <a:solidFill>
                  <a:prstClr val="black"/>
                </a:solidFill>
                <a:effectLst/>
                <a:uLnTx/>
                <a:uFillTx/>
                <a:latin typeface="Calibri"/>
                <a:ea typeface="+mn-ea"/>
                <a:cs typeface="+mn-cs"/>
              </a:rPr>
              <a:t>3</a:t>
            </a:r>
            <a:r>
              <a:rPr lang="en-GB" sz="1200" dirty="0">
                <a:solidFill>
                  <a:prstClr val="black"/>
                </a:solidFill>
                <a:latin typeface="Calibri"/>
              </a:rPr>
              <a:t> individual complaint cases. </a:t>
            </a:r>
          </a:p>
          <a:p>
            <a:pPr marL="171450" indent="-171450" defTabSz="685718">
              <a:buFont typeface="Arial" panose="020B0604020202020204" pitchFamily="34" charset="0"/>
              <a:buChar char="•"/>
              <a:defRPr/>
            </a:pPr>
            <a:r>
              <a:rPr lang="en-GB" sz="1200" dirty="0">
                <a:solidFill>
                  <a:prstClr val="black"/>
                </a:solidFill>
                <a:latin typeface="Calibri"/>
                <a:ea typeface="Calibri"/>
                <a:cs typeface="Calibri"/>
              </a:rPr>
              <a:t>The Income &amp; Assessments team issued a Stage 1 response to a complaint concerning poor customer service.  The complaint escalated to Stage 2, but was not investigated as previous complaint responses upheld the complaint and provided a suitable remedy. This was an individual case during an unusually busy period, but provided an opportunity to offer refresher customer service training, via the new online course - Introducing the Customer Experience Learning Programme.</a:t>
            </a:r>
            <a:r>
              <a:rPr lang="en-GB" sz="1200" dirty="0">
                <a:solidFill>
                  <a:prstClr val="black"/>
                </a:solidFill>
                <a:ea typeface="Calibri"/>
                <a:cs typeface="Calibri"/>
              </a:rPr>
              <a:t> </a:t>
            </a:r>
          </a:p>
          <a:p>
            <a:pPr marL="171450" indent="-171450" defTabSz="685718">
              <a:buFont typeface="Arial" panose="020B0604020202020204" pitchFamily="34" charset="0"/>
              <a:buChar char="•"/>
              <a:defRPr/>
            </a:pPr>
            <a:r>
              <a:rPr lang="en-GB" sz="1200" dirty="0">
                <a:solidFill>
                  <a:prstClr val="black"/>
                </a:solidFill>
                <a:ea typeface="Calibri"/>
                <a:cs typeface="Calibri"/>
              </a:rPr>
              <a:t>For context, the Income &amp; Assessments team processed and paid 31,000 households their £150 energy rebate. 1,300 council tax accounts were credited the energy rebate via individual customer request.  The Revenue team received an overall rating of ‘Good’ from the 167 returned phone feedback surveys completed.</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prstClr val="black"/>
                </a:solidFill>
                <a:latin typeface="Calibri"/>
                <a:ea typeface="Calibri"/>
                <a:cs typeface="Calibri"/>
              </a:rPr>
              <a:t>Information Governance issued 2 Stage one complaints. One challenged the requirement to retain information for auditing purposes and the other related to information provided to a SAR. Neither complaint were upheld as there was no fault in the process. </a:t>
            </a:r>
          </a:p>
        </p:txBody>
      </p:sp>
      <p:sp>
        <p:nvSpPr>
          <p:cNvPr id="23" name="Rectangle: Rounded Corners 66">
            <a:extLst>
              <a:ext uri="{FF2B5EF4-FFF2-40B4-BE49-F238E27FC236}">
                <a16:creationId xmlns:a16="http://schemas.microsoft.com/office/drawing/2014/main" id="{9C5808C2-ECC5-4CD0-87AF-46B374EF53DD}"/>
              </a:ext>
            </a:extLst>
          </p:cNvPr>
          <p:cNvSpPr/>
          <p:nvPr/>
        </p:nvSpPr>
        <p:spPr>
          <a:xfrm>
            <a:off x="780725" y="144588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4" name="TextBox 21">
            <a:extLst>
              <a:ext uri="{FF2B5EF4-FFF2-40B4-BE49-F238E27FC236}">
                <a16:creationId xmlns:a16="http://schemas.microsoft.com/office/drawing/2014/main" id="{5F457759-E3DE-47D4-B730-57C0F951EFC6}"/>
              </a:ext>
            </a:extLst>
          </p:cNvPr>
          <p:cNvSpPr txBox="1"/>
          <p:nvPr/>
        </p:nvSpPr>
        <p:spPr>
          <a:xfrm>
            <a:off x="788659" y="1412946"/>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25" name="Rectangle: Rounded Corners 82">
            <a:extLst>
              <a:ext uri="{FF2B5EF4-FFF2-40B4-BE49-F238E27FC236}">
                <a16:creationId xmlns:a16="http://schemas.microsoft.com/office/drawing/2014/main" id="{753107B4-27F0-4831-9E35-010B4E0FDA85}"/>
              </a:ext>
            </a:extLst>
          </p:cNvPr>
          <p:cNvSpPr/>
          <p:nvPr/>
        </p:nvSpPr>
        <p:spPr>
          <a:xfrm>
            <a:off x="3811739" y="3426010"/>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6" name="TextBox 21">
            <a:extLst>
              <a:ext uri="{FF2B5EF4-FFF2-40B4-BE49-F238E27FC236}">
                <a16:creationId xmlns:a16="http://schemas.microsoft.com/office/drawing/2014/main" id="{77629993-5A07-435E-80A7-3EA19B166827}"/>
              </a:ext>
            </a:extLst>
          </p:cNvPr>
          <p:cNvSpPr txBox="1"/>
          <p:nvPr/>
        </p:nvSpPr>
        <p:spPr>
          <a:xfrm>
            <a:off x="6006277" y="1412946"/>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7" name="Rectangle: Rounded Corners 88">
            <a:extLst>
              <a:ext uri="{FF2B5EF4-FFF2-40B4-BE49-F238E27FC236}">
                <a16:creationId xmlns:a16="http://schemas.microsoft.com/office/drawing/2014/main" id="{F515B4B0-14C9-47CB-B41F-B72584063659}"/>
              </a:ext>
            </a:extLst>
          </p:cNvPr>
          <p:cNvSpPr/>
          <p:nvPr/>
        </p:nvSpPr>
        <p:spPr>
          <a:xfrm>
            <a:off x="6006277" y="1452370"/>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CB837BEE-DE61-4A86-BFC1-F9C4E92CE0F9}"/>
              </a:ext>
            </a:extLst>
          </p:cNvPr>
          <p:cNvSpPr txBox="1"/>
          <p:nvPr/>
        </p:nvSpPr>
        <p:spPr>
          <a:xfrm>
            <a:off x="9610429" y="1570820"/>
            <a:ext cx="1969709" cy="1788951"/>
          </a:xfrm>
          <a:prstGeom prst="rect">
            <a:avLst/>
          </a:prstGeom>
          <a:noFill/>
          <a:ln>
            <a:noFill/>
          </a:ln>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1F497D"/>
                </a:solidFill>
                <a:effectLst/>
                <a:uLnTx/>
                <a:uFillTx/>
                <a:latin typeface="Calibri"/>
                <a:ea typeface="+mn-ea"/>
                <a:cs typeface="+mn-cs"/>
              </a:rPr>
              <a:t>Last quarter: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1 complaint:</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1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0 Stage 2, 0 Ombudsman</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1F497D"/>
                </a:solidFill>
                <a:effectLst/>
                <a:uLnTx/>
                <a:uFillTx/>
                <a:latin typeface="Calibri"/>
                <a:ea typeface="+mn-ea"/>
                <a:cs typeface="+mn-cs"/>
              </a:rPr>
              <a:t>This quarter: Q1 22/23</a:t>
            </a:r>
            <a:endParaRPr kumimoji="0" lang="en-GB" sz="1100" b="1"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4 complaints:</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3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a:t>
            </a:r>
            <a:r>
              <a:rPr lang="en-GB" sz="1100" dirty="0">
                <a:solidFill>
                  <a:srgbClr val="1F497D"/>
                </a:solidFill>
                <a:latin typeface="Calibri"/>
              </a:rPr>
              <a:t>1</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2 </a:t>
            </a: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0 Ombudsman</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29" name="TextBox 21">
            <a:extLst>
              <a:ext uri="{FF2B5EF4-FFF2-40B4-BE49-F238E27FC236}">
                <a16:creationId xmlns:a16="http://schemas.microsoft.com/office/drawing/2014/main" id="{3D817FB9-5AA1-496D-8203-A581E2B7ADCA}"/>
              </a:ext>
            </a:extLst>
          </p:cNvPr>
          <p:cNvSpPr txBox="1"/>
          <p:nvPr/>
        </p:nvSpPr>
        <p:spPr>
          <a:xfrm>
            <a:off x="3675716" y="3781118"/>
            <a:ext cx="1633793"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white"/>
                </a:solidFill>
                <a:effectLst/>
                <a:uLnTx/>
                <a:uFillTx/>
                <a:latin typeface="Calibri"/>
                <a:ea typeface="+mn-ea"/>
                <a:cs typeface="+mn-cs"/>
              </a:rPr>
              <a:t>Which services were complaints submitted to?</a:t>
            </a:r>
          </a:p>
        </p:txBody>
      </p:sp>
      <p:sp>
        <p:nvSpPr>
          <p:cNvPr id="31" name="TextBox 21">
            <a:extLst>
              <a:ext uri="{FF2B5EF4-FFF2-40B4-BE49-F238E27FC236}">
                <a16:creationId xmlns:a16="http://schemas.microsoft.com/office/drawing/2014/main" id="{7F44B0EE-C231-480E-B7BD-EF21283CDD84}"/>
              </a:ext>
            </a:extLst>
          </p:cNvPr>
          <p:cNvSpPr txBox="1"/>
          <p:nvPr/>
        </p:nvSpPr>
        <p:spPr>
          <a:xfrm>
            <a:off x="713952" y="3401839"/>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32" name="Picture 31">
            <a:extLst>
              <a:ext uri="{FF2B5EF4-FFF2-40B4-BE49-F238E27FC236}">
                <a16:creationId xmlns:a16="http://schemas.microsoft.com/office/drawing/2014/main" id="{EFD6AE4E-F077-433A-BB7F-CCC0BEB7AADC}"/>
              </a:ext>
            </a:extLst>
          </p:cNvPr>
          <p:cNvPicPr>
            <a:picLocks noChangeAspect="1"/>
          </p:cNvPicPr>
          <p:nvPr/>
        </p:nvPicPr>
        <p:blipFill>
          <a:blip r:embed="rId6"/>
          <a:stretch>
            <a:fillRect/>
          </a:stretch>
        </p:blipFill>
        <p:spPr>
          <a:xfrm>
            <a:off x="925639" y="4341539"/>
            <a:ext cx="576212" cy="517691"/>
          </a:xfrm>
          <a:prstGeom prst="rect">
            <a:avLst/>
          </a:prstGeom>
        </p:spPr>
      </p:pic>
      <p:graphicFrame>
        <p:nvGraphicFramePr>
          <p:cNvPr id="33" name="Chart Placeholder 360" descr="Pie chart">
            <a:extLst>
              <a:ext uri="{FF2B5EF4-FFF2-40B4-BE49-F238E27FC236}">
                <a16:creationId xmlns:a16="http://schemas.microsoft.com/office/drawing/2014/main" id="{30F4A8AE-6EA9-466C-863E-4C1435406334}"/>
              </a:ext>
            </a:extLst>
          </p:cNvPr>
          <p:cNvGraphicFramePr>
            <a:graphicFrameLocks/>
          </p:cNvGraphicFramePr>
          <p:nvPr>
            <p:extLst>
              <p:ext uri="{D42A27DB-BD31-4B8C-83A1-F6EECF244321}">
                <p14:modId xmlns:p14="http://schemas.microsoft.com/office/powerpoint/2010/main" val="3620095581"/>
              </p:ext>
            </p:extLst>
          </p:nvPr>
        </p:nvGraphicFramePr>
        <p:xfrm>
          <a:off x="1594937" y="4240146"/>
          <a:ext cx="709776" cy="757863"/>
        </p:xfrm>
        <a:graphic>
          <a:graphicData uri="http://schemas.openxmlformats.org/drawingml/2006/chart">
            <c:chart xmlns:c="http://schemas.openxmlformats.org/drawingml/2006/chart" xmlns:r="http://schemas.openxmlformats.org/officeDocument/2006/relationships" r:id="rId7"/>
          </a:graphicData>
        </a:graphic>
      </p:graphicFrame>
      <p:sp>
        <p:nvSpPr>
          <p:cNvPr id="34" name="Text Placeholder 438">
            <a:extLst>
              <a:ext uri="{FF2B5EF4-FFF2-40B4-BE49-F238E27FC236}">
                <a16:creationId xmlns:a16="http://schemas.microsoft.com/office/drawing/2014/main" id="{04399C42-CB34-43CA-8B72-50272DA76E00}"/>
              </a:ext>
            </a:extLst>
          </p:cNvPr>
          <p:cNvSpPr txBox="1">
            <a:spLocks/>
          </p:cNvSpPr>
          <p:nvPr/>
        </p:nvSpPr>
        <p:spPr>
          <a:xfrm>
            <a:off x="1658547" y="4456994"/>
            <a:ext cx="574312" cy="388144"/>
          </a:xfrm>
          <a:prstGeom prst="rect">
            <a:avLst/>
          </a:prstGeom>
        </p:spPr>
        <p:txBody>
          <a:bodyPr vert="horz" lIns="68580" tIns="34290" rIns="68580" bIns="34290" rtlCol="0" anchor="t">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3</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35" name="Text Placeholder 28">
            <a:extLst>
              <a:ext uri="{FF2B5EF4-FFF2-40B4-BE49-F238E27FC236}">
                <a16:creationId xmlns:a16="http://schemas.microsoft.com/office/drawing/2014/main" id="{F89DEDBF-3D52-4470-B19C-DB9B407CD186}"/>
              </a:ext>
            </a:extLst>
          </p:cNvPr>
          <p:cNvSpPr txBox="1">
            <a:spLocks/>
          </p:cNvSpPr>
          <p:nvPr/>
        </p:nvSpPr>
        <p:spPr>
          <a:xfrm>
            <a:off x="2288231" y="4405415"/>
            <a:ext cx="1180261" cy="24264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webform/email</a:t>
            </a:r>
          </a:p>
        </p:txBody>
      </p:sp>
      <p:sp>
        <p:nvSpPr>
          <p:cNvPr id="36" name="TextBox 21">
            <a:extLst>
              <a:ext uri="{FF2B5EF4-FFF2-40B4-BE49-F238E27FC236}">
                <a16:creationId xmlns:a16="http://schemas.microsoft.com/office/drawing/2014/main" id="{B56D3D88-1151-49EA-8CA0-59572CE3A0DA}"/>
              </a:ext>
            </a:extLst>
          </p:cNvPr>
          <p:cNvSpPr txBox="1"/>
          <p:nvPr/>
        </p:nvSpPr>
        <p:spPr>
          <a:xfrm>
            <a:off x="7079102" y="3381203"/>
            <a:ext cx="3883962"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37" name="Text Placeholder 28">
            <a:extLst>
              <a:ext uri="{FF2B5EF4-FFF2-40B4-BE49-F238E27FC236}">
                <a16:creationId xmlns:a16="http://schemas.microsoft.com/office/drawing/2014/main" id="{5AB78BFC-BDB5-4851-91D4-26CCF3AE6B27}"/>
              </a:ext>
            </a:extLst>
          </p:cNvPr>
          <p:cNvSpPr txBox="1">
            <a:spLocks/>
          </p:cNvSpPr>
          <p:nvPr/>
        </p:nvSpPr>
        <p:spPr>
          <a:xfrm>
            <a:off x="7379237" y="3715617"/>
            <a:ext cx="1281330" cy="388144"/>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900" dirty="0">
                <a:solidFill>
                  <a:prstClr val="white"/>
                </a:solidFill>
                <a:latin typeface="Verdana"/>
              </a:rPr>
              <a:t>Lack of</a:t>
            </a:r>
            <a:r>
              <a:rPr kumimoji="0" lang="en-US" sz="900" b="0" i="0" u="none" strike="noStrike" kern="1200" cap="none" spc="0" normalizeH="0" baseline="0" noProof="0" dirty="0">
                <a:ln>
                  <a:noFill/>
                </a:ln>
                <a:solidFill>
                  <a:prstClr val="white"/>
                </a:solidFill>
                <a:effectLst/>
                <a:uLnTx/>
                <a:uFillTx/>
                <a:latin typeface="Verdana"/>
                <a:ea typeface="+mn-ea"/>
                <a:cs typeface="+mn-cs"/>
              </a:rPr>
              <a:t> communication</a:t>
            </a:r>
          </a:p>
        </p:txBody>
      </p:sp>
      <p:sp>
        <p:nvSpPr>
          <p:cNvPr id="38" name="Text Placeholder 28">
            <a:extLst>
              <a:ext uri="{FF2B5EF4-FFF2-40B4-BE49-F238E27FC236}">
                <a16:creationId xmlns:a16="http://schemas.microsoft.com/office/drawing/2014/main" id="{D04DF509-C01F-4251-97E6-4DD4C736A6E7}"/>
              </a:ext>
            </a:extLst>
          </p:cNvPr>
          <p:cNvSpPr txBox="1">
            <a:spLocks/>
          </p:cNvSpPr>
          <p:nvPr/>
        </p:nvSpPr>
        <p:spPr>
          <a:xfrm>
            <a:off x="8211859" y="3587004"/>
            <a:ext cx="1474985" cy="41976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41" name="Text Placeholder 438">
            <a:extLst>
              <a:ext uri="{FF2B5EF4-FFF2-40B4-BE49-F238E27FC236}">
                <a16:creationId xmlns:a16="http://schemas.microsoft.com/office/drawing/2014/main" id="{DFE6DF35-BBF9-4A70-A859-4F94A51955A4}"/>
              </a:ext>
            </a:extLst>
          </p:cNvPr>
          <p:cNvSpPr txBox="1">
            <a:spLocks/>
          </p:cNvSpPr>
          <p:nvPr/>
        </p:nvSpPr>
        <p:spPr>
          <a:xfrm>
            <a:off x="8849360" y="444985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3" name="Rectangle: Rounded Corners 118">
            <a:extLst>
              <a:ext uri="{FF2B5EF4-FFF2-40B4-BE49-F238E27FC236}">
                <a16:creationId xmlns:a16="http://schemas.microsoft.com/office/drawing/2014/main" id="{71B27411-D510-4EC9-8445-5FFA0DAA378C}"/>
              </a:ext>
            </a:extLst>
          </p:cNvPr>
          <p:cNvSpPr/>
          <p:nvPr/>
        </p:nvSpPr>
        <p:spPr>
          <a:xfrm>
            <a:off x="609600" y="5123911"/>
            <a:ext cx="10796202" cy="161582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44" name="Chart 43"/>
          <p:cNvGraphicFramePr/>
          <p:nvPr>
            <p:extLst>
              <p:ext uri="{D42A27DB-BD31-4B8C-83A1-F6EECF244321}">
                <p14:modId xmlns:p14="http://schemas.microsoft.com/office/powerpoint/2010/main" val="627628675"/>
              </p:ext>
            </p:extLst>
          </p:nvPr>
        </p:nvGraphicFramePr>
        <p:xfrm>
          <a:off x="896036" y="1711556"/>
          <a:ext cx="4758197" cy="142588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6" name="Chart 45"/>
          <p:cNvGraphicFramePr/>
          <p:nvPr>
            <p:extLst>
              <p:ext uri="{D42A27DB-BD31-4B8C-83A1-F6EECF244321}">
                <p14:modId xmlns:p14="http://schemas.microsoft.com/office/powerpoint/2010/main" val="3944886286"/>
              </p:ext>
            </p:extLst>
          </p:nvPr>
        </p:nvGraphicFramePr>
        <p:xfrm>
          <a:off x="6080612" y="1719751"/>
          <a:ext cx="3421538" cy="155795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8" name="Chart 7"/>
          <p:cNvGraphicFramePr/>
          <p:nvPr>
            <p:extLst>
              <p:ext uri="{D42A27DB-BD31-4B8C-83A1-F6EECF244321}">
                <p14:modId xmlns:p14="http://schemas.microsoft.com/office/powerpoint/2010/main" val="1116786266"/>
              </p:ext>
            </p:extLst>
          </p:nvPr>
        </p:nvGraphicFramePr>
        <p:xfrm>
          <a:off x="4301115" y="2744021"/>
          <a:ext cx="3799224" cy="2682516"/>
        </p:xfrm>
        <a:graphic>
          <a:graphicData uri="http://schemas.openxmlformats.org/drawingml/2006/chart">
            <c:chart xmlns:c="http://schemas.openxmlformats.org/drawingml/2006/chart" xmlns:r="http://schemas.openxmlformats.org/officeDocument/2006/relationships" r:id="rId10"/>
          </a:graphicData>
        </a:graphic>
      </p:graphicFrame>
      <p:sp>
        <p:nvSpPr>
          <p:cNvPr id="5" name="TextBox 4"/>
          <p:cNvSpPr txBox="1"/>
          <p:nvPr/>
        </p:nvSpPr>
        <p:spPr>
          <a:xfrm>
            <a:off x="5157126" y="3809891"/>
            <a:ext cx="111011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1" dirty="0">
                <a:solidFill>
                  <a:prstClr val="black"/>
                </a:solidFill>
                <a:latin typeface="Verdana" panose="020B0604030504040204" pitchFamily="34" charset="0"/>
                <a:ea typeface="Verdana" panose="020B0604030504040204" pitchFamily="34" charset="0"/>
                <a:cs typeface="Calibri Light" panose="020F0302020204030204" pitchFamily="34" charset="0"/>
              </a:rPr>
              <a:t>Income</a:t>
            </a:r>
            <a:r>
              <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Calibri Light" panose="020F0302020204030204" pitchFamily="34" charset="0"/>
              </a:rPr>
              <a:t> &amp; Assessments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Calibri Light" panose="020F0302020204030204" pitchFamily="34" charset="0"/>
              </a:rPr>
              <a:t>(2)</a:t>
            </a:r>
            <a:endParaRPr kumimoji="0" lang="en-GB" sz="6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Calibri Light" panose="020F0302020204030204" pitchFamily="34" charset="0"/>
            </a:endParaRPr>
          </a:p>
        </p:txBody>
      </p:sp>
      <p:sp>
        <p:nvSpPr>
          <p:cNvPr id="45" name="TextBox 44">
            <a:extLst>
              <a:ext uri="{FF2B5EF4-FFF2-40B4-BE49-F238E27FC236}">
                <a16:creationId xmlns:a16="http://schemas.microsoft.com/office/drawing/2014/main" id="{9F475348-3E70-4A9B-96E7-F289E6A2AE1E}"/>
              </a:ext>
            </a:extLst>
          </p:cNvPr>
          <p:cNvSpPr txBox="1"/>
          <p:nvPr/>
        </p:nvSpPr>
        <p:spPr>
          <a:xfrm>
            <a:off x="7846753" y="4593349"/>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rPr>
              <a:t>1</a:t>
            </a:r>
          </a:p>
        </p:txBody>
      </p:sp>
      <p:pic>
        <p:nvPicPr>
          <p:cNvPr id="39" name="Picture 38">
            <a:extLst>
              <a:ext uri="{FF2B5EF4-FFF2-40B4-BE49-F238E27FC236}">
                <a16:creationId xmlns:a16="http://schemas.microsoft.com/office/drawing/2014/main" id="{05634D3A-D4BF-48E1-9109-35006CC337F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3789" y="4074840"/>
            <a:ext cx="504005" cy="487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 name="Picture 39">
            <a:extLst>
              <a:ext uri="{FF2B5EF4-FFF2-40B4-BE49-F238E27FC236}">
                <a16:creationId xmlns:a16="http://schemas.microsoft.com/office/drawing/2014/main" id="{0FC0DAD1-B3D4-7D28-6326-07F7A274676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60532" y="4046029"/>
            <a:ext cx="518948" cy="539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5A511023-FC7E-0600-21C9-F92B91B8A301}"/>
              </a:ext>
            </a:extLst>
          </p:cNvPr>
          <p:cNvPicPr>
            <a:picLocks noChangeAspect="1"/>
          </p:cNvPicPr>
          <p:nvPr/>
        </p:nvPicPr>
        <p:blipFill>
          <a:blip r:embed="rId13"/>
          <a:stretch>
            <a:fillRect/>
          </a:stretch>
        </p:blipFill>
        <p:spPr>
          <a:xfrm>
            <a:off x="9018096" y="4575651"/>
            <a:ext cx="426757" cy="506012"/>
          </a:xfrm>
          <a:prstGeom prst="rect">
            <a:avLst/>
          </a:prstGeom>
        </p:spPr>
      </p:pic>
      <p:sp>
        <p:nvSpPr>
          <p:cNvPr id="10" name="TextBox 9">
            <a:extLst>
              <a:ext uri="{FF2B5EF4-FFF2-40B4-BE49-F238E27FC236}">
                <a16:creationId xmlns:a16="http://schemas.microsoft.com/office/drawing/2014/main" id="{2BA9EF9F-2B6D-F2DB-DA97-1C3273A2167F}"/>
              </a:ext>
            </a:extLst>
          </p:cNvPr>
          <p:cNvSpPr txBox="1"/>
          <p:nvPr/>
        </p:nvSpPr>
        <p:spPr>
          <a:xfrm flipH="1">
            <a:off x="8864242" y="3727511"/>
            <a:ext cx="715897" cy="230832"/>
          </a:xfrm>
          <a:prstGeom prst="rect">
            <a:avLst/>
          </a:prstGeom>
          <a:noFill/>
        </p:spPr>
        <p:txBody>
          <a:bodyPr wrap="square" rtlCol="0">
            <a:spAutoFit/>
          </a:bodyPr>
          <a:lstStyle/>
          <a:p>
            <a:r>
              <a:rPr lang="en-GB" sz="900" dirty="0">
                <a:solidFill>
                  <a:schemeClr val="bg1"/>
                </a:solidFill>
                <a:latin typeface="Verdana" panose="020B0604030504040204" pitchFamily="34" charset="0"/>
                <a:ea typeface="Verdana" panose="020B0604030504040204" pitchFamily="34" charset="0"/>
              </a:rPr>
              <a:t>Decision</a:t>
            </a:r>
          </a:p>
        </p:txBody>
      </p:sp>
      <p:pic>
        <p:nvPicPr>
          <p:cNvPr id="42" name="Picture 41">
            <a:extLst>
              <a:ext uri="{FF2B5EF4-FFF2-40B4-BE49-F238E27FC236}">
                <a16:creationId xmlns:a16="http://schemas.microsoft.com/office/drawing/2014/main" id="{0013C07E-E832-9B65-2B03-45568BADD582}"/>
              </a:ext>
            </a:extLst>
          </p:cNvPr>
          <p:cNvPicPr>
            <a:picLocks noChangeAspect="1"/>
          </p:cNvPicPr>
          <p:nvPr/>
        </p:nvPicPr>
        <p:blipFill>
          <a:blip r:embed="rId14">
            <a:duotone>
              <a:prstClr val="black"/>
              <a:schemeClr val="accent1">
                <a:tint val="45000"/>
                <a:satMod val="400000"/>
              </a:schemeClr>
            </a:duotone>
            <a:alphaModFix/>
          </a:blip>
          <a:stretch>
            <a:fillRect/>
          </a:stretch>
        </p:blipFill>
        <p:spPr>
          <a:xfrm>
            <a:off x="10178294" y="4056602"/>
            <a:ext cx="518948" cy="536748"/>
          </a:xfrm>
          <a:prstGeom prst="rect">
            <a:avLst/>
          </a:prstGeom>
          <a:blipFill dpi="0" rotWithShape="1">
            <a:blip r:embed="rId15"/>
            <a:srcRect/>
            <a:tile tx="0" ty="0" sx="100000" sy="100000" flip="none" algn="tl"/>
          </a:blipFill>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a:extLst>
              <a:ext uri="{FF2B5EF4-FFF2-40B4-BE49-F238E27FC236}">
                <a16:creationId xmlns:a16="http://schemas.microsoft.com/office/drawing/2014/main" id="{F7CF3CF8-C7CE-3B11-0DAD-FD01BE2B9D08}"/>
              </a:ext>
            </a:extLst>
          </p:cNvPr>
          <p:cNvSpPr txBox="1"/>
          <p:nvPr/>
        </p:nvSpPr>
        <p:spPr>
          <a:xfrm>
            <a:off x="9968841" y="3687843"/>
            <a:ext cx="885179" cy="369332"/>
          </a:xfrm>
          <a:prstGeom prst="rect">
            <a:avLst/>
          </a:prstGeom>
          <a:noFill/>
        </p:spPr>
        <p:txBody>
          <a:bodyPr wrap="none" rtlCol="0">
            <a:spAutoFit/>
          </a:bodyPr>
          <a:lstStyle/>
          <a:p>
            <a:pPr algn="ctr"/>
            <a:r>
              <a:rPr lang="en-GB" sz="900" dirty="0">
                <a:solidFill>
                  <a:schemeClr val="bg1"/>
                </a:solidFill>
                <a:latin typeface="Verdana" panose="020B0604030504040204" pitchFamily="34" charset="0"/>
                <a:ea typeface="Verdana" panose="020B0604030504040204" pitchFamily="34" charset="0"/>
              </a:rPr>
              <a:t>Inadequate </a:t>
            </a:r>
          </a:p>
          <a:p>
            <a:pPr algn="ctr"/>
            <a:r>
              <a:rPr lang="en-GB" sz="900" dirty="0">
                <a:solidFill>
                  <a:schemeClr val="bg1"/>
                </a:solidFill>
                <a:latin typeface="Verdana" panose="020B0604030504040204" pitchFamily="34" charset="0"/>
                <a:ea typeface="Verdana" panose="020B0604030504040204" pitchFamily="34" charset="0"/>
              </a:rPr>
              <a:t>Service</a:t>
            </a:r>
          </a:p>
        </p:txBody>
      </p:sp>
      <p:sp>
        <p:nvSpPr>
          <p:cNvPr id="47" name="TextBox 46">
            <a:extLst>
              <a:ext uri="{FF2B5EF4-FFF2-40B4-BE49-F238E27FC236}">
                <a16:creationId xmlns:a16="http://schemas.microsoft.com/office/drawing/2014/main" id="{BABFE245-ED6D-8FE4-AC4C-CB14311D58CD}"/>
              </a:ext>
            </a:extLst>
          </p:cNvPr>
          <p:cNvSpPr txBox="1"/>
          <p:nvPr/>
        </p:nvSpPr>
        <p:spPr>
          <a:xfrm>
            <a:off x="10269947" y="4595698"/>
            <a:ext cx="315775"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rPr>
              <a:t>2</a:t>
            </a:r>
          </a:p>
        </p:txBody>
      </p:sp>
      <p:sp>
        <p:nvSpPr>
          <p:cNvPr id="15" name="TextBox 14">
            <a:extLst>
              <a:ext uri="{FF2B5EF4-FFF2-40B4-BE49-F238E27FC236}">
                <a16:creationId xmlns:a16="http://schemas.microsoft.com/office/drawing/2014/main" id="{BC24ADEA-17C6-DFD7-5472-96D672637168}"/>
              </a:ext>
            </a:extLst>
          </p:cNvPr>
          <p:cNvSpPr txBox="1"/>
          <p:nvPr/>
        </p:nvSpPr>
        <p:spPr>
          <a:xfrm>
            <a:off x="6156334" y="3807870"/>
            <a:ext cx="1017265" cy="646331"/>
          </a:xfrm>
          <a:prstGeom prst="rect">
            <a:avLst/>
          </a:prstGeom>
          <a:noFill/>
        </p:spPr>
        <p:txBody>
          <a:bodyPr wrap="square" rtlCol="0">
            <a:spAutoFit/>
          </a:bodyPr>
          <a:lstStyle/>
          <a:p>
            <a:pPr algn="ctr"/>
            <a:r>
              <a:rPr lang="en-GB" sz="900" b="1" dirty="0">
                <a:latin typeface="Verdana" panose="020B0604030504040204" pitchFamily="34" charset="0"/>
                <a:ea typeface="Verdana" panose="020B0604030504040204" pitchFamily="34" charset="0"/>
              </a:rPr>
              <a:t>Information </a:t>
            </a:r>
          </a:p>
          <a:p>
            <a:pPr algn="ctr"/>
            <a:r>
              <a:rPr lang="en-GB" sz="900" b="1" dirty="0">
                <a:latin typeface="Verdana" panose="020B0604030504040204" pitchFamily="34" charset="0"/>
                <a:ea typeface="Verdana" panose="020B0604030504040204" pitchFamily="34" charset="0"/>
              </a:rPr>
              <a:t>Governance</a:t>
            </a:r>
          </a:p>
          <a:p>
            <a:pPr algn="ctr"/>
            <a:endParaRPr lang="en-GB" sz="900" b="1" dirty="0">
              <a:latin typeface="Verdana" panose="020B0604030504040204" pitchFamily="34" charset="0"/>
              <a:ea typeface="Verdana" panose="020B0604030504040204" pitchFamily="34" charset="0"/>
            </a:endParaRPr>
          </a:p>
          <a:p>
            <a:pPr algn="ctr"/>
            <a:r>
              <a:rPr lang="en-GB" sz="900" b="1" dirty="0">
                <a:latin typeface="Verdana" panose="020B0604030504040204" pitchFamily="34" charset="0"/>
                <a:ea typeface="Verdana" panose="020B0604030504040204" pitchFamily="34" charset="0"/>
              </a:rPr>
              <a:t>(2)</a:t>
            </a:r>
          </a:p>
        </p:txBody>
      </p:sp>
    </p:spTree>
    <p:extLst>
      <p:ext uri="{BB962C8B-B14F-4D97-AF65-F5344CB8AC3E}">
        <p14:creationId xmlns:p14="http://schemas.microsoft.com/office/powerpoint/2010/main" val="3670645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C0966-F637-4564-A04B-816CE68CA21A}"/>
              </a:ext>
            </a:extLst>
          </p:cNvPr>
          <p:cNvSpPr>
            <a:spLocks noGrp="1"/>
          </p:cNvSpPr>
          <p:nvPr>
            <p:ph type="title"/>
          </p:nvPr>
        </p:nvSpPr>
        <p:spPr/>
        <p:txBody>
          <a:bodyPr>
            <a:normAutofit/>
          </a:bodyPr>
          <a:lstStyle/>
          <a:p>
            <a:r>
              <a:rPr lang="en-GB" sz="2100" b="1" dirty="0"/>
              <a:t>Equality monitoring data</a:t>
            </a:r>
            <a:r>
              <a:rPr kumimoji="0" lang="en-GB" sz="2100" b="0" i="0" u="none" strike="noStrike" kern="1200" cap="none" spc="0" normalizeH="0" baseline="0" noProof="0" dirty="0">
                <a:ln>
                  <a:noFill/>
                </a:ln>
                <a:solidFill>
                  <a:prstClr val="black"/>
                </a:solidFill>
                <a:effectLst/>
                <a:uLnTx/>
                <a:uFillTx/>
                <a:latin typeface="Calibri Light" panose="020F0302020204030204"/>
                <a:ea typeface="+mj-ea"/>
                <a:cs typeface="+mj-cs"/>
              </a:rPr>
              <a:t>|</a:t>
            </a:r>
            <a:r>
              <a:rPr kumimoji="0" lang="en-GB" sz="2100" b="1" i="0" u="none" strike="noStrike" kern="1200" cap="none" spc="0" normalizeH="0" baseline="0" noProof="0" dirty="0">
                <a:ln>
                  <a:noFill/>
                </a:ln>
                <a:solidFill>
                  <a:srgbClr val="0070C0"/>
                </a:solidFill>
                <a:effectLst/>
                <a:uLnTx/>
                <a:uFillTx/>
                <a:latin typeface="Calibri Light" panose="020F0302020204030204"/>
                <a:ea typeface="+mj-ea"/>
                <a:cs typeface="+mj-cs"/>
              </a:rPr>
              <a:t> Quarter 1</a:t>
            </a:r>
            <a:br>
              <a:rPr kumimoji="0" lang="en-GB" sz="2800" b="1" i="0" u="none" strike="noStrike" kern="1200" cap="none" spc="0" normalizeH="0" baseline="0" noProof="0" dirty="0">
                <a:ln>
                  <a:noFill/>
                </a:ln>
                <a:solidFill>
                  <a:srgbClr val="0070C0"/>
                </a:solidFill>
                <a:effectLst/>
                <a:uLnTx/>
                <a:uFillTx/>
                <a:latin typeface="Calibri Light" panose="020F0302020204030204"/>
                <a:ea typeface="+mj-ea"/>
                <a:cs typeface="+mj-cs"/>
              </a:rPr>
            </a:br>
            <a:endParaRPr lang="en-GB" sz="2800" dirty="0"/>
          </a:p>
        </p:txBody>
      </p:sp>
      <p:graphicFrame>
        <p:nvGraphicFramePr>
          <p:cNvPr id="3" name="Chart 2">
            <a:extLst>
              <a:ext uri="{FF2B5EF4-FFF2-40B4-BE49-F238E27FC236}">
                <a16:creationId xmlns:a16="http://schemas.microsoft.com/office/drawing/2014/main" id="{6FC1A55C-BE84-415D-9E5E-77E0DF4297DE}"/>
              </a:ext>
            </a:extLst>
          </p:cNvPr>
          <p:cNvGraphicFramePr>
            <a:graphicFrameLocks/>
          </p:cNvGraphicFramePr>
          <p:nvPr>
            <p:extLst>
              <p:ext uri="{D42A27DB-BD31-4B8C-83A1-F6EECF244321}">
                <p14:modId xmlns:p14="http://schemas.microsoft.com/office/powerpoint/2010/main" val="2624887154"/>
              </p:ext>
            </p:extLst>
          </p:nvPr>
        </p:nvGraphicFramePr>
        <p:xfrm>
          <a:off x="309488" y="2926080"/>
          <a:ext cx="11120511" cy="3566795"/>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Rounded Corners 3">
            <a:extLst>
              <a:ext uri="{FF2B5EF4-FFF2-40B4-BE49-F238E27FC236}">
                <a16:creationId xmlns:a16="http://schemas.microsoft.com/office/drawing/2014/main" id="{7D543E0A-3E24-4757-AF81-C0A98AE509B3}"/>
              </a:ext>
            </a:extLst>
          </p:cNvPr>
          <p:cNvSpPr/>
          <p:nvPr/>
        </p:nvSpPr>
        <p:spPr>
          <a:xfrm>
            <a:off x="725658" y="1238747"/>
            <a:ext cx="10170736" cy="14013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The following data was collected from </a:t>
            </a:r>
            <a:r>
              <a:rPr lang="en-US" sz="1600" dirty="0">
                <a:solidFill>
                  <a:prstClr val="white"/>
                </a:solidFill>
                <a:latin typeface="Calibri" panose="020F0502020204030204"/>
              </a:rPr>
              <a:t>285 </a:t>
            </a: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completed/partially completed online complaint forms: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white"/>
                </a:solidFill>
                <a:latin typeface="Calibri" panose="020F0502020204030204"/>
              </a:rPr>
              <a:t>  6</a:t>
            </a: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 of the complaint forms were completed by customers with English not as a first language.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15% of the complaint forms were completed by customers with a disability.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71% of the complaint forms were completed by those aged between 18-65.</a:t>
            </a:r>
          </a:p>
        </p:txBody>
      </p:sp>
    </p:spTree>
    <p:extLst>
      <p:ext uri="{BB962C8B-B14F-4D97-AF65-F5344CB8AC3E}">
        <p14:creationId xmlns:p14="http://schemas.microsoft.com/office/powerpoint/2010/main" val="3904140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6BF70-D188-090F-4F0A-9C2224B98651}"/>
              </a:ext>
            </a:extLst>
          </p:cNvPr>
          <p:cNvSpPr>
            <a:spLocks noGrp="1"/>
          </p:cNvSpPr>
          <p:nvPr>
            <p:ph type="title"/>
          </p:nvPr>
        </p:nvSpPr>
        <p:spPr>
          <a:xfrm>
            <a:off x="257906" y="342503"/>
            <a:ext cx="10515600" cy="358356"/>
          </a:xfrm>
        </p:spPr>
        <p:txBody>
          <a:bodyPr>
            <a:normAutofit fontScale="90000"/>
          </a:bodyPr>
          <a:lstStyle/>
          <a:p>
            <a:r>
              <a:rPr lang="en-GB" sz="2000" b="1"/>
              <a:t>APPENDIX | A new approach to communication </a:t>
            </a:r>
            <a:br>
              <a:rPr lang="en-GB" sz="1000"/>
            </a:br>
            <a:endParaRPr lang="en-GB" sz="2000" b="1"/>
          </a:p>
        </p:txBody>
      </p:sp>
      <p:pic>
        <p:nvPicPr>
          <p:cNvPr id="4" name="Picture 3">
            <a:extLst>
              <a:ext uri="{FF2B5EF4-FFF2-40B4-BE49-F238E27FC236}">
                <a16:creationId xmlns:a16="http://schemas.microsoft.com/office/drawing/2014/main" id="{F84CEC61-4A2F-7489-F02B-DF7FF50ED9E6}"/>
              </a:ext>
            </a:extLst>
          </p:cNvPr>
          <p:cNvPicPr>
            <a:picLocks noChangeAspect="1"/>
          </p:cNvPicPr>
          <p:nvPr/>
        </p:nvPicPr>
        <p:blipFill>
          <a:blip r:embed="rId2"/>
          <a:stretch>
            <a:fillRect/>
          </a:stretch>
        </p:blipFill>
        <p:spPr>
          <a:xfrm>
            <a:off x="96942" y="3160237"/>
            <a:ext cx="12095058" cy="3444781"/>
          </a:xfrm>
          <a:prstGeom prst="rect">
            <a:avLst/>
          </a:prstGeom>
        </p:spPr>
      </p:pic>
      <p:pic>
        <p:nvPicPr>
          <p:cNvPr id="6" name="Picture 5">
            <a:extLst>
              <a:ext uri="{FF2B5EF4-FFF2-40B4-BE49-F238E27FC236}">
                <a16:creationId xmlns:a16="http://schemas.microsoft.com/office/drawing/2014/main" id="{F914AECE-BC73-3DD4-8558-0B3B59630A4D}"/>
              </a:ext>
            </a:extLst>
          </p:cNvPr>
          <p:cNvPicPr>
            <a:picLocks noChangeAspect="1"/>
          </p:cNvPicPr>
          <p:nvPr/>
        </p:nvPicPr>
        <p:blipFill>
          <a:blip r:embed="rId3"/>
          <a:stretch>
            <a:fillRect/>
          </a:stretch>
        </p:blipFill>
        <p:spPr>
          <a:xfrm>
            <a:off x="7939488" y="252982"/>
            <a:ext cx="3994606" cy="22910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5EB14385-2B82-AC8B-AF2B-C6A75B15C662}"/>
              </a:ext>
            </a:extLst>
          </p:cNvPr>
          <p:cNvSpPr txBox="1"/>
          <p:nvPr/>
        </p:nvSpPr>
        <p:spPr>
          <a:xfrm>
            <a:off x="261257" y="874207"/>
            <a:ext cx="669220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We have been working to improve the way we communicate.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The 3 C’s principles have been designed following staff and customer feedback.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The aim is to bring the human touch back into our communication, particularly when we are responding to complaints. </a:t>
            </a:r>
          </a:p>
        </p:txBody>
      </p:sp>
    </p:spTree>
    <p:extLst>
      <p:ext uri="{BB962C8B-B14F-4D97-AF65-F5344CB8AC3E}">
        <p14:creationId xmlns:p14="http://schemas.microsoft.com/office/powerpoint/2010/main" val="2662230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525" y="87804"/>
            <a:ext cx="11454735" cy="612357"/>
          </a:xfrm>
        </p:spPr>
        <p:txBody>
          <a:bodyPr>
            <a:normAutofit fontScale="90000"/>
          </a:bodyPr>
          <a:lstStyle/>
          <a:p>
            <a:r>
              <a:rPr lang="en-GB" sz="2300" b="1" dirty="0"/>
              <a:t>Formal Complaints – Quarter 1 </a:t>
            </a:r>
            <a:r>
              <a:rPr lang="en-GB" sz="2300" dirty="0">
                <a:solidFill>
                  <a:srgbClr val="0070C0"/>
                </a:solidFill>
              </a:rPr>
              <a:t>I </a:t>
            </a:r>
            <a:r>
              <a:rPr lang="en-GB" sz="2300" b="1" dirty="0">
                <a:solidFill>
                  <a:srgbClr val="0070C0"/>
                </a:solidFill>
                <a:latin typeface="Calibri" panose="020F0502020204030204" pitchFamily="34" charset="0"/>
                <a:cs typeface="Calibri" panose="020F0502020204030204" pitchFamily="34" charset="0"/>
              </a:rPr>
              <a:t>Executive Summary </a:t>
            </a:r>
            <a:br>
              <a:rPr lang="en-GB" sz="2100" b="1" dirty="0">
                <a:cs typeface="Calibri"/>
              </a:rPr>
            </a:br>
            <a:r>
              <a:rPr lang="en-GB" sz="1800" b="1" dirty="0">
                <a:solidFill>
                  <a:srgbClr val="0070C0"/>
                </a:solidFill>
                <a:cs typeface="Calibri"/>
              </a:rPr>
              <a:t>50</a:t>
            </a:r>
            <a:r>
              <a:rPr lang="en-GB" sz="1800" b="1" dirty="0">
                <a:solidFill>
                  <a:srgbClr val="0070C0"/>
                </a:solidFill>
              </a:rPr>
              <a:t>% of complaints were resolved early without formal escalation to Stage 1.</a:t>
            </a:r>
            <a:endParaRPr lang="en-GB" sz="1800" b="1" dirty="0">
              <a:solidFill>
                <a:srgbClr val="0070C0"/>
              </a:solidFill>
              <a:cs typeface="Calibri"/>
            </a:endParaRPr>
          </a:p>
        </p:txBody>
      </p:sp>
      <p:sp>
        <p:nvSpPr>
          <p:cNvPr id="28" name="TextBox 27"/>
          <p:cNvSpPr txBox="1"/>
          <p:nvPr/>
        </p:nvSpPr>
        <p:spPr>
          <a:xfrm>
            <a:off x="413055" y="919839"/>
            <a:ext cx="11224259" cy="2272963"/>
          </a:xfrm>
          <a:prstGeom prst="roundRect">
            <a:avLst/>
          </a:prstGeom>
          <a:ln w="76200">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nchor="t">
            <a:spAutoFit/>
          </a:bodyPr>
          <a:lstStyle/>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dirty="0">
                <a:ln>
                  <a:noFill/>
                </a:ln>
                <a:solidFill>
                  <a:prstClr val="black"/>
                </a:solidFill>
                <a:effectLst/>
                <a:uLnTx/>
                <a:uFillTx/>
                <a:latin typeface="Calibri"/>
                <a:ea typeface="Calibri"/>
                <a:cs typeface="Calibri"/>
              </a:rPr>
              <a:t>P&amp;G recruiting to support effective complaint management, leading to better customer experiences</a:t>
            </a:r>
          </a:p>
          <a:p>
            <a:pPr marL="171450" marR="0" lvl="0" indent="-171450" algn="l" defTabSz="685718" rtl="0" eaLnBrk="1" fontAlgn="auto" latinLnBrk="0" hangingPunct="1">
              <a:lnSpc>
                <a:spcPct val="100000"/>
              </a:lnSpc>
              <a:spcBef>
                <a:spcPts val="300"/>
              </a:spcBef>
              <a:spcAft>
                <a:spcPts val="300"/>
              </a:spcAft>
              <a:buClrTx/>
              <a:buSzTx/>
              <a:buFont typeface="Arial,Sans-Serif"/>
              <a:buChar char="•"/>
              <a:tabLst/>
              <a:defRPr/>
            </a:pPr>
            <a:r>
              <a:rPr kumimoji="0" lang="en-GB" sz="1200" b="0" i="0" u="none" strike="noStrike" kern="1200" cap="none" spc="0" normalizeH="0" baseline="0" noProof="0" dirty="0">
                <a:ln>
                  <a:noFill/>
                </a:ln>
                <a:solidFill>
                  <a:prstClr val="black"/>
                </a:solidFill>
                <a:effectLst/>
                <a:uLnTx/>
                <a:uFillTx/>
                <a:latin typeface="Calibri"/>
                <a:ea typeface="Calibri"/>
                <a:cs typeface="Calibri"/>
              </a:rPr>
              <a:t>First Word roll out</a:t>
            </a:r>
            <a:endParaRPr kumimoji="0" lang="en-GB" sz="12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Calibri"/>
              </a:rPr>
              <a:t>Housing implemented a new complaints policy (9</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Calibri"/>
              </a:rPr>
              <a:t>th</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Calibri"/>
              </a:rPr>
              <a:t> May 2022). </a:t>
            </a:r>
            <a:r>
              <a:rPr lang="en-GB" sz="1200" dirty="0">
                <a:solidFill>
                  <a:prstClr val="black"/>
                </a:solidFill>
                <a:latin typeface="Calibri" panose="020F0502020204030204"/>
                <a:cs typeface="Calibri"/>
              </a:rPr>
              <a:t>The Early Resolution stage is now removed, and all complaints receive a Stage 1 response. This change in process follows the guidance set by the Housing Ombudsman. </a:t>
            </a: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lang="en-GB" sz="1200" dirty="0">
                <a:solidFill>
                  <a:prstClr val="black"/>
                </a:solidFill>
                <a:latin typeface="Calibri" panose="020F0502020204030204"/>
                <a:cs typeface="Calibri"/>
              </a:rPr>
              <a:t>Complaints remain complex and challenging:</a:t>
            </a: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Calibri"/>
              </a:rPr>
              <a:t>Complaints often involve various stakeholders </a:t>
            </a:r>
          </a:p>
          <a:p>
            <a:pPr marL="742950" marR="0" lvl="1" indent="-285750" algn="l" defTabSz="685718" rtl="0" eaLnBrk="1" fontAlgn="auto" latinLnBrk="0" hangingPunct="1">
              <a:lnSpc>
                <a:spcPct val="100000"/>
              </a:lnSpc>
              <a:spcBef>
                <a:spcPts val="300"/>
              </a:spcBef>
              <a:spcAft>
                <a:spcPts val="300"/>
              </a:spcAft>
              <a:buClrTx/>
              <a:buSzTx/>
              <a:buFont typeface="Wingdings" panose="05000000000000000000" pitchFamily="2" charset="2"/>
              <a:buChar char="ü"/>
              <a:tabLst/>
              <a:defRPr/>
            </a:pPr>
            <a:r>
              <a:rPr lang="en-GB" sz="1200" dirty="0">
                <a:solidFill>
                  <a:prstClr val="black"/>
                </a:solidFill>
                <a:latin typeface="Calibri" panose="020F0502020204030204"/>
                <a:cs typeface="Calibri"/>
              </a:rPr>
              <a:t>Waiting lists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Calibri"/>
              </a:rPr>
              <a:t>for care commissioned services, cause delays in the completion of EHCP’s</a:t>
            </a:r>
          </a:p>
          <a:p>
            <a:pPr marR="0" lvl="1" algn="l" defTabSz="685718" rtl="0" eaLnBrk="1" fontAlgn="auto" latinLnBrk="0" hangingPunct="1">
              <a:lnSpc>
                <a:spcPct val="100000"/>
              </a:lnSpc>
              <a:spcBef>
                <a:spcPts val="300"/>
              </a:spcBef>
              <a:spcAft>
                <a:spcPts val="300"/>
              </a:spcAft>
              <a:buClrTx/>
              <a:buSzTx/>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rPr>
              <a:t>  </a:t>
            </a:r>
          </a:p>
        </p:txBody>
      </p:sp>
      <p:sp>
        <p:nvSpPr>
          <p:cNvPr id="35" name="TextBox 34"/>
          <p:cNvSpPr txBox="1"/>
          <p:nvPr/>
        </p:nvSpPr>
        <p:spPr>
          <a:xfrm>
            <a:off x="4879837" y="4817595"/>
            <a:ext cx="7092424" cy="1549360"/>
          </a:xfrm>
          <a:prstGeom prst="roundRect">
            <a:avLst/>
          </a:prstGeom>
          <a:ln w="7620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defPPr>
              <a:defRPr lang="en-US"/>
            </a:defPPr>
            <a:lvl1pPr marL="171450" indent="-171450" defTabSz="685718">
              <a:spcBef>
                <a:spcPts val="300"/>
              </a:spcBef>
              <a:spcAft>
                <a:spcPts val="300"/>
              </a:spcAft>
              <a:buFont typeface="Arial" panose="020B0604020202020204" pitchFamily="34" charset="0"/>
              <a:buChar char="•"/>
              <a:defRPr sz="1200"/>
            </a:lvl1pPr>
          </a:lstStyle>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a:ea typeface="Calibri"/>
                <a:cs typeface="Calibri"/>
              </a:rPr>
              <a:t>Launch an online survey to gather customer/colleague feedback around the 3 C's principles, to respond with care, clarity and confidence – followed by a customer focus group</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a:ea typeface="Calibri"/>
                <a:cs typeface="Calibri"/>
              </a:rPr>
              <a:t>Internal communication around what to do if you receive a complaint and signposting for support</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a:ea typeface="Calibri"/>
                <a:cs typeface="Calibri"/>
              </a:rPr>
              <a:t>Work with Children's Services around complaint handling in SEND</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a:ea typeface="Calibri"/>
                <a:cs typeface="Calibri"/>
              </a:rPr>
              <a:t>Review effectiveness and outputs of the Complaints Focus Group – re-set if necessary</a:t>
            </a:r>
          </a:p>
          <a:p>
            <a:pPr marL="171450" marR="0" lvl="0" indent="-171450" algn="l" defTabSz="685718"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GB" sz="1250" b="0" i="0" u="none" strike="noStrike" kern="1200" cap="none" spc="0" normalizeH="0" baseline="0" noProof="0" dirty="0">
                <a:ln>
                  <a:noFill/>
                </a:ln>
                <a:solidFill>
                  <a:prstClr val="black"/>
                </a:solidFill>
                <a:effectLst/>
                <a:uLnTx/>
                <a:uFillTx/>
                <a:latin typeface="Calibri"/>
                <a:ea typeface="Calibri"/>
                <a:cs typeface="Calibri"/>
              </a:rPr>
              <a:t>Annual Complaints report presentation to Audit Committee in July</a:t>
            </a:r>
          </a:p>
        </p:txBody>
      </p:sp>
      <p:sp>
        <p:nvSpPr>
          <p:cNvPr id="5" name="AutoShape 2" descr="https://ukc-powerpoint.officeapps.live.com/pods/GetClipboardImage.ashx?Id=26f1e2b0-342b-45aa-a60b-21a931516812&amp;DC=GUK2&amp;wdoverrides=GetClipboardImageEnabled:true"/>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09BB6C6B-3D1A-43DA-A845-82F73DC4BB6F}"/>
              </a:ext>
            </a:extLst>
          </p:cNvPr>
          <p:cNvGraphicFramePr>
            <a:graphicFrameLocks noGrp="1"/>
          </p:cNvGraphicFramePr>
          <p:nvPr>
            <p:extLst>
              <p:ext uri="{D42A27DB-BD31-4B8C-83A1-F6EECF244321}">
                <p14:modId xmlns:p14="http://schemas.microsoft.com/office/powerpoint/2010/main" val="1114220771"/>
              </p:ext>
            </p:extLst>
          </p:nvPr>
        </p:nvGraphicFramePr>
        <p:xfrm>
          <a:off x="6846737" y="2313277"/>
          <a:ext cx="4790577" cy="1463040"/>
        </p:xfrm>
        <a:graphic>
          <a:graphicData uri="http://schemas.openxmlformats.org/drawingml/2006/table">
            <a:tbl>
              <a:tblPr firstRow="1" bandRow="1">
                <a:tableStyleId>{21E4AEA4-8DFA-4A89-87EB-49C32662AFE0}</a:tableStyleId>
              </a:tblPr>
              <a:tblGrid>
                <a:gridCol w="1773069">
                  <a:extLst>
                    <a:ext uri="{9D8B030D-6E8A-4147-A177-3AD203B41FA5}">
                      <a16:colId xmlns:a16="http://schemas.microsoft.com/office/drawing/2014/main" val="2213926588"/>
                    </a:ext>
                  </a:extLst>
                </a:gridCol>
                <a:gridCol w="1420649">
                  <a:extLst>
                    <a:ext uri="{9D8B030D-6E8A-4147-A177-3AD203B41FA5}">
                      <a16:colId xmlns:a16="http://schemas.microsoft.com/office/drawing/2014/main" val="4155169520"/>
                    </a:ext>
                  </a:extLst>
                </a:gridCol>
                <a:gridCol w="1596859">
                  <a:extLst>
                    <a:ext uri="{9D8B030D-6E8A-4147-A177-3AD203B41FA5}">
                      <a16:colId xmlns:a16="http://schemas.microsoft.com/office/drawing/2014/main" val="172457481"/>
                    </a:ext>
                  </a:extLst>
                </a:gridCol>
              </a:tblGrid>
              <a:tr h="172704">
                <a:tc>
                  <a:txBody>
                    <a:bodyPr/>
                    <a:lstStyle/>
                    <a:p>
                      <a:pPr marL="0" algn="ctr" rtl="0" eaLnBrk="1" fontAlgn="base" latinLnBrk="0" hangingPunct="1">
                        <a:spcBef>
                          <a:spcPts val="0"/>
                        </a:spcBef>
                        <a:spcAft>
                          <a:spcPts val="0"/>
                        </a:spcAft>
                      </a:pPr>
                      <a:r>
                        <a:rPr lang="en-US" sz="1200" b="1" kern="1200" dirty="0">
                          <a:effectLst/>
                        </a:rPr>
                        <a:t>Directorate​</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dirty="0">
                          <a:effectLst/>
                        </a:rPr>
                        <a:t>Total Formal ​</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200" b="1" kern="1200" dirty="0">
                          <a:effectLst/>
                        </a:rPr>
                        <a:t>Early Resolution</a:t>
                      </a:r>
                    </a:p>
                  </a:txBody>
                  <a:tcPr marL="0" marR="0" marT="0" marB="0" anchor="ctr"/>
                </a:tc>
                <a:extLst>
                  <a:ext uri="{0D108BD9-81ED-4DB2-BD59-A6C34878D82A}">
                    <a16:rowId xmlns:a16="http://schemas.microsoft.com/office/drawing/2014/main" val="259469599"/>
                  </a:ext>
                </a:extLst>
              </a:tr>
              <a:tr h="172704">
                <a:tc>
                  <a:txBody>
                    <a:bodyPr/>
                    <a:lstStyle/>
                    <a:p>
                      <a:pPr marL="0" algn="r" rtl="0" eaLnBrk="1" fontAlgn="base" latinLnBrk="0" hangingPunct="1">
                        <a:spcBef>
                          <a:spcPts val="0"/>
                        </a:spcBef>
                        <a:spcAft>
                          <a:spcPts val="0"/>
                        </a:spcAft>
                      </a:pPr>
                      <a:r>
                        <a:rPr lang="en-US" sz="1200" b="1" kern="1200" dirty="0">
                          <a:effectLst/>
                        </a:rPr>
                        <a:t>ASC​</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dirty="0">
                          <a:effectLst/>
                        </a:rPr>
                        <a:t> 9</a:t>
                      </a:r>
                    </a:p>
                  </a:txBody>
                  <a:tcPr marL="0" marR="0" marT="0" marB="0" anchor="ctr"/>
                </a:tc>
                <a:tc>
                  <a:txBody>
                    <a:bodyPr/>
                    <a:lstStyle/>
                    <a:p>
                      <a:pPr marL="0" algn="ctr" rtl="0" eaLnBrk="1" fontAlgn="base" latinLnBrk="0" hangingPunct="1">
                        <a:spcBef>
                          <a:spcPts val="0"/>
                        </a:spcBef>
                        <a:spcAft>
                          <a:spcPts val="0"/>
                        </a:spcAft>
                      </a:pPr>
                      <a:r>
                        <a:rPr lang="en-US" sz="1100" b="0" dirty="0">
                          <a:effectLst/>
                        </a:rPr>
                        <a:t> 3</a:t>
                      </a:r>
                    </a:p>
                  </a:txBody>
                  <a:tcPr marL="0" marR="0" marT="0" marB="0" anchor="ctr"/>
                </a:tc>
                <a:extLst>
                  <a:ext uri="{0D108BD9-81ED-4DB2-BD59-A6C34878D82A}">
                    <a16:rowId xmlns:a16="http://schemas.microsoft.com/office/drawing/2014/main" val="3940066036"/>
                  </a:ext>
                </a:extLst>
              </a:tr>
              <a:tr h="172704">
                <a:tc>
                  <a:txBody>
                    <a:bodyPr/>
                    <a:lstStyle/>
                    <a:p>
                      <a:pPr marL="0" algn="r" rtl="0" eaLnBrk="1" fontAlgn="base" latinLnBrk="0" hangingPunct="1">
                        <a:spcBef>
                          <a:spcPts val="0"/>
                        </a:spcBef>
                        <a:spcAft>
                          <a:spcPts val="0"/>
                        </a:spcAft>
                      </a:pPr>
                      <a:r>
                        <a:rPr lang="en-US" sz="1200" b="1" kern="1200" dirty="0">
                          <a:effectLst/>
                        </a:rPr>
                        <a:t>Chief Executive Office​</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dirty="0">
                          <a:effectLst/>
                        </a:rPr>
                        <a:t> 2</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dirty="0">
                          <a:effectLst/>
                        </a:rPr>
                        <a:t> 2</a:t>
                      </a:r>
                    </a:p>
                  </a:txBody>
                  <a:tcPr marL="0" marR="0" marT="0" marB="0" anchor="ctr"/>
                </a:tc>
                <a:extLst>
                  <a:ext uri="{0D108BD9-81ED-4DB2-BD59-A6C34878D82A}">
                    <a16:rowId xmlns:a16="http://schemas.microsoft.com/office/drawing/2014/main" val="2179370709"/>
                  </a:ext>
                </a:extLst>
              </a:tr>
              <a:tr h="172704">
                <a:tc>
                  <a:txBody>
                    <a:bodyPr/>
                    <a:lstStyle/>
                    <a:p>
                      <a:pPr marL="0" algn="r" rtl="0" eaLnBrk="1" fontAlgn="base" latinLnBrk="0" hangingPunct="1">
                        <a:spcBef>
                          <a:spcPts val="0"/>
                        </a:spcBef>
                        <a:spcAft>
                          <a:spcPts val="0"/>
                        </a:spcAft>
                      </a:pPr>
                      <a:r>
                        <a:rPr lang="en-US" sz="1200" b="1" dirty="0">
                          <a:effectLst/>
                        </a:rPr>
                        <a:t>Housing</a:t>
                      </a:r>
                    </a:p>
                  </a:txBody>
                  <a:tcPr marL="0" marR="0" marT="0" marB="0" anchor="ctr"/>
                </a:tc>
                <a:tc>
                  <a:txBody>
                    <a:bodyPr/>
                    <a:lstStyle/>
                    <a:p>
                      <a:pPr marL="0" algn="ctr" rtl="0" eaLnBrk="1" fontAlgn="base" latinLnBrk="0" hangingPunct="1">
                        <a:spcBef>
                          <a:spcPts val="0"/>
                        </a:spcBef>
                        <a:spcAft>
                          <a:spcPts val="0"/>
                        </a:spcAft>
                      </a:pPr>
                      <a:r>
                        <a:rPr lang="en-US" sz="1100" b="0" dirty="0">
                          <a:effectLst/>
                        </a:rPr>
                        <a:t>35</a:t>
                      </a:r>
                    </a:p>
                  </a:txBody>
                  <a:tcPr marL="0" marR="0" marT="0" marB="0" anchor="ctr"/>
                </a:tc>
                <a:tc>
                  <a:txBody>
                    <a:bodyPr/>
                    <a:lstStyle/>
                    <a:p>
                      <a:pPr marL="0" algn="ctr" rtl="0" eaLnBrk="1" fontAlgn="base" latinLnBrk="0" hangingPunct="1">
                        <a:spcBef>
                          <a:spcPts val="0"/>
                        </a:spcBef>
                        <a:spcAft>
                          <a:spcPts val="0"/>
                        </a:spcAft>
                      </a:pPr>
                      <a:r>
                        <a:rPr lang="en-US" sz="1100" b="0" dirty="0">
                          <a:effectLst/>
                        </a:rPr>
                        <a:t> 6</a:t>
                      </a:r>
                    </a:p>
                  </a:txBody>
                  <a:tcPr marL="0" marR="0" marT="0" marB="0" anchor="ctr"/>
                </a:tc>
                <a:extLst>
                  <a:ext uri="{0D108BD9-81ED-4DB2-BD59-A6C34878D82A}">
                    <a16:rowId xmlns:a16="http://schemas.microsoft.com/office/drawing/2014/main" val="321530555"/>
                  </a:ext>
                </a:extLst>
              </a:tr>
              <a:tr h="163147">
                <a:tc>
                  <a:txBody>
                    <a:bodyPr/>
                    <a:lstStyle/>
                    <a:p>
                      <a:pPr marL="0" algn="r" rtl="0" eaLnBrk="1" fontAlgn="base" latinLnBrk="0" hangingPunct="1">
                        <a:spcBef>
                          <a:spcPts val="0"/>
                        </a:spcBef>
                        <a:spcAft>
                          <a:spcPts val="0"/>
                        </a:spcAft>
                      </a:pPr>
                      <a:r>
                        <a:rPr lang="en-US" sz="1200" b="1" kern="1200" dirty="0">
                          <a:effectLst/>
                        </a:rPr>
                        <a:t>Children's Services</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dirty="0">
                          <a:effectLst/>
                        </a:rPr>
                        <a:t>24</a:t>
                      </a:r>
                    </a:p>
                  </a:txBody>
                  <a:tcPr marL="0" marR="0" marT="0" marB="0" anchor="ctr"/>
                </a:tc>
                <a:tc>
                  <a:txBody>
                    <a:bodyPr/>
                    <a:lstStyle/>
                    <a:p>
                      <a:pPr marL="0" algn="ctr" rtl="0" eaLnBrk="1" fontAlgn="base" latinLnBrk="0" hangingPunct="1">
                        <a:spcBef>
                          <a:spcPts val="0"/>
                        </a:spcBef>
                        <a:spcAft>
                          <a:spcPts val="0"/>
                        </a:spcAft>
                      </a:pPr>
                      <a:r>
                        <a:rPr lang="en-US" sz="1100" b="0" dirty="0">
                          <a:effectLst/>
                        </a:rPr>
                        <a:t> 7</a:t>
                      </a:r>
                    </a:p>
                  </a:txBody>
                  <a:tcPr marL="0" marR="0" marT="0" marB="0" anchor="ctr"/>
                </a:tc>
                <a:extLst>
                  <a:ext uri="{0D108BD9-81ED-4DB2-BD59-A6C34878D82A}">
                    <a16:rowId xmlns:a16="http://schemas.microsoft.com/office/drawing/2014/main" val="3846593897"/>
                  </a:ext>
                </a:extLst>
              </a:tr>
              <a:tr h="172704">
                <a:tc>
                  <a:txBody>
                    <a:bodyPr/>
                    <a:lstStyle/>
                    <a:p>
                      <a:pPr marL="0" algn="r" rtl="0" eaLnBrk="1" fontAlgn="base" latinLnBrk="0" hangingPunct="1">
                        <a:spcBef>
                          <a:spcPts val="0"/>
                        </a:spcBef>
                        <a:spcAft>
                          <a:spcPts val="0"/>
                        </a:spcAft>
                      </a:pPr>
                      <a:r>
                        <a:rPr lang="en-US" sz="1200" b="1" kern="1200" dirty="0">
                          <a:effectLst/>
                        </a:rPr>
                        <a:t>Place &amp; Growth​</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dirty="0">
                          <a:effectLst/>
                        </a:rPr>
                        <a:t>14</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dirty="0">
                          <a:effectLst/>
                        </a:rPr>
                        <a:t>40</a:t>
                      </a:r>
                      <a:endParaRPr lang="en-US" sz="1100" b="0" dirty="0">
                        <a:effectLst/>
                      </a:endParaRPr>
                    </a:p>
                  </a:txBody>
                  <a:tcPr marL="0" marR="0" marT="0" marB="0" anchor="ctr"/>
                </a:tc>
                <a:extLst>
                  <a:ext uri="{0D108BD9-81ED-4DB2-BD59-A6C34878D82A}">
                    <a16:rowId xmlns:a16="http://schemas.microsoft.com/office/drawing/2014/main" val="4292231958"/>
                  </a:ext>
                </a:extLst>
              </a:tr>
              <a:tr h="172704">
                <a:tc>
                  <a:txBody>
                    <a:bodyPr/>
                    <a:lstStyle/>
                    <a:p>
                      <a:pPr marL="0" algn="r" rtl="0" eaLnBrk="1" fontAlgn="base" latinLnBrk="0" hangingPunct="1">
                        <a:spcBef>
                          <a:spcPts val="0"/>
                        </a:spcBef>
                        <a:spcAft>
                          <a:spcPts val="0"/>
                        </a:spcAft>
                      </a:pPr>
                      <a:r>
                        <a:rPr lang="en-US" sz="1200" b="1" kern="1200" dirty="0">
                          <a:effectLst/>
                        </a:rPr>
                        <a:t>Resources &amp; Assets​</a:t>
                      </a:r>
                      <a:endParaRPr lang="en-US" sz="1100" b="1"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dirty="0">
                          <a:effectLst/>
                        </a:rPr>
                        <a:t>  4</a:t>
                      </a:r>
                      <a:endParaRPr lang="en-US" sz="1100" b="0" dirty="0">
                        <a:effectLst/>
                      </a:endParaRPr>
                    </a:p>
                  </a:txBody>
                  <a:tcPr marL="0" marR="0" marT="0" marB="0" anchor="ctr"/>
                </a:tc>
                <a:tc>
                  <a:txBody>
                    <a:bodyPr/>
                    <a:lstStyle/>
                    <a:p>
                      <a:pPr marL="0" algn="ctr" rtl="0" eaLnBrk="1" fontAlgn="base" latinLnBrk="0" hangingPunct="1">
                        <a:spcBef>
                          <a:spcPts val="0"/>
                        </a:spcBef>
                        <a:spcAft>
                          <a:spcPts val="0"/>
                        </a:spcAft>
                      </a:pPr>
                      <a:r>
                        <a:rPr lang="en-US" sz="1100" b="0" kern="1200" dirty="0">
                          <a:effectLst/>
                        </a:rPr>
                        <a:t> 4</a:t>
                      </a:r>
                      <a:endParaRPr lang="en-US" sz="1100" b="0" dirty="0">
                        <a:effectLst/>
                      </a:endParaRPr>
                    </a:p>
                  </a:txBody>
                  <a:tcPr marL="0" marR="0" marT="0" marB="0" anchor="ctr"/>
                </a:tc>
                <a:extLst>
                  <a:ext uri="{0D108BD9-81ED-4DB2-BD59-A6C34878D82A}">
                    <a16:rowId xmlns:a16="http://schemas.microsoft.com/office/drawing/2014/main" val="3218166441"/>
                  </a:ext>
                </a:extLst>
              </a:tr>
              <a:tr h="172704">
                <a:tc>
                  <a:txBody>
                    <a:bodyPr/>
                    <a:lstStyle/>
                    <a:p>
                      <a:pPr marL="0" lvl="0" algn="r">
                        <a:spcBef>
                          <a:spcPts val="0"/>
                        </a:spcBef>
                        <a:spcAft>
                          <a:spcPts val="0"/>
                        </a:spcAft>
                        <a:buNone/>
                      </a:pPr>
                      <a:r>
                        <a:rPr lang="en-US" sz="1200" b="1" kern="1200" dirty="0">
                          <a:effectLst/>
                        </a:rPr>
                        <a:t>( 74 Unique case) TOTALS</a:t>
                      </a:r>
                    </a:p>
                  </a:txBody>
                  <a:tcPr marL="0" marR="0" marT="0" marB="0"/>
                </a:tc>
                <a:tc>
                  <a:txBody>
                    <a:bodyPr/>
                    <a:lstStyle/>
                    <a:p>
                      <a:pPr marL="0" lvl="0" algn="ctr">
                        <a:spcBef>
                          <a:spcPts val="0"/>
                        </a:spcBef>
                        <a:spcAft>
                          <a:spcPts val="0"/>
                        </a:spcAft>
                        <a:buNone/>
                      </a:pPr>
                      <a:r>
                        <a:rPr lang="en-US" sz="1200" b="1" kern="1200" baseline="0" dirty="0">
                          <a:effectLst/>
                        </a:rPr>
                        <a:t>88</a:t>
                      </a:r>
                    </a:p>
                  </a:txBody>
                  <a:tcPr marL="0" marR="0" marT="0" marB="0"/>
                </a:tc>
                <a:tc>
                  <a:txBody>
                    <a:bodyPr/>
                    <a:lstStyle/>
                    <a:p>
                      <a:pPr marL="0" lvl="0" algn="ctr">
                        <a:spcBef>
                          <a:spcPts val="0"/>
                        </a:spcBef>
                        <a:spcAft>
                          <a:spcPts val="0"/>
                        </a:spcAft>
                        <a:buNone/>
                      </a:pPr>
                      <a:r>
                        <a:rPr lang="en-US" sz="1200" b="1" kern="1200" dirty="0">
                          <a:effectLst/>
                        </a:rPr>
                        <a:t>65</a:t>
                      </a:r>
                    </a:p>
                  </a:txBody>
                  <a:tcPr marL="0" marR="0" marT="0" marB="0"/>
                </a:tc>
                <a:extLst>
                  <a:ext uri="{0D108BD9-81ED-4DB2-BD59-A6C34878D82A}">
                    <a16:rowId xmlns:a16="http://schemas.microsoft.com/office/drawing/2014/main" val="3015844379"/>
                  </a:ext>
                </a:extLst>
              </a:tr>
            </a:tbl>
          </a:graphicData>
        </a:graphic>
      </p:graphicFrame>
      <p:sp>
        <p:nvSpPr>
          <p:cNvPr id="3" name="TextBox 2">
            <a:extLst>
              <a:ext uri="{FF2B5EF4-FFF2-40B4-BE49-F238E27FC236}">
                <a16:creationId xmlns:a16="http://schemas.microsoft.com/office/drawing/2014/main" id="{FFF7D7B7-04E7-48DC-B038-4536500AF8D9}"/>
              </a:ext>
            </a:extLst>
          </p:cNvPr>
          <p:cNvSpPr txBox="1"/>
          <p:nvPr/>
        </p:nvSpPr>
        <p:spPr>
          <a:xfrm>
            <a:off x="413055" y="3044797"/>
            <a:ext cx="6195592" cy="1823576"/>
          </a:xfrm>
          <a:prstGeom prst="rect">
            <a:avLst/>
          </a:prstGeom>
          <a:noFill/>
        </p:spPr>
        <p:txBody>
          <a:bodyPr wrap="square" lIns="91440" tIns="45720" rIns="91440" bIns="45720" rtlCol="0" anchor="t">
            <a:spAutoFit/>
          </a:bodyPr>
          <a:lstStyle/>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Housing received 40% of all complaints, which is higher than previous quarters. This rise </a:t>
            </a:r>
            <a:r>
              <a:rPr lang="en-GB" sz="1200" dirty="0">
                <a:solidFill>
                  <a:prstClr val="black"/>
                </a:solidFill>
                <a:latin typeface="Calibri" panose="020F0502020204030204"/>
              </a:rPr>
              <a:t>appears to be related to the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introduction of a new Housing complaints policy which has removed the </a:t>
            </a:r>
            <a:r>
              <a:rPr lang="en-GB" sz="1200" dirty="0">
                <a:solidFill>
                  <a:prstClr val="black"/>
                </a:solidFill>
                <a:latin typeface="Calibri" panose="020F0502020204030204"/>
              </a:rPr>
              <a:t>possibility of informal complaint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resolution.</a:t>
            </a:r>
            <a:endParaRPr lang="en-GB" sz="1200" dirty="0">
              <a:solidFill>
                <a:prstClr val="black"/>
              </a:solidFill>
              <a:latin typeface="Calibri" panose="020F0502020204030204"/>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The majority of complaints resolved at Stage 1 related to inadequate service or poor communication. Stage 2 escalations centred on unhappiness with an assessment or policy decision</a:t>
            </a:r>
            <a:endParaRPr kumimoji="0" lang="en-GB" sz="1200" b="0"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0" marR="0" lvl="0" indent="0" algn="l" defTabSz="685718" rtl="0" eaLnBrk="1" fontAlgn="auto" latinLnBrk="0" hangingPunct="1">
              <a:lnSpc>
                <a:spcPct val="100000"/>
              </a:lnSpc>
              <a:spcBef>
                <a:spcPts val="300"/>
              </a:spcBef>
              <a:spcAft>
                <a:spcPts val="30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Calibri"/>
              <a:cs typeface="Calibri"/>
            </a:endParaRPr>
          </a:p>
          <a:p>
            <a:pPr marL="171450" marR="0" lvl="0" indent="-171450" algn="l" defTabSz="685718" rtl="0" eaLnBrk="1" fontAlgn="auto" latinLnBrk="0" hangingPunct="1">
              <a:lnSpc>
                <a:spcPct val="100000"/>
              </a:lnSpc>
              <a:spcBef>
                <a:spcPts val="300"/>
              </a:spcBef>
              <a:spcAft>
                <a:spcPts val="300"/>
              </a:spcAft>
              <a:buClrTx/>
              <a:buSzTx/>
              <a:buFont typeface="Arial"/>
              <a:buChar char="•"/>
              <a:tabLst/>
              <a:defRPr/>
            </a:pP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Rectangle: Rounded Corners 3">
            <a:extLst>
              <a:ext uri="{FF2B5EF4-FFF2-40B4-BE49-F238E27FC236}">
                <a16:creationId xmlns:a16="http://schemas.microsoft.com/office/drawing/2014/main" id="{01A2F453-8996-471F-94AD-92D7F5B124D7}"/>
              </a:ext>
            </a:extLst>
          </p:cNvPr>
          <p:cNvSpPr/>
          <p:nvPr/>
        </p:nvSpPr>
        <p:spPr>
          <a:xfrm>
            <a:off x="367693" y="717574"/>
            <a:ext cx="11604567" cy="3694170"/>
          </a:xfrm>
          <a:prstGeom prst="roundRect">
            <a:avLst>
              <a:gd name="adj" fmla="val 11035"/>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0927E7A5-0DB7-4B0B-8DB5-B85284D65B22}"/>
              </a:ext>
            </a:extLst>
          </p:cNvPr>
          <p:cNvSpPr/>
          <p:nvPr/>
        </p:nvSpPr>
        <p:spPr>
          <a:xfrm>
            <a:off x="255420" y="4558180"/>
            <a:ext cx="4480560" cy="2127175"/>
          </a:xfrm>
          <a:prstGeom prst="roundRect">
            <a:avLst>
              <a:gd name="adj" fmla="val 11035"/>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D1B5042B-6C34-4CCE-B1B3-A1115B28214A}"/>
              </a:ext>
            </a:extLst>
          </p:cNvPr>
          <p:cNvSpPr/>
          <p:nvPr/>
        </p:nvSpPr>
        <p:spPr>
          <a:xfrm>
            <a:off x="4911508" y="4533380"/>
            <a:ext cx="7092424" cy="2236816"/>
          </a:xfrm>
          <a:prstGeom prst="roundRect">
            <a:avLst>
              <a:gd name="adj" fmla="val 11035"/>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90B7515-C6F8-4AE0-90BD-9097DFC34527}"/>
              </a:ext>
            </a:extLst>
          </p:cNvPr>
          <p:cNvSpPr txBox="1"/>
          <p:nvPr/>
        </p:nvSpPr>
        <p:spPr>
          <a:xfrm>
            <a:off x="588126" y="4627407"/>
            <a:ext cx="2583997" cy="369332"/>
          </a:xfrm>
          <a:prstGeom prst="rect">
            <a:avLst/>
          </a:prstGeom>
          <a:noFill/>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black"/>
                </a:solidFill>
                <a:effectLst/>
                <a:uLnTx/>
                <a:uFillTx/>
                <a:latin typeface="Calibri"/>
                <a:ea typeface="+mn-ea"/>
                <a:cs typeface="+mn-cs"/>
              </a:rPr>
              <a:t>What is the learning…</a:t>
            </a:r>
          </a:p>
        </p:txBody>
      </p:sp>
      <p:sp>
        <p:nvSpPr>
          <p:cNvPr id="16" name="TextBox 15">
            <a:extLst>
              <a:ext uri="{FF2B5EF4-FFF2-40B4-BE49-F238E27FC236}">
                <a16:creationId xmlns:a16="http://schemas.microsoft.com/office/drawing/2014/main" id="{F6C7FB26-3F8D-442E-AA4E-11F2E23A0198}"/>
              </a:ext>
            </a:extLst>
          </p:cNvPr>
          <p:cNvSpPr txBox="1"/>
          <p:nvPr/>
        </p:nvSpPr>
        <p:spPr>
          <a:xfrm>
            <a:off x="588126" y="700161"/>
            <a:ext cx="6097384" cy="307777"/>
          </a:xfrm>
          <a:prstGeom prst="rect">
            <a:avLst/>
          </a:prstGeom>
          <a:noFill/>
        </p:spPr>
        <p:txBody>
          <a:bodyPr wrap="square" lIns="91440" tIns="45720" rIns="91440" bIns="4572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Deliverables and business context for Q1</a:t>
            </a:r>
            <a:endParaRPr kumimoji="0" lang="en-GB" sz="1400" b="1" i="0" u="none" strike="noStrike" kern="1200" cap="none" spc="0" normalizeH="0" baseline="0" noProof="0" dirty="0">
              <a:ln>
                <a:noFill/>
              </a:ln>
              <a:solidFill>
                <a:prstClr val="black"/>
              </a:solidFill>
              <a:effectLst/>
              <a:uLnTx/>
              <a:uFillTx/>
              <a:latin typeface="Calibri"/>
              <a:ea typeface="Calibri"/>
              <a:cs typeface="Calibri"/>
            </a:endParaRPr>
          </a:p>
        </p:txBody>
      </p:sp>
      <p:sp>
        <p:nvSpPr>
          <p:cNvPr id="18" name="TextBox 17">
            <a:extLst>
              <a:ext uri="{FF2B5EF4-FFF2-40B4-BE49-F238E27FC236}">
                <a16:creationId xmlns:a16="http://schemas.microsoft.com/office/drawing/2014/main" id="{C7F648DE-8B1C-4A59-BB93-5AA9931776A3}"/>
              </a:ext>
            </a:extLst>
          </p:cNvPr>
          <p:cNvSpPr txBox="1"/>
          <p:nvPr/>
        </p:nvSpPr>
        <p:spPr>
          <a:xfrm>
            <a:off x="5065235" y="4588891"/>
            <a:ext cx="4419637" cy="369332"/>
          </a:xfrm>
          <a:prstGeom prst="rect">
            <a:avLst/>
          </a:prstGeom>
          <a:noFill/>
        </p:spPr>
        <p:txBody>
          <a:bodyPr wrap="square" lIns="91440" tIns="45720" rIns="91440" bIns="4572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Calibri"/>
                <a:cs typeface="Calibri"/>
              </a:rPr>
              <a:t>Areas of focus for next quarter...</a:t>
            </a:r>
          </a:p>
        </p:txBody>
      </p:sp>
      <p:sp>
        <p:nvSpPr>
          <p:cNvPr id="6" name="TextBox 5">
            <a:extLst>
              <a:ext uri="{FF2B5EF4-FFF2-40B4-BE49-F238E27FC236}">
                <a16:creationId xmlns:a16="http://schemas.microsoft.com/office/drawing/2014/main" id="{D18BB6BB-2012-4844-83DF-1C030CBA8826}"/>
              </a:ext>
            </a:extLst>
          </p:cNvPr>
          <p:cNvSpPr txBox="1"/>
          <p:nvPr/>
        </p:nvSpPr>
        <p:spPr>
          <a:xfrm>
            <a:off x="354555" y="4959270"/>
            <a:ext cx="4282289" cy="1931298"/>
          </a:xfrm>
          <a:prstGeom prst="rect">
            <a:avLst/>
          </a:prstGeom>
          <a:noFill/>
        </p:spPr>
        <p:txBody>
          <a:bodyPr wrap="square" lIns="91440" tIns="45720" rIns="91440" bIns="45720" rtlCol="0" anchor="t">
            <a:spAutoFit/>
          </a:bodyPr>
          <a:lstStyle/>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250" b="0" i="0" u="none" strike="noStrike" kern="1200" cap="none" spc="0" normalizeH="0" baseline="0" noProof="0">
                <a:ln>
                  <a:noFill/>
                </a:ln>
                <a:solidFill>
                  <a:prstClr val="black"/>
                </a:solidFill>
                <a:effectLst/>
                <a:uLnTx/>
                <a:uFillTx/>
                <a:latin typeface="Calibri" panose="020F0502020204030204"/>
                <a:ea typeface="+mn-ea"/>
                <a:cs typeface="+mn-cs"/>
              </a:rPr>
              <a:t>If early resolution cannot be achieved quickly, then timely escalation to stage 1 should be actioned continuous back and forth emails on the same subject, frustrates customers and is not an effective use of time</a:t>
            </a:r>
          </a:p>
          <a:p>
            <a:pPr marL="285750" marR="0" lvl="0" indent="-285750" algn="l" defTabSz="685718"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250" b="0" i="0" u="none" strike="noStrike" kern="1200" cap="none" spc="0" normalizeH="0" baseline="0" noProof="0">
                <a:ln>
                  <a:noFill/>
                </a:ln>
                <a:solidFill>
                  <a:prstClr val="black"/>
                </a:solidFill>
                <a:effectLst/>
                <a:uLnTx/>
                <a:uFillTx/>
                <a:latin typeface="Calibri" panose="020F0502020204030204"/>
                <a:ea typeface="+mn-ea"/>
                <a:cs typeface="+mn-cs"/>
              </a:rPr>
              <a:t>Working knowledge of the complaints policy encourages Service ownership and more robust early resolution / Stage 1 responses. This contributes to fewer Stage 2 escalation requests</a:t>
            </a:r>
            <a:endParaRPr kumimoji="0" lang="en-GB" sz="1250" b="0" i="0" u="none" strike="noStrike" kern="1200" cap="none" spc="0" normalizeH="0" baseline="0" noProof="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2502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661" y="70313"/>
            <a:ext cx="10788742" cy="646546"/>
          </a:xfrm>
        </p:spPr>
        <p:txBody>
          <a:bodyPr>
            <a:normAutofit fontScale="90000"/>
          </a:bodyPr>
          <a:lstStyle/>
          <a:p>
            <a:pPr>
              <a:spcBef>
                <a:spcPts val="0"/>
              </a:spcBef>
            </a:pPr>
            <a:r>
              <a:rPr lang="en-GB" sz="2100" b="1" dirty="0"/>
              <a:t>Formal Complaints – Quarter 1 volumes </a:t>
            </a:r>
            <a:r>
              <a:rPr lang="en-GB" sz="2300" b="1" dirty="0">
                <a:solidFill>
                  <a:srgbClr val="0070C0"/>
                </a:solidFill>
              </a:rPr>
              <a:t>I</a:t>
            </a:r>
            <a:r>
              <a:rPr lang="en-GB" sz="2300" dirty="0">
                <a:solidFill>
                  <a:srgbClr val="0070C0"/>
                </a:solidFill>
              </a:rPr>
              <a:t> </a:t>
            </a:r>
            <a:r>
              <a:rPr lang="en-GB" sz="1800" b="1" dirty="0">
                <a:solidFill>
                  <a:srgbClr val="0070C0"/>
                </a:solidFill>
              </a:rPr>
              <a:t>Compared to the previous quarter, there </a:t>
            </a:r>
            <a:r>
              <a:rPr lang="en-GB" sz="1800" b="1" dirty="0">
                <a:solidFill>
                  <a:srgbClr val="0070C0"/>
                </a:solidFill>
                <a:ea typeface="+mj-lt"/>
                <a:cs typeface="Calibri" panose="020F0502020204030204" pitchFamily="34" charset="0"/>
              </a:rPr>
              <a:t>was no change in the number of formal complaints managed. However, there was an increase in the number of Stage 1 responses (55% to 73% ).</a:t>
            </a:r>
            <a:br>
              <a:rPr lang="en-GB" sz="1800" b="1" dirty="0">
                <a:solidFill>
                  <a:srgbClr val="0070C0"/>
                </a:solidFill>
                <a:ea typeface="+mj-lt"/>
                <a:cs typeface="Calibri" panose="020F0502020204030204" pitchFamily="34" charset="0"/>
              </a:rPr>
            </a:br>
            <a:endParaRPr lang="en-GB" sz="2100" b="1" dirty="0">
              <a:solidFill>
                <a:srgbClr val="0070C0"/>
              </a:solidFill>
              <a:cs typeface="Calibri"/>
            </a:endParaRPr>
          </a:p>
        </p:txBody>
      </p:sp>
      <p:graphicFrame>
        <p:nvGraphicFramePr>
          <p:cNvPr id="6" name="Table 5">
            <a:extLst>
              <a:ext uri="{FF2B5EF4-FFF2-40B4-BE49-F238E27FC236}">
                <a16:creationId xmlns:a16="http://schemas.microsoft.com/office/drawing/2014/main" id="{0218AE7B-1AED-4F11-8D20-A71BD211EAA2}"/>
              </a:ext>
            </a:extLst>
          </p:cNvPr>
          <p:cNvGraphicFramePr>
            <a:graphicFrameLocks noGrp="1"/>
          </p:cNvGraphicFramePr>
          <p:nvPr>
            <p:extLst>
              <p:ext uri="{D42A27DB-BD31-4B8C-83A1-F6EECF244321}">
                <p14:modId xmlns:p14="http://schemas.microsoft.com/office/powerpoint/2010/main" val="203841468"/>
              </p:ext>
            </p:extLst>
          </p:nvPr>
        </p:nvGraphicFramePr>
        <p:xfrm>
          <a:off x="615399" y="2984578"/>
          <a:ext cx="6753239" cy="2835555"/>
        </p:xfrm>
        <a:graphic>
          <a:graphicData uri="http://schemas.openxmlformats.org/drawingml/2006/table">
            <a:tbl>
              <a:tblPr>
                <a:tableStyleId>{5C22544A-7EE6-4342-B048-85BDC9FD1C3A}</a:tableStyleId>
              </a:tblPr>
              <a:tblGrid>
                <a:gridCol w="1201088">
                  <a:extLst>
                    <a:ext uri="{9D8B030D-6E8A-4147-A177-3AD203B41FA5}">
                      <a16:colId xmlns:a16="http://schemas.microsoft.com/office/drawing/2014/main" val="2179864679"/>
                    </a:ext>
                  </a:extLst>
                </a:gridCol>
                <a:gridCol w="522193">
                  <a:extLst>
                    <a:ext uri="{9D8B030D-6E8A-4147-A177-3AD203B41FA5}">
                      <a16:colId xmlns:a16="http://schemas.microsoft.com/office/drawing/2014/main" val="1531844046"/>
                    </a:ext>
                  </a:extLst>
                </a:gridCol>
                <a:gridCol w="534448">
                  <a:extLst>
                    <a:ext uri="{9D8B030D-6E8A-4147-A177-3AD203B41FA5}">
                      <a16:colId xmlns:a16="http://schemas.microsoft.com/office/drawing/2014/main" val="1214527157"/>
                    </a:ext>
                  </a:extLst>
                </a:gridCol>
                <a:gridCol w="570560">
                  <a:extLst>
                    <a:ext uri="{9D8B030D-6E8A-4147-A177-3AD203B41FA5}">
                      <a16:colId xmlns:a16="http://schemas.microsoft.com/office/drawing/2014/main" val="215285474"/>
                    </a:ext>
                  </a:extLst>
                </a:gridCol>
                <a:gridCol w="570560">
                  <a:extLst>
                    <a:ext uri="{9D8B030D-6E8A-4147-A177-3AD203B41FA5}">
                      <a16:colId xmlns:a16="http://schemas.microsoft.com/office/drawing/2014/main" val="385098538"/>
                    </a:ext>
                  </a:extLst>
                </a:gridCol>
                <a:gridCol w="682665">
                  <a:extLst>
                    <a:ext uri="{9D8B030D-6E8A-4147-A177-3AD203B41FA5}">
                      <a16:colId xmlns:a16="http://schemas.microsoft.com/office/drawing/2014/main" val="3288202940"/>
                    </a:ext>
                  </a:extLst>
                </a:gridCol>
                <a:gridCol w="891790">
                  <a:extLst>
                    <a:ext uri="{9D8B030D-6E8A-4147-A177-3AD203B41FA5}">
                      <a16:colId xmlns:a16="http://schemas.microsoft.com/office/drawing/2014/main" val="889491219"/>
                    </a:ext>
                  </a:extLst>
                </a:gridCol>
                <a:gridCol w="382781">
                  <a:extLst>
                    <a:ext uri="{9D8B030D-6E8A-4147-A177-3AD203B41FA5}">
                      <a16:colId xmlns:a16="http://schemas.microsoft.com/office/drawing/2014/main" val="176494464"/>
                    </a:ext>
                  </a:extLst>
                </a:gridCol>
                <a:gridCol w="1397154">
                  <a:extLst>
                    <a:ext uri="{9D8B030D-6E8A-4147-A177-3AD203B41FA5}">
                      <a16:colId xmlns:a16="http://schemas.microsoft.com/office/drawing/2014/main" val="1681917785"/>
                    </a:ext>
                  </a:extLst>
                </a:gridCol>
              </a:tblGrid>
              <a:tr h="335302">
                <a:tc>
                  <a:txBody>
                    <a:bodyPr/>
                    <a:lstStyle/>
                    <a:p>
                      <a:pPr algn="l" fontAlgn="b"/>
                      <a:r>
                        <a:rPr lang="en-GB" sz="1300" u="none" strike="noStrike" dirty="0">
                          <a:solidFill>
                            <a:schemeClr val="bg1"/>
                          </a:solidFill>
                          <a:effectLst/>
                        </a:rPr>
                        <a:t>Period</a:t>
                      </a:r>
                      <a:endParaRPr lang="en-GB" sz="1300" b="1" i="0" u="none" strike="noStrike" dirty="0">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a:solidFill>
                            <a:schemeClr val="bg1"/>
                          </a:solidFill>
                          <a:effectLst/>
                        </a:rPr>
                        <a:t>Stage 1</a:t>
                      </a:r>
                      <a:endParaRPr lang="en-GB" sz="1300" b="1" i="0" u="none" strike="noStrike">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dirty="0">
                          <a:solidFill>
                            <a:schemeClr val="bg1"/>
                          </a:solidFill>
                          <a:effectLst/>
                        </a:rPr>
                        <a:t>Stage 2</a:t>
                      </a:r>
                      <a:endParaRPr lang="en-GB" sz="1300" b="1" i="0" u="none" strike="noStrike" dirty="0">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dirty="0" err="1">
                          <a:solidFill>
                            <a:schemeClr val="bg1"/>
                          </a:solidFill>
                          <a:effectLst/>
                          <a:latin typeface="Calibri" panose="020F0502020204030204" pitchFamily="34" charset="0"/>
                        </a:rPr>
                        <a:t>TP</a:t>
                      </a:r>
                      <a:r>
                        <a:rPr lang="en-GB" sz="1300" b="0" i="0" u="none" strike="noStrike" baseline="30000" dirty="0" err="1">
                          <a:solidFill>
                            <a:schemeClr val="bg1"/>
                          </a:solidFill>
                          <a:effectLst/>
                          <a:latin typeface="Calibri" panose="020F0502020204030204" pitchFamily="34" charset="0"/>
                        </a:rPr>
                        <a:t>i</a:t>
                      </a:r>
                      <a:r>
                        <a:rPr lang="en-GB" sz="1300" b="1" i="0" u="none" strike="noStrike" baseline="30000" dirty="0">
                          <a:solidFill>
                            <a:schemeClr val="bg1"/>
                          </a:solidFill>
                          <a:effectLst/>
                          <a:latin typeface="Calibri" panose="020F0502020204030204" pitchFamily="34" charset="0"/>
                        </a:rPr>
                        <a:t>)</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dirty="0">
                          <a:solidFill>
                            <a:schemeClr val="bg1"/>
                          </a:solidFill>
                          <a:effectLst/>
                        </a:rPr>
                        <a:t>Stage 3</a:t>
                      </a:r>
                      <a:r>
                        <a:rPr lang="en-GB" sz="1300" u="none" strike="noStrike" baseline="30000" dirty="0">
                          <a:solidFill>
                            <a:schemeClr val="bg1"/>
                          </a:solidFill>
                          <a:effectLst/>
                        </a:rPr>
                        <a:t>ii)</a:t>
                      </a:r>
                      <a:endParaRPr lang="en-GB" sz="1300" b="1" i="0" u="none" strike="noStrike" dirty="0">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dirty="0">
                          <a:solidFill>
                            <a:schemeClr val="bg1"/>
                          </a:solidFill>
                          <a:effectLst/>
                          <a:latin typeface="Calibri"/>
                        </a:rPr>
                        <a:t>LGSCO</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i="0" u="none" strike="noStrike">
                          <a:solidFill>
                            <a:schemeClr val="bg1"/>
                          </a:solidFill>
                          <a:effectLst/>
                          <a:latin typeface="Calibri"/>
                        </a:rPr>
                        <a:t>Housing ombudsman</a:t>
                      </a: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b="0" u="none" strike="noStrike" dirty="0">
                          <a:solidFill>
                            <a:schemeClr val="bg1"/>
                          </a:solidFill>
                          <a:effectLst/>
                        </a:rPr>
                        <a:t>Total</a:t>
                      </a:r>
                      <a:endParaRPr lang="en-GB" sz="1300" b="0" i="0" u="none" strike="noStrike" dirty="0">
                        <a:solidFill>
                          <a:schemeClr val="bg1"/>
                        </a:solidFill>
                        <a:effectLst/>
                        <a:latin typeface="Calibri" panose="020F0502020204030204" pitchFamily="34" charset="0"/>
                      </a:endParaRPr>
                    </a:p>
                  </a:txBody>
                  <a:tcPr marL="5625" marR="5625" marT="5625" marB="0" anchor="b">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tc>
                  <a:txBody>
                    <a:bodyPr/>
                    <a:lstStyle/>
                    <a:p>
                      <a:pPr algn="ctr" fontAlgn="b"/>
                      <a:r>
                        <a:rPr lang="en-GB" sz="1300" u="none" strike="noStrike" dirty="0">
                          <a:solidFill>
                            <a:schemeClr val="bg1"/>
                          </a:solidFill>
                          <a:effectLst/>
                        </a:rPr>
                        <a:t>RAG Direction of Travel</a:t>
                      </a:r>
                      <a:endParaRPr lang="en-GB" sz="1300" b="1" i="0" u="none" strike="noStrike" dirty="0">
                        <a:solidFill>
                          <a:schemeClr val="bg1"/>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solidFill>
                      <a:schemeClr val="accent1">
                        <a:lumMod val="50000"/>
                      </a:schemeClr>
                    </a:solidFill>
                  </a:tcPr>
                </a:tc>
                <a:extLst>
                  <a:ext uri="{0D108BD9-81ED-4DB2-BD59-A6C34878D82A}">
                    <a16:rowId xmlns:a16="http://schemas.microsoft.com/office/drawing/2014/main" val="3525739551"/>
                  </a:ext>
                </a:extLst>
              </a:tr>
              <a:tr h="184919">
                <a:tc>
                  <a:txBody>
                    <a:bodyPr/>
                    <a:lstStyle/>
                    <a:p>
                      <a:pPr algn="l" fontAlgn="b"/>
                      <a:r>
                        <a:rPr lang="en-GB" sz="1300" u="none" strike="noStrike" dirty="0">
                          <a:effectLst/>
                        </a:rPr>
                        <a:t>Q1 2021/22</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a:rPr>
                        <a:t>46</a:t>
                      </a:r>
                    </a:p>
                  </a:txBody>
                  <a:tcPr marL="5625" marR="5625" marT="5625" marB="0" anchor="b"/>
                </a:tc>
                <a:tc>
                  <a:txBody>
                    <a:bodyPr/>
                    <a:lstStyle/>
                    <a:p>
                      <a:pPr algn="ctr" fontAlgn="b"/>
                      <a:r>
                        <a:rPr lang="en-GB" sz="1300" b="0" i="0" u="none" strike="noStrike" dirty="0">
                          <a:solidFill>
                            <a:srgbClr val="000000"/>
                          </a:solidFill>
                          <a:effectLst/>
                          <a:latin typeface="Calibri"/>
                        </a:rPr>
                        <a:t>17</a:t>
                      </a:r>
                    </a:p>
                  </a:txBody>
                  <a:tcPr marL="5625" marR="5625" marT="5625" marB="0" anchor="b"/>
                </a:tc>
                <a:tc>
                  <a:txBody>
                    <a:bodyPr/>
                    <a:lstStyle/>
                    <a:p>
                      <a:pPr algn="ctr" fontAlgn="b"/>
                      <a:r>
                        <a:rPr lang="en-GB" sz="1300" b="0" i="0" u="none" strike="noStrike" dirty="0">
                          <a:solidFill>
                            <a:srgbClr val="000000"/>
                          </a:solidFill>
                          <a:effectLst/>
                          <a:latin typeface="Calibri"/>
                        </a:rPr>
                        <a:t>N/A</a:t>
                      </a:r>
                    </a:p>
                  </a:txBody>
                  <a:tcPr marL="5625" marR="5625" marT="5625" marB="0" anchor="b"/>
                </a:tc>
                <a:tc>
                  <a:txBody>
                    <a:bodyPr/>
                    <a:lstStyle/>
                    <a:p>
                      <a:pPr algn="ctr" fontAlgn="b"/>
                      <a:r>
                        <a:rPr lang="en-GB" sz="1300" b="0" i="0" u="none" strike="noStrike" dirty="0">
                          <a:solidFill>
                            <a:srgbClr val="000000"/>
                          </a:solidFill>
                          <a:effectLst/>
                          <a:latin typeface="Calibri"/>
                        </a:rPr>
                        <a:t>1</a:t>
                      </a:r>
                    </a:p>
                  </a:txBody>
                  <a:tcPr marL="5625" marR="5625" marT="5625" marB="0" anchor="b"/>
                </a:tc>
                <a:tc>
                  <a:txBody>
                    <a:bodyPr/>
                    <a:lstStyle/>
                    <a:p>
                      <a:pPr algn="ctr" fontAlgn="b"/>
                      <a:r>
                        <a:rPr lang="en-GB" sz="1300" b="0" i="0" u="none" strike="noStrike" dirty="0">
                          <a:solidFill>
                            <a:srgbClr val="000000"/>
                          </a:solidFill>
                          <a:effectLst/>
                          <a:latin typeface="Calibri"/>
                        </a:rPr>
                        <a:t>6</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1" i="0" u="none" strike="noStrike">
                          <a:solidFill>
                            <a:srgbClr val="000000"/>
                          </a:solidFill>
                          <a:effectLst/>
                          <a:latin typeface="Calibri"/>
                        </a:rPr>
                        <a:t>70</a:t>
                      </a:r>
                    </a:p>
                  </a:txBody>
                  <a:tcPr marL="5625" marR="5625" marT="5625" marB="0" anchor="b"/>
                </a:tc>
                <a:tc>
                  <a:txBody>
                    <a:bodyPr/>
                    <a:lstStyle/>
                    <a:p>
                      <a:pPr marL="539750" algn="l" fontAlgn="b"/>
                      <a:endParaRPr lang="en-GB" sz="1300" u="none" strike="noStrike" dirty="0">
                        <a:effectLst/>
                      </a:endParaRPr>
                    </a:p>
                  </a:txBody>
                  <a:tcPr marL="5625" marR="5625" marT="5625" marB="0" anchor="ctr">
                    <a:lnR w="12700" cap="flat" cmpd="sng" algn="ctr">
                      <a:solidFill>
                        <a:schemeClr val="accent1">
                          <a:lumMod val="50000"/>
                        </a:schemeClr>
                      </a:solidFill>
                      <a:prstDash val="solid"/>
                      <a:round/>
                      <a:headEnd type="none" w="med" len="med"/>
                      <a:tailEnd type="none" w="med" len="med"/>
                    </a:lnR>
                    <a:solidFill>
                      <a:srgbClr val="92D050"/>
                    </a:solidFill>
                  </a:tcPr>
                </a:tc>
                <a:extLst>
                  <a:ext uri="{0D108BD9-81ED-4DB2-BD59-A6C34878D82A}">
                    <a16:rowId xmlns:a16="http://schemas.microsoft.com/office/drawing/2014/main" val="2664493987"/>
                  </a:ext>
                </a:extLst>
              </a:tr>
              <a:tr h="202715">
                <a:tc>
                  <a:txBody>
                    <a:bodyPr/>
                    <a:lstStyle/>
                    <a:p>
                      <a:pPr algn="l" fontAlgn="b"/>
                      <a:r>
                        <a:rPr lang="en-GB" sz="1300" u="none" strike="noStrike" dirty="0">
                          <a:effectLst/>
                        </a:rPr>
                        <a:t>Q2 2022/22</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a:rPr>
                        <a:t>41</a:t>
                      </a:r>
                    </a:p>
                  </a:txBody>
                  <a:tcPr marL="5625" marR="5625" marT="5625" marB="0" anchor="b"/>
                </a:tc>
                <a:tc>
                  <a:txBody>
                    <a:bodyPr/>
                    <a:lstStyle/>
                    <a:p>
                      <a:pPr algn="ctr" fontAlgn="b"/>
                      <a:r>
                        <a:rPr lang="en-GB" sz="1300" b="0" i="0" u="none" strike="noStrike" dirty="0">
                          <a:solidFill>
                            <a:srgbClr val="000000"/>
                          </a:solidFill>
                          <a:effectLst/>
                          <a:latin typeface="Calibri"/>
                        </a:rPr>
                        <a:t>25</a:t>
                      </a:r>
                    </a:p>
                  </a:txBody>
                  <a:tcPr marL="5625" marR="5625" marT="5625" marB="0" anchor="b"/>
                </a:tc>
                <a:tc>
                  <a:txBody>
                    <a:bodyPr/>
                    <a:lstStyle/>
                    <a:p>
                      <a:pPr algn="ctr" fontAlgn="b"/>
                      <a:r>
                        <a:rPr lang="en-GB" sz="1300" b="0" i="0" u="none" strike="noStrike" dirty="0">
                          <a:solidFill>
                            <a:srgbClr val="000000"/>
                          </a:solidFill>
                          <a:effectLst/>
                          <a:latin typeface="Calibri"/>
                        </a:rPr>
                        <a:t>N/A</a:t>
                      </a:r>
                    </a:p>
                  </a:txBody>
                  <a:tcPr marL="5625" marR="5625" marT="5625" marB="0" anchor="b"/>
                </a:tc>
                <a:tc>
                  <a:txBody>
                    <a:bodyPr/>
                    <a:lstStyle/>
                    <a:p>
                      <a:pPr algn="ctr" fontAlgn="b"/>
                      <a:r>
                        <a:rPr lang="en-GB" sz="1300" b="0" i="0" u="none" strike="noStrike" dirty="0">
                          <a:solidFill>
                            <a:srgbClr val="000000"/>
                          </a:solidFill>
                          <a:effectLst/>
                          <a:latin typeface="Calibri"/>
                        </a:rPr>
                        <a:t>0</a:t>
                      </a:r>
                    </a:p>
                  </a:txBody>
                  <a:tcPr marL="5625" marR="5625" marT="5625" marB="0" anchor="b"/>
                </a:tc>
                <a:tc>
                  <a:txBody>
                    <a:bodyPr/>
                    <a:lstStyle/>
                    <a:p>
                      <a:pPr algn="ctr" fontAlgn="b"/>
                      <a:r>
                        <a:rPr lang="en-GB" sz="1300" b="0" i="0" u="none" strike="noStrike" dirty="0">
                          <a:solidFill>
                            <a:srgbClr val="000000"/>
                          </a:solidFill>
                          <a:effectLst/>
                          <a:latin typeface="Calibri"/>
                        </a:rPr>
                        <a:t>11</a:t>
                      </a:r>
                    </a:p>
                  </a:txBody>
                  <a:tcPr marL="5625" marR="5625" marT="5625" marB="0" anchor="b"/>
                </a:tc>
                <a:tc>
                  <a:txBody>
                    <a:bodyPr/>
                    <a:lstStyle/>
                    <a:p>
                      <a:pPr algn="ctr" fontAlgn="b"/>
                      <a:r>
                        <a:rPr lang="en-GB" sz="1300" b="0" i="0" u="none" strike="noStrike">
                          <a:solidFill>
                            <a:srgbClr val="000000"/>
                          </a:solidFill>
                          <a:effectLst/>
                          <a:latin typeface="Calibri"/>
                        </a:rPr>
                        <a:t>0</a:t>
                      </a:r>
                    </a:p>
                  </a:txBody>
                  <a:tcPr marL="5625" marR="5625" marT="5625" marB="0" anchor="b"/>
                </a:tc>
                <a:tc>
                  <a:txBody>
                    <a:bodyPr/>
                    <a:lstStyle/>
                    <a:p>
                      <a:pPr algn="ctr" fontAlgn="b"/>
                      <a:r>
                        <a:rPr lang="en-GB" sz="1300" b="1" i="0" u="none" strike="noStrike">
                          <a:solidFill>
                            <a:srgbClr val="000000"/>
                          </a:solidFill>
                          <a:effectLst/>
                          <a:latin typeface="Calibri"/>
                        </a:rPr>
                        <a:t>77</a:t>
                      </a:r>
                    </a:p>
                  </a:txBody>
                  <a:tcPr marL="5625" marR="5625" marT="5625" marB="0" anchor="b"/>
                </a:tc>
                <a:tc>
                  <a:txBody>
                    <a:bodyPr/>
                    <a:lstStyle/>
                    <a:p>
                      <a:pPr algn="ctr" fontAlgn="b"/>
                      <a:r>
                        <a:rPr lang="en-GB" sz="1300" b="0" i="0" u="none" strike="noStrike" baseline="0" dirty="0">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0000"/>
                    </a:solidFill>
                  </a:tcPr>
                </a:tc>
                <a:extLst>
                  <a:ext uri="{0D108BD9-81ED-4DB2-BD59-A6C34878D82A}">
                    <a16:rowId xmlns:a16="http://schemas.microsoft.com/office/drawing/2014/main" val="97151096"/>
                  </a:ext>
                </a:extLst>
              </a:tr>
              <a:tr h="184919">
                <a:tc>
                  <a:txBody>
                    <a:bodyPr/>
                    <a:lstStyle/>
                    <a:p>
                      <a:pPr algn="l" fontAlgn="b"/>
                      <a:r>
                        <a:rPr lang="en-GB" sz="1300" u="none" strike="noStrike">
                          <a:effectLst/>
                        </a:rPr>
                        <a:t>Q3 2021/22</a:t>
                      </a:r>
                      <a:endParaRPr lang="en-GB" sz="1300" b="0" i="0" u="none" strike="noStrike">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a:solidFill>
                            <a:srgbClr val="000000"/>
                          </a:solidFill>
                          <a:effectLst/>
                          <a:latin typeface="Calibri"/>
                        </a:rPr>
                        <a:t>38</a:t>
                      </a:r>
                    </a:p>
                  </a:txBody>
                  <a:tcPr marL="5625" marR="5625" marT="5625" marB="0" anchor="b"/>
                </a:tc>
                <a:tc>
                  <a:txBody>
                    <a:bodyPr/>
                    <a:lstStyle/>
                    <a:p>
                      <a:pPr algn="ctr" fontAlgn="b"/>
                      <a:r>
                        <a:rPr lang="en-GB" sz="1300" b="0" i="0" u="none" strike="noStrike" dirty="0">
                          <a:solidFill>
                            <a:srgbClr val="000000"/>
                          </a:solidFill>
                          <a:effectLst/>
                          <a:latin typeface="Calibri"/>
                        </a:rPr>
                        <a:t>19</a:t>
                      </a:r>
                    </a:p>
                  </a:txBody>
                  <a:tcPr marL="5625" marR="5625" marT="5625" marB="0" anchor="b"/>
                </a:tc>
                <a:tc>
                  <a:txBody>
                    <a:bodyPr/>
                    <a:lstStyle/>
                    <a:p>
                      <a:pPr algn="ctr" fontAlgn="b"/>
                      <a:r>
                        <a:rPr lang="en-GB" sz="1300" b="0" i="0" u="none" strike="noStrike" dirty="0">
                          <a:solidFill>
                            <a:srgbClr val="000000"/>
                          </a:solidFill>
                          <a:effectLst/>
                          <a:latin typeface="Calibri"/>
                        </a:rPr>
                        <a:t>N/A</a:t>
                      </a:r>
                    </a:p>
                  </a:txBody>
                  <a:tcPr marL="5625" marR="5625" marT="5625" marB="0" anchor="b"/>
                </a:tc>
                <a:tc>
                  <a:txBody>
                    <a:bodyPr/>
                    <a:lstStyle/>
                    <a:p>
                      <a:pPr algn="ctr" fontAlgn="b"/>
                      <a:r>
                        <a:rPr lang="en-GB" sz="1300" b="0" i="0" u="none" strike="noStrike" dirty="0">
                          <a:solidFill>
                            <a:srgbClr val="000000"/>
                          </a:solidFill>
                          <a:effectLst/>
                          <a:latin typeface="Calibri"/>
                        </a:rPr>
                        <a:t>0</a:t>
                      </a:r>
                    </a:p>
                  </a:txBody>
                  <a:tcPr marL="5625" marR="5625" marT="5625" marB="0" anchor="b"/>
                </a:tc>
                <a:tc>
                  <a:txBody>
                    <a:bodyPr/>
                    <a:lstStyle/>
                    <a:p>
                      <a:pPr algn="ctr" fontAlgn="b"/>
                      <a:r>
                        <a:rPr lang="en-GB" sz="1300" b="0" i="0" u="none" strike="noStrike" dirty="0">
                          <a:solidFill>
                            <a:srgbClr val="000000"/>
                          </a:solidFill>
                          <a:effectLst/>
                          <a:latin typeface="Calibri"/>
                        </a:rPr>
                        <a:t>10</a:t>
                      </a:r>
                    </a:p>
                  </a:txBody>
                  <a:tcPr marL="5625" marR="5625" marT="5625" marB="0" anchor="b"/>
                </a:tc>
                <a:tc>
                  <a:txBody>
                    <a:bodyPr/>
                    <a:lstStyle/>
                    <a:p>
                      <a:pPr algn="ctr" fontAlgn="b"/>
                      <a:r>
                        <a:rPr lang="en-GB" sz="1300" b="0" i="0" u="none" strike="noStrike" dirty="0">
                          <a:solidFill>
                            <a:srgbClr val="000000"/>
                          </a:solidFill>
                          <a:effectLst/>
                          <a:latin typeface="Calibri"/>
                        </a:rPr>
                        <a:t>3</a:t>
                      </a:r>
                    </a:p>
                  </a:txBody>
                  <a:tcPr marL="5625" marR="5625" marT="5625" marB="0" anchor="b"/>
                </a:tc>
                <a:tc>
                  <a:txBody>
                    <a:bodyPr/>
                    <a:lstStyle/>
                    <a:p>
                      <a:pPr algn="ctr" fontAlgn="b"/>
                      <a:r>
                        <a:rPr lang="en-GB" sz="1300" b="1" i="0" u="none" strike="noStrike">
                          <a:solidFill>
                            <a:srgbClr val="000000"/>
                          </a:solidFill>
                          <a:effectLst/>
                          <a:latin typeface="Calibri"/>
                        </a:rPr>
                        <a:t>70</a:t>
                      </a:r>
                    </a:p>
                  </a:txBody>
                  <a:tcPr marL="5625" marR="5625" marT="5625" marB="0" anchor="b"/>
                </a:tc>
                <a:tc>
                  <a:txBody>
                    <a:bodyPr/>
                    <a:lstStyle/>
                    <a:p>
                      <a:pPr algn="ctr" fontAlgn="b"/>
                      <a:r>
                        <a:rPr lang="en-GB" sz="1300" b="0" i="0" u="none" strike="noStrike" dirty="0">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92D050"/>
                    </a:solidFill>
                  </a:tcPr>
                </a:tc>
                <a:extLst>
                  <a:ext uri="{0D108BD9-81ED-4DB2-BD59-A6C34878D82A}">
                    <a16:rowId xmlns:a16="http://schemas.microsoft.com/office/drawing/2014/main" val="4078544467"/>
                  </a:ext>
                </a:extLst>
              </a:tr>
              <a:tr h="184919">
                <a:tc>
                  <a:txBody>
                    <a:bodyPr/>
                    <a:lstStyle/>
                    <a:p>
                      <a:pPr algn="l" fontAlgn="b"/>
                      <a:r>
                        <a:rPr lang="en-GB" sz="1300" b="0" i="0" u="none" strike="noStrike">
                          <a:solidFill>
                            <a:srgbClr val="000000"/>
                          </a:solidFill>
                          <a:effectLst/>
                          <a:latin typeface="Calibri"/>
                        </a:rPr>
                        <a:t>Q4 2021/22</a:t>
                      </a: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a:rPr>
                        <a:t>48</a:t>
                      </a:r>
                    </a:p>
                  </a:txBody>
                  <a:tcPr marL="5625" marR="5625" marT="5625" marB="0" anchor="b"/>
                </a:tc>
                <a:tc>
                  <a:txBody>
                    <a:bodyPr/>
                    <a:lstStyle/>
                    <a:p>
                      <a:pPr algn="ctr" fontAlgn="b"/>
                      <a:r>
                        <a:rPr lang="en-GB" sz="1300" b="0" i="0" u="none" strike="noStrike">
                          <a:solidFill>
                            <a:srgbClr val="000000"/>
                          </a:solidFill>
                          <a:effectLst/>
                          <a:latin typeface="Calibri"/>
                        </a:rPr>
                        <a:t>21</a:t>
                      </a:r>
                    </a:p>
                  </a:txBody>
                  <a:tcPr marL="5625" marR="5625" marT="5625" marB="0" anchor="b"/>
                </a:tc>
                <a:tc>
                  <a:txBody>
                    <a:bodyPr/>
                    <a:lstStyle/>
                    <a:p>
                      <a:pPr algn="ctr" fontAlgn="b"/>
                      <a:r>
                        <a:rPr lang="en-GB" sz="1300" b="0" i="0" u="none" strike="noStrike" dirty="0">
                          <a:solidFill>
                            <a:srgbClr val="000000"/>
                          </a:solidFill>
                          <a:effectLst/>
                          <a:latin typeface="Calibri"/>
                        </a:rPr>
                        <a:t>N/A</a:t>
                      </a:r>
                    </a:p>
                  </a:txBody>
                  <a:tcPr marL="5625" marR="5625" marT="5625" marB="0" anchor="b"/>
                </a:tc>
                <a:tc>
                  <a:txBody>
                    <a:bodyPr/>
                    <a:lstStyle/>
                    <a:p>
                      <a:pPr algn="ctr" fontAlgn="b"/>
                      <a:r>
                        <a:rPr lang="en-GB" sz="1300" b="0" i="0" u="none" strike="noStrike" dirty="0">
                          <a:solidFill>
                            <a:srgbClr val="000000"/>
                          </a:solidFill>
                          <a:effectLst/>
                          <a:latin typeface="Calibri"/>
                        </a:rPr>
                        <a:t>1</a:t>
                      </a:r>
                    </a:p>
                  </a:txBody>
                  <a:tcPr marL="5625" marR="5625" marT="5625" marB="0" anchor="b"/>
                </a:tc>
                <a:tc>
                  <a:txBody>
                    <a:bodyPr/>
                    <a:lstStyle/>
                    <a:p>
                      <a:pPr algn="ctr" fontAlgn="b"/>
                      <a:r>
                        <a:rPr lang="en-GB" sz="1300" b="0" i="0" u="none" strike="noStrike" dirty="0">
                          <a:solidFill>
                            <a:srgbClr val="000000"/>
                          </a:solidFill>
                          <a:effectLst/>
                          <a:latin typeface="Calibri"/>
                        </a:rPr>
                        <a:t>15</a:t>
                      </a:r>
                    </a:p>
                  </a:txBody>
                  <a:tcPr marL="5625" marR="5625" marT="5625" marB="0" anchor="b"/>
                </a:tc>
                <a:tc>
                  <a:txBody>
                    <a:bodyPr/>
                    <a:lstStyle/>
                    <a:p>
                      <a:pPr algn="ctr" fontAlgn="b"/>
                      <a:r>
                        <a:rPr lang="en-GB" sz="1300" b="0" i="0" u="none" strike="noStrike" dirty="0">
                          <a:solidFill>
                            <a:srgbClr val="000000"/>
                          </a:solidFill>
                          <a:effectLst/>
                          <a:latin typeface="Calibri"/>
                        </a:rPr>
                        <a:t>3</a:t>
                      </a:r>
                    </a:p>
                  </a:txBody>
                  <a:tcPr marL="5625" marR="5625" marT="5625" marB="0" anchor="b"/>
                </a:tc>
                <a:tc>
                  <a:txBody>
                    <a:bodyPr/>
                    <a:lstStyle/>
                    <a:p>
                      <a:pPr algn="ctr" fontAlgn="b"/>
                      <a:r>
                        <a:rPr lang="en-GB" sz="1300" b="1" i="0" u="none" strike="noStrike" dirty="0">
                          <a:solidFill>
                            <a:srgbClr val="000000"/>
                          </a:solidFill>
                          <a:effectLst/>
                          <a:latin typeface="Calibri"/>
                        </a:rPr>
                        <a:t>88</a:t>
                      </a:r>
                    </a:p>
                  </a:txBody>
                  <a:tcPr marL="5625" marR="5625" marT="5625" marB="0" anchor="b"/>
                </a:tc>
                <a:tc>
                  <a:txBody>
                    <a:bodyPr/>
                    <a:lstStyle/>
                    <a:p>
                      <a:pPr algn="ctr" fontAlgn="b"/>
                      <a:r>
                        <a:rPr lang="en-GB" sz="1300" b="0" i="0" u="none" strike="noStrike" dirty="0">
                          <a:solidFill>
                            <a:srgbClr val="000000"/>
                          </a:solidFill>
                          <a:effectLst/>
                          <a:latin typeface="Calibri"/>
                        </a:rPr>
                        <a:t>       </a:t>
                      </a:r>
                      <a:endParaRPr lang="en-GB" sz="1300" b="0" i="0" u="none" strike="noStrike" dirty="0">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rgbClr val="FF0000"/>
                    </a:solidFill>
                  </a:tcPr>
                </a:tc>
                <a:extLst>
                  <a:ext uri="{0D108BD9-81ED-4DB2-BD59-A6C34878D82A}">
                    <a16:rowId xmlns:a16="http://schemas.microsoft.com/office/drawing/2014/main" val="408544779"/>
                  </a:ext>
                </a:extLst>
              </a:tr>
              <a:tr h="335302">
                <a:tc>
                  <a:txBody>
                    <a:bodyPr/>
                    <a:lstStyle/>
                    <a:p>
                      <a:pPr algn="l" fontAlgn="b"/>
                      <a:r>
                        <a:rPr lang="en-GB" sz="1300" b="0" u="none" strike="noStrike" dirty="0">
                          <a:solidFill>
                            <a:schemeClr val="bg1"/>
                          </a:solidFill>
                          <a:effectLst/>
                        </a:rPr>
                        <a:t>Year end 2021/22</a:t>
                      </a:r>
                      <a:endParaRPr lang="en-GB" sz="1300" b="0" i="0" u="none" strike="noStrike" dirty="0">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solidFill>
                      <a:schemeClr val="accent1">
                        <a:lumMod val="75000"/>
                      </a:schemeClr>
                    </a:solidFill>
                  </a:tcPr>
                </a:tc>
                <a:tc>
                  <a:txBody>
                    <a:bodyPr/>
                    <a:lstStyle/>
                    <a:p>
                      <a:pPr algn="ctr" fontAlgn="b"/>
                      <a:r>
                        <a:rPr lang="en-GB" sz="1300" b="0" i="0" u="none" strike="noStrike" dirty="0">
                          <a:solidFill>
                            <a:schemeClr val="bg1"/>
                          </a:solidFill>
                          <a:effectLst/>
                          <a:latin typeface="Calibri"/>
                        </a:rPr>
                        <a:t>173</a:t>
                      </a:r>
                      <a:endParaRPr lang="en-GB" sz="1300" b="0" i="0" u="none" strike="noStrike" dirty="0">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dirty="0">
                          <a:solidFill>
                            <a:schemeClr val="bg1"/>
                          </a:solidFill>
                          <a:effectLst/>
                          <a:latin typeface="Calibri"/>
                        </a:rPr>
                        <a:t>82</a:t>
                      </a:r>
                      <a:endParaRPr lang="en-GB" sz="1300" b="0" i="0" u="none" strike="noStrike" dirty="0">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dirty="0">
                          <a:solidFill>
                            <a:schemeClr val="bg1"/>
                          </a:solidFill>
                          <a:effectLst/>
                          <a:latin typeface="Calibri" panose="020F0502020204030204" pitchFamily="34" charset="0"/>
                        </a:rPr>
                        <a:t>N/A</a:t>
                      </a: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2</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dirty="0">
                          <a:solidFill>
                            <a:schemeClr val="bg1"/>
                          </a:solidFill>
                          <a:effectLst/>
                          <a:latin typeface="Calibri"/>
                        </a:rPr>
                        <a:t>42</a:t>
                      </a:r>
                      <a:endParaRPr lang="en-GB" sz="1300" b="0" i="0" u="none" strike="noStrike" dirty="0">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a:solidFill>
                            <a:schemeClr val="bg1"/>
                          </a:solidFill>
                          <a:effectLst/>
                          <a:latin typeface="Calibri"/>
                        </a:rPr>
                        <a:t>6</a:t>
                      </a:r>
                      <a:endParaRPr lang="en-GB" sz="1300" b="0" i="0" u="none" strike="noStrike">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dirty="0">
                          <a:solidFill>
                            <a:schemeClr val="bg1"/>
                          </a:solidFill>
                          <a:effectLst/>
                          <a:latin typeface="Calibri"/>
                        </a:rPr>
                        <a:t>305</a:t>
                      </a:r>
                      <a:endParaRPr lang="en-GB" sz="1300" b="0" i="0" u="none" strike="noStrike" dirty="0">
                        <a:solidFill>
                          <a:schemeClr val="bg1"/>
                        </a:solidFill>
                        <a:effectLst/>
                        <a:latin typeface="Calibri" panose="020F0502020204030204" pitchFamily="34" charset="0"/>
                      </a:endParaRPr>
                    </a:p>
                  </a:txBody>
                  <a:tcPr marL="5625" marR="5625" marT="5625" marB="0" anchor="b">
                    <a:solidFill>
                      <a:schemeClr val="accent1">
                        <a:lumMod val="75000"/>
                      </a:schemeClr>
                    </a:solidFill>
                  </a:tcPr>
                </a:tc>
                <a:tc>
                  <a:txBody>
                    <a:bodyPr/>
                    <a:lstStyle/>
                    <a:p>
                      <a:pPr algn="ctr" fontAlgn="b"/>
                      <a:r>
                        <a:rPr lang="en-GB" sz="1300" b="0" i="0" u="none" strike="noStrike" dirty="0">
                          <a:solidFill>
                            <a:schemeClr val="bg1"/>
                          </a:solidFill>
                          <a:effectLst/>
                          <a:latin typeface="Calibri"/>
                        </a:rPr>
                        <a:t>       </a:t>
                      </a:r>
                      <a:endParaRPr lang="en-US" dirty="0"/>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accent1">
                        <a:lumMod val="75000"/>
                      </a:schemeClr>
                    </a:solidFill>
                  </a:tcPr>
                </a:tc>
                <a:extLst>
                  <a:ext uri="{0D108BD9-81ED-4DB2-BD59-A6C34878D82A}">
                    <a16:rowId xmlns:a16="http://schemas.microsoft.com/office/drawing/2014/main" val="626291084"/>
                  </a:ext>
                </a:extLst>
              </a:tr>
              <a:tr h="184919">
                <a:tc>
                  <a:txBody>
                    <a:bodyPr/>
                    <a:lstStyle/>
                    <a:p>
                      <a:pPr algn="l" fontAlgn="b"/>
                      <a:r>
                        <a:rPr lang="en-GB" sz="1300" u="none" strike="noStrike" dirty="0">
                          <a:effectLst/>
                        </a:rPr>
                        <a:t>Q1 2022/23</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r>
                        <a:rPr lang="en-GB" sz="1300" b="0" i="0" u="none" strike="noStrike" dirty="0">
                          <a:solidFill>
                            <a:srgbClr val="000000"/>
                          </a:solidFill>
                          <a:effectLst/>
                          <a:latin typeface="Calibri"/>
                        </a:rPr>
                        <a:t>64</a:t>
                      </a:r>
                    </a:p>
                  </a:txBody>
                  <a:tcPr marL="5625" marR="5625" marT="5625" marB="0" anchor="b"/>
                </a:tc>
                <a:tc>
                  <a:txBody>
                    <a:bodyPr/>
                    <a:lstStyle/>
                    <a:p>
                      <a:pPr algn="ctr" fontAlgn="b"/>
                      <a:r>
                        <a:rPr lang="en-GB" sz="1300" b="0" i="0" u="none" strike="noStrike" dirty="0">
                          <a:solidFill>
                            <a:srgbClr val="000000"/>
                          </a:solidFill>
                          <a:effectLst/>
                          <a:latin typeface="Calibri"/>
                        </a:rPr>
                        <a:t>18</a:t>
                      </a:r>
                    </a:p>
                  </a:txBody>
                  <a:tcPr marL="5625" marR="5625" marT="5625" marB="0" anchor="b"/>
                </a:tc>
                <a:tc>
                  <a:txBody>
                    <a:bodyPr/>
                    <a:lstStyle/>
                    <a:p>
                      <a:pPr algn="ctr" fontAlgn="b"/>
                      <a:r>
                        <a:rPr lang="en-GB" sz="1300" b="0" i="0" u="none" strike="noStrike" dirty="0">
                          <a:solidFill>
                            <a:srgbClr val="000000"/>
                          </a:solidFill>
                          <a:effectLst/>
                          <a:latin typeface="Calibri"/>
                        </a:rPr>
                        <a:t>0</a:t>
                      </a:r>
                    </a:p>
                  </a:txBody>
                  <a:tcPr marL="5625" marR="5625" marT="5625" marB="0" anchor="b"/>
                </a:tc>
                <a:tc>
                  <a:txBody>
                    <a:bodyPr/>
                    <a:lstStyle/>
                    <a:p>
                      <a:pPr algn="ctr" fontAlgn="b"/>
                      <a:r>
                        <a:rPr lang="en-GB" sz="1300" b="0" i="0" u="none" strike="noStrike" dirty="0">
                          <a:solidFill>
                            <a:srgbClr val="000000"/>
                          </a:solidFill>
                          <a:effectLst/>
                          <a:latin typeface="Calibri"/>
                        </a:rPr>
                        <a:t>0</a:t>
                      </a:r>
                    </a:p>
                  </a:txBody>
                  <a:tcPr marL="5625" marR="5625" marT="5625" marB="0" anchor="b"/>
                </a:tc>
                <a:tc>
                  <a:txBody>
                    <a:bodyPr/>
                    <a:lstStyle/>
                    <a:p>
                      <a:pPr algn="ctr" fontAlgn="b"/>
                      <a:r>
                        <a:rPr lang="en-GB" sz="1300" b="0" i="0" u="none" strike="noStrike" dirty="0">
                          <a:solidFill>
                            <a:srgbClr val="000000"/>
                          </a:solidFill>
                          <a:effectLst/>
                          <a:latin typeface="Calibri"/>
                        </a:rPr>
                        <a:t>6</a:t>
                      </a:r>
                    </a:p>
                  </a:txBody>
                  <a:tcPr marL="5625" marR="5625" marT="5625" marB="0" anchor="b"/>
                </a:tc>
                <a:tc>
                  <a:txBody>
                    <a:bodyPr/>
                    <a:lstStyle/>
                    <a:p>
                      <a:pPr algn="ctr" fontAlgn="b"/>
                      <a:r>
                        <a:rPr lang="en-GB" sz="1300" b="0" i="0" u="none" strike="noStrike" dirty="0">
                          <a:solidFill>
                            <a:srgbClr val="000000"/>
                          </a:solidFill>
                          <a:effectLst/>
                          <a:latin typeface="Calibri"/>
                        </a:rPr>
                        <a:t>0</a:t>
                      </a:r>
                    </a:p>
                  </a:txBody>
                  <a:tcPr marL="5625" marR="5625" marT="5625" marB="0" anchor="b"/>
                </a:tc>
                <a:tc>
                  <a:txBody>
                    <a:bodyPr/>
                    <a:lstStyle/>
                    <a:p>
                      <a:pPr algn="ctr" fontAlgn="b"/>
                      <a:r>
                        <a:rPr lang="en-GB" sz="1300" b="1" i="0" u="none" strike="noStrike" dirty="0">
                          <a:solidFill>
                            <a:srgbClr val="000000"/>
                          </a:solidFill>
                          <a:effectLst/>
                          <a:latin typeface="Calibri"/>
                        </a:rPr>
                        <a:t>88</a:t>
                      </a:r>
                    </a:p>
                  </a:txBody>
                  <a:tcPr marL="5625" marR="5625" marT="5625" marB="0" anchor="b"/>
                </a:tc>
                <a:tc>
                  <a:txBody>
                    <a:bodyPr/>
                    <a:lstStyle/>
                    <a:p>
                      <a:pPr marL="539750" algn="l" fontAlgn="b"/>
                      <a:endParaRPr lang="en-GB" sz="1300" u="none" strike="noStrike" dirty="0">
                        <a:solidFill>
                          <a:srgbClr val="FFC000"/>
                        </a:solidFill>
                        <a:effectLst/>
                      </a:endParaRPr>
                    </a:p>
                  </a:txBody>
                  <a:tcPr marL="5625" marR="5625" marT="5625" marB="0" anchor="ctr">
                    <a:lnR w="12700" cap="flat" cmpd="sng" algn="ctr">
                      <a:solidFill>
                        <a:schemeClr val="accent1">
                          <a:lumMod val="50000"/>
                        </a:schemeClr>
                      </a:solidFill>
                      <a:prstDash val="solid"/>
                      <a:round/>
                      <a:headEnd type="none" w="med" len="med"/>
                      <a:tailEnd type="none" w="med" len="med"/>
                    </a:lnR>
                    <a:solidFill>
                      <a:srgbClr val="FFC000"/>
                    </a:solidFill>
                  </a:tcPr>
                </a:tc>
                <a:extLst>
                  <a:ext uri="{0D108BD9-81ED-4DB2-BD59-A6C34878D82A}">
                    <a16:rowId xmlns:a16="http://schemas.microsoft.com/office/drawing/2014/main" val="309808457"/>
                  </a:ext>
                </a:extLst>
              </a:tr>
              <a:tr h="184919">
                <a:tc>
                  <a:txBody>
                    <a:bodyPr/>
                    <a:lstStyle/>
                    <a:p>
                      <a:pPr algn="l" fontAlgn="b"/>
                      <a:r>
                        <a:rPr lang="en-GB" sz="1300" u="none" strike="noStrike" dirty="0">
                          <a:effectLst/>
                        </a:rPr>
                        <a:t>Q2 2022/23</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a:solidFill>
                          <a:srgbClr val="000000"/>
                        </a:solidFill>
                        <a:effectLst/>
                        <a:latin typeface="Calibri"/>
                      </a:endParaRPr>
                    </a:p>
                  </a:txBody>
                  <a:tcPr marL="5625" marR="5625" marT="5625" marB="0" anchor="b"/>
                </a:tc>
                <a:tc>
                  <a:txBody>
                    <a:bodyPr/>
                    <a:lstStyle/>
                    <a:p>
                      <a:pPr algn="ctr" fontAlgn="b"/>
                      <a:endParaRPr lang="en-GB" sz="1300" b="1" i="0" u="none" strike="noStrike">
                        <a:solidFill>
                          <a:srgbClr val="000000"/>
                        </a:solidFill>
                        <a:effectLst/>
                        <a:latin typeface="Calibri"/>
                      </a:endParaRPr>
                    </a:p>
                  </a:txBody>
                  <a:tcPr marL="5625" marR="5625" marT="5625" marB="0" anchor="b"/>
                </a:tc>
                <a:tc>
                  <a:txBody>
                    <a:bodyPr/>
                    <a:lstStyle/>
                    <a:p>
                      <a:pPr algn="ctr" fontAlgn="b"/>
                      <a:r>
                        <a:rPr lang="en-GB" sz="1300" b="0" i="0" u="none" strike="noStrike" baseline="0" dirty="0">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bg1"/>
                    </a:solidFill>
                  </a:tcPr>
                </a:tc>
                <a:extLst>
                  <a:ext uri="{0D108BD9-81ED-4DB2-BD59-A6C34878D82A}">
                    <a16:rowId xmlns:a16="http://schemas.microsoft.com/office/drawing/2014/main" val="557565645"/>
                  </a:ext>
                </a:extLst>
              </a:tr>
              <a:tr h="184919">
                <a:tc>
                  <a:txBody>
                    <a:bodyPr/>
                    <a:lstStyle/>
                    <a:p>
                      <a:pPr algn="l" fontAlgn="b"/>
                      <a:r>
                        <a:rPr lang="en-GB" sz="1300" u="none" strike="noStrike" dirty="0">
                          <a:effectLst/>
                        </a:rPr>
                        <a:t>Q3 2022/23</a:t>
                      </a:r>
                      <a:endParaRPr lang="en-GB" sz="1300" b="0" i="0" u="none" strike="noStrike" dirty="0">
                        <a:solidFill>
                          <a:srgbClr val="000000"/>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1" i="0" u="none" strike="noStrike">
                        <a:solidFill>
                          <a:srgbClr val="000000"/>
                        </a:solidFill>
                        <a:effectLst/>
                        <a:latin typeface="Calibri"/>
                      </a:endParaRPr>
                    </a:p>
                  </a:txBody>
                  <a:tcPr marL="5625" marR="5625" marT="5625" marB="0" anchor="b"/>
                </a:tc>
                <a:tc>
                  <a:txBody>
                    <a:bodyPr/>
                    <a:lstStyle/>
                    <a:p>
                      <a:pPr algn="ctr" fontAlgn="b"/>
                      <a:r>
                        <a:rPr lang="en-GB" sz="1300" b="0" i="0" u="none" strike="noStrike" dirty="0">
                          <a:solidFill>
                            <a:srgbClr val="000000"/>
                          </a:solidFill>
                          <a:effectLst/>
                          <a:latin typeface="Calibri"/>
                        </a:rPr>
                        <a:t>      </a:t>
                      </a:r>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bg1"/>
                    </a:solidFill>
                  </a:tcPr>
                </a:tc>
                <a:extLst>
                  <a:ext uri="{0D108BD9-81ED-4DB2-BD59-A6C34878D82A}">
                    <a16:rowId xmlns:a16="http://schemas.microsoft.com/office/drawing/2014/main" val="3036547888"/>
                  </a:ext>
                </a:extLst>
              </a:tr>
              <a:tr h="184919">
                <a:tc>
                  <a:txBody>
                    <a:bodyPr/>
                    <a:lstStyle/>
                    <a:p>
                      <a:pPr algn="l" fontAlgn="b"/>
                      <a:r>
                        <a:rPr lang="en-GB" sz="1300" b="0" i="0" u="none" strike="noStrike" dirty="0">
                          <a:solidFill>
                            <a:srgbClr val="000000"/>
                          </a:solidFill>
                          <a:effectLst/>
                          <a:latin typeface="Calibri"/>
                        </a:rPr>
                        <a:t>Q4 2022/23</a:t>
                      </a:r>
                    </a:p>
                  </a:txBody>
                  <a:tcPr marL="31890" marR="31890" marT="5625" marB="0" anchor="b">
                    <a:lnL w="12700" cap="flat" cmpd="sng" algn="ctr">
                      <a:solidFill>
                        <a:schemeClr val="accent1">
                          <a:lumMod val="50000"/>
                        </a:schemeClr>
                      </a:solidFill>
                      <a:prstDash val="solid"/>
                      <a:round/>
                      <a:headEnd type="none" w="med" len="med"/>
                      <a:tailEnd type="none" w="med" len="med"/>
                    </a:lnL>
                  </a:tcPr>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0" i="0" u="none" strike="noStrike" dirty="0">
                        <a:solidFill>
                          <a:srgbClr val="000000"/>
                        </a:solidFill>
                        <a:effectLst/>
                        <a:latin typeface="Calibri"/>
                      </a:endParaRPr>
                    </a:p>
                  </a:txBody>
                  <a:tcPr marL="5625" marR="5625" marT="5625" marB="0" anchor="b"/>
                </a:tc>
                <a:tc>
                  <a:txBody>
                    <a:bodyPr/>
                    <a:lstStyle/>
                    <a:p>
                      <a:pPr algn="ctr" fontAlgn="b"/>
                      <a:endParaRPr lang="en-GB" sz="1300" b="1" i="0" u="none" strike="noStrike" dirty="0">
                        <a:solidFill>
                          <a:srgbClr val="000000"/>
                        </a:solidFill>
                        <a:effectLst/>
                        <a:latin typeface="Calibri"/>
                      </a:endParaRPr>
                    </a:p>
                  </a:txBody>
                  <a:tcPr marL="5625" marR="5625" marT="5625" marB="0" anchor="b"/>
                </a:tc>
                <a:tc>
                  <a:txBody>
                    <a:bodyPr/>
                    <a:lstStyle/>
                    <a:p>
                      <a:pPr algn="ctr" fontAlgn="b"/>
                      <a:r>
                        <a:rPr lang="en-GB" sz="1300" b="0" i="0" u="none" strike="noStrike" dirty="0">
                          <a:solidFill>
                            <a:srgbClr val="000000"/>
                          </a:solidFill>
                          <a:effectLst/>
                          <a:latin typeface="Calibri"/>
                        </a:rPr>
                        <a:t>       </a:t>
                      </a:r>
                      <a:endParaRPr lang="en-GB" sz="1300" b="0" i="0" u="none" strike="noStrike" dirty="0">
                        <a:solidFill>
                          <a:srgbClr val="000000"/>
                        </a:solidFill>
                        <a:effectLst/>
                        <a:latin typeface="Calibri" panose="020F0502020204030204" pitchFamily="34" charset="0"/>
                      </a:endParaRPr>
                    </a:p>
                  </a:txBody>
                  <a:tcPr marL="5625" marR="5625" marT="5625" marB="0" anchor="b">
                    <a:lnR w="12700" cap="flat" cmpd="sng" algn="ctr">
                      <a:solidFill>
                        <a:schemeClr val="accent1">
                          <a:lumMod val="50000"/>
                        </a:schemeClr>
                      </a:solidFill>
                      <a:prstDash val="solid"/>
                      <a:round/>
                      <a:headEnd type="none" w="med" len="med"/>
                      <a:tailEnd type="none" w="med" len="med"/>
                    </a:lnR>
                    <a:solidFill>
                      <a:schemeClr val="bg1"/>
                    </a:solidFill>
                  </a:tcPr>
                </a:tc>
                <a:extLst>
                  <a:ext uri="{0D108BD9-81ED-4DB2-BD59-A6C34878D82A}">
                    <a16:rowId xmlns:a16="http://schemas.microsoft.com/office/drawing/2014/main" val="3441657110"/>
                  </a:ext>
                </a:extLst>
              </a:tr>
              <a:tr h="335302">
                <a:tc>
                  <a:txBody>
                    <a:bodyPr/>
                    <a:lstStyle/>
                    <a:p>
                      <a:pPr algn="l" fontAlgn="b"/>
                      <a:r>
                        <a:rPr lang="en-GB" sz="1300" b="0" u="none" strike="noStrike" dirty="0">
                          <a:solidFill>
                            <a:schemeClr val="bg1"/>
                          </a:solidFill>
                          <a:effectLst/>
                        </a:rPr>
                        <a:t>Year end 2022/23</a:t>
                      </a:r>
                      <a:endParaRPr lang="en-GB" sz="1300" b="0" i="0" u="none" strike="noStrike" dirty="0">
                        <a:solidFill>
                          <a:schemeClr val="bg1"/>
                        </a:solidFill>
                        <a:effectLst/>
                        <a:latin typeface="Calibri" panose="020F0502020204030204" pitchFamily="34" charset="0"/>
                      </a:endParaRPr>
                    </a:p>
                  </a:txBody>
                  <a:tcPr marL="31890" marR="31890" marT="5625" marB="0" anchor="b">
                    <a:lnL w="12700" cap="flat" cmpd="sng" algn="ctr">
                      <a:solidFill>
                        <a:schemeClr val="accent1">
                          <a:lumMod val="50000"/>
                        </a:schemeClr>
                      </a:solidFill>
                      <a:prstDash val="solid"/>
                      <a:round/>
                      <a:headEnd type="none" w="med" len="med"/>
                      <a:tailEnd type="none" w="med" len="med"/>
                    </a:lnL>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endParaRPr lang="en-GB" sz="1300" b="0" i="0" u="none" strike="noStrike" dirty="0">
                        <a:solidFill>
                          <a:schemeClr val="bg1"/>
                        </a:solidFill>
                        <a:effectLst/>
                        <a:latin typeface="Calibri" panose="020F0502020204030204" pitchFamily="34" charset="0"/>
                      </a:endParaRPr>
                    </a:p>
                  </a:txBody>
                  <a:tcPr marL="5625" marR="5625" marT="5625" marB="0" anchor="b">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tc>
                  <a:txBody>
                    <a:bodyPr/>
                    <a:lstStyle/>
                    <a:p>
                      <a:pPr algn="ctr" fontAlgn="b"/>
                      <a:r>
                        <a:rPr lang="en-GB" sz="1300" b="0" i="0" u="none" strike="noStrike" dirty="0">
                          <a:solidFill>
                            <a:schemeClr val="bg1"/>
                          </a:solidFill>
                          <a:effectLst/>
                          <a:latin typeface="Calibri"/>
                        </a:rPr>
                        <a:t>       </a:t>
                      </a:r>
                      <a:endParaRPr lang="en-US" dirty="0"/>
                    </a:p>
                  </a:txBody>
                  <a:tcPr marL="5625" marR="5625" marT="5625" marB="0" anchor="b">
                    <a:lnR w="12700" cap="flat" cmpd="sng" algn="ctr">
                      <a:solidFill>
                        <a:schemeClr val="accent1">
                          <a:lumMod val="50000"/>
                        </a:schemeClr>
                      </a:solidFill>
                      <a:prstDash val="solid"/>
                      <a:round/>
                      <a:headEnd type="none" w="med" len="med"/>
                      <a:tailEnd type="none" w="med" len="med"/>
                    </a:lnR>
                    <a:lnB w="12700" cap="flat" cmpd="sng" algn="ctr">
                      <a:solidFill>
                        <a:schemeClr val="accent1">
                          <a:lumMod val="50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559546023"/>
                  </a:ext>
                </a:extLst>
              </a:tr>
            </a:tbl>
          </a:graphicData>
        </a:graphic>
      </p:graphicFrame>
      <p:sp>
        <p:nvSpPr>
          <p:cNvPr id="8" name="Rectangle: Rounded Corners 17">
            <a:extLst>
              <a:ext uri="{FF2B5EF4-FFF2-40B4-BE49-F238E27FC236}">
                <a16:creationId xmlns:a16="http://schemas.microsoft.com/office/drawing/2014/main" id="{F0F15FF1-DB2F-4939-BAE4-DCAA5BAA199D}"/>
              </a:ext>
            </a:extLst>
          </p:cNvPr>
          <p:cNvSpPr/>
          <p:nvPr/>
        </p:nvSpPr>
        <p:spPr>
          <a:xfrm>
            <a:off x="625158" y="843276"/>
            <a:ext cx="6753240" cy="1913762"/>
          </a:xfrm>
          <a:prstGeom prst="roundRect">
            <a:avLst>
              <a:gd name="adj" fmla="val 472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0309A968-EE65-4A1C-B9AF-F2773E31DE38}"/>
              </a:ext>
            </a:extLst>
          </p:cNvPr>
          <p:cNvSpPr txBox="1"/>
          <p:nvPr/>
        </p:nvSpPr>
        <p:spPr>
          <a:xfrm>
            <a:off x="390525" y="6064961"/>
            <a:ext cx="11410950" cy="807913"/>
          </a:xfrm>
          <a:prstGeom prst="rect">
            <a:avLst/>
          </a:prstGeom>
          <a:noFill/>
        </p:spPr>
        <p:txBody>
          <a:bodyPr wrap="square" lIns="68580" tIns="34290" rIns="68580" bIns="34290" rtlCol="0" anchor="t">
            <a:spAutoFit/>
          </a:bodyPr>
          <a:lstStyle/>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The number of Stage 1 complaints increased by 16 cases (33%). There were 3 fewer Stage 2 requests.</a:t>
            </a:r>
            <a:endParaRPr kumimoji="0" lang="en-GB" sz="1200" b="0" i="0" u="none" strike="noStrike" kern="1200" cap="none" spc="0" normalizeH="0" baseline="0" noProof="0" dirty="0">
              <a:ln>
                <a:noFill/>
              </a:ln>
              <a:solidFill>
                <a:prstClr val="black"/>
              </a:solidFill>
              <a:effectLst/>
              <a:uLnTx/>
              <a:uFillTx/>
              <a:latin typeface="Calibri"/>
              <a:ea typeface="+mn-ea"/>
              <a:cs typeface="Calibri"/>
            </a:endParaRPr>
          </a:p>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The LGSCO considered 6 new complaints in quarter 1. The Housing Ombudsman did not issue any new inquiries in qtr.1 </a:t>
            </a:r>
          </a:p>
          <a:p>
            <a:pPr marL="213995" marR="0" lvl="0" indent="-213995"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The Council managed 74 unique cases.</a:t>
            </a: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a:ea typeface="+mn-ea"/>
              <a:cs typeface="Calibri"/>
            </a:endParaRPr>
          </a:p>
        </p:txBody>
      </p:sp>
      <p:grpSp>
        <p:nvGrpSpPr>
          <p:cNvPr id="3" name="Group 2"/>
          <p:cNvGrpSpPr/>
          <p:nvPr/>
        </p:nvGrpSpPr>
        <p:grpSpPr>
          <a:xfrm>
            <a:off x="7453461" y="717690"/>
            <a:ext cx="4450611" cy="5232734"/>
            <a:chOff x="9221659" y="1859816"/>
            <a:chExt cx="5180414" cy="5770112"/>
          </a:xfrm>
        </p:grpSpPr>
        <p:sp>
          <p:nvSpPr>
            <p:cNvPr id="9" name="Rectangle: Rounded Corners 18">
              <a:extLst>
                <a:ext uri="{FF2B5EF4-FFF2-40B4-BE49-F238E27FC236}">
                  <a16:creationId xmlns:a16="http://schemas.microsoft.com/office/drawing/2014/main" id="{22559ADC-8C8B-487F-B65A-E5537E0AC482}"/>
                </a:ext>
              </a:extLst>
            </p:cNvPr>
            <p:cNvSpPr/>
            <p:nvPr/>
          </p:nvSpPr>
          <p:spPr>
            <a:xfrm>
              <a:off x="9221659" y="1859816"/>
              <a:ext cx="5081682" cy="57701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9258BBF7-7DC0-4D2B-A401-254D46D4C117}"/>
                </a:ext>
              </a:extLst>
            </p:cNvPr>
            <p:cNvSpPr txBox="1"/>
            <p:nvPr/>
          </p:nvSpPr>
          <p:spPr>
            <a:xfrm>
              <a:off x="12815977" y="5279196"/>
              <a:ext cx="1586096" cy="1527228"/>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lang="en-GB" sz="1050" b="1" dirty="0">
                  <a:solidFill>
                    <a:srgbClr val="4F81BD">
                      <a:lumMod val="75000"/>
                    </a:srgbClr>
                  </a:solidFill>
                  <a:latin typeface="Calibri"/>
                </a:rPr>
                <a:t>Quart</a:t>
              </a:r>
              <a:r>
                <a:rPr kumimoji="0" lang="en-GB" sz="1050" b="1" i="0" u="none" strike="noStrike" kern="1200" cap="none" spc="0" normalizeH="0" baseline="0" noProof="0" dirty="0">
                  <a:ln>
                    <a:noFill/>
                  </a:ln>
                  <a:solidFill>
                    <a:srgbClr val="4F81BD">
                      <a:lumMod val="75000"/>
                    </a:srgbClr>
                  </a:solidFill>
                  <a:effectLst/>
                  <a:uLnTx/>
                  <a:uFillTx/>
                  <a:latin typeface="Calibri"/>
                  <a:ea typeface="+mn-ea"/>
                  <a:cs typeface="+mn-cs"/>
                </a:rPr>
                <a:t>er: Q1 22/23</a:t>
              </a:r>
            </a:p>
            <a:p>
              <a:pPr marL="0" marR="0" lvl="0" indent="0" algn="l" defTabSz="685718" rtl="0" eaLnBrk="1" fontAlgn="auto" latinLnBrk="0" hangingPunct="1">
                <a:lnSpc>
                  <a:spcPct val="100000"/>
                </a:lnSpc>
                <a:spcBef>
                  <a:spcPts val="0"/>
                </a:spcBef>
                <a:spcAft>
                  <a:spcPts val="0"/>
                </a:spcAft>
                <a:buClrTx/>
                <a:buSzTx/>
                <a:buFontTx/>
                <a:buNone/>
                <a:tabLst/>
                <a:defRPr/>
              </a:pPr>
              <a:r>
                <a:rPr lang="en-GB" sz="1050" dirty="0">
                  <a:solidFill>
                    <a:srgbClr val="002060"/>
                  </a:solidFill>
                  <a:latin typeface="Calibri"/>
                </a:rPr>
                <a:t>88</a:t>
              </a:r>
              <a:r>
                <a:rPr kumimoji="0" lang="en-GB" sz="1050" b="0" i="0" u="none" strike="noStrike" kern="1200" cap="none" spc="0" normalizeH="0" baseline="0" noProof="0" dirty="0">
                  <a:ln>
                    <a:noFill/>
                  </a:ln>
                  <a:solidFill>
                    <a:srgbClr val="002060"/>
                  </a:solidFill>
                  <a:effectLst/>
                  <a:uLnTx/>
                  <a:uFillTx/>
                  <a:latin typeface="Calibri"/>
                  <a:ea typeface="+mn-ea"/>
                  <a:cs typeface="+mn-cs"/>
                </a:rPr>
                <a:t> 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rgbClr val="002060"/>
                  </a:solidFill>
                  <a:latin typeface="Calibri"/>
                </a:rPr>
                <a:t>73</a:t>
              </a:r>
              <a:r>
                <a:rPr kumimoji="0" lang="en-GB" sz="1050" b="0" i="0" u="none" strike="noStrike" kern="1200" cap="none" spc="0" normalizeH="0" baseline="0" noProof="0" dirty="0">
                  <a:ln>
                    <a:noFill/>
                  </a:ln>
                  <a:solidFill>
                    <a:srgbClr val="002060"/>
                  </a:solidFill>
                  <a:effectLst/>
                  <a:uLnTx/>
                  <a:uFillTx/>
                  <a:latin typeface="Calibri"/>
                  <a:ea typeface="+mn-ea"/>
                  <a:cs typeface="+mn-cs"/>
                </a:rPr>
                <a:t>%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a:ea typeface="+mn-ea"/>
                  <a:cs typeface="+mn-cs"/>
                </a:rPr>
                <a:t>20%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rgbClr val="002060"/>
                  </a:solidFill>
                  <a:latin typeface="Calibri"/>
                </a:rPr>
                <a:t>   0% TP</a:t>
              </a:r>
              <a:endParaRPr kumimoji="0" lang="en-GB" sz="1050" b="0" i="0" u="none" strike="noStrike" kern="1200" cap="none" spc="0" normalizeH="0" baseline="0" noProof="0" dirty="0">
                <a:ln>
                  <a:noFill/>
                </a:ln>
                <a:solidFill>
                  <a:srgbClr val="002060"/>
                </a:solidFill>
                <a:effectLst/>
                <a:uLnTx/>
                <a:uFillTx/>
                <a:latin typeface="Calibri"/>
                <a:ea typeface="+mn-ea"/>
                <a:cs typeface="+mn-cs"/>
              </a:endParaRP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a:ea typeface="+mn-ea"/>
                  <a:cs typeface="+mn-cs"/>
                </a:rPr>
                <a:t>   0% Stage 3</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a:ea typeface="+mn-ea"/>
                  <a:cs typeface="+mn-cs"/>
                </a:rPr>
                <a:t> </a:t>
              </a:r>
              <a:r>
                <a:rPr lang="en-GB" sz="1050" dirty="0">
                  <a:solidFill>
                    <a:srgbClr val="002060"/>
                  </a:solidFill>
                  <a:latin typeface="Calibri"/>
                </a:rPr>
                <a:t>  7</a:t>
              </a:r>
              <a:r>
                <a:rPr kumimoji="0" lang="en-GB" sz="1050" b="0" i="0" u="none" strike="noStrike" kern="1200" cap="none" spc="0" normalizeH="0" baseline="0" noProof="0" dirty="0">
                  <a:ln>
                    <a:noFill/>
                  </a:ln>
                  <a:solidFill>
                    <a:srgbClr val="002060"/>
                  </a:solidFill>
                  <a:effectLst/>
                  <a:uLnTx/>
                  <a:uFillTx/>
                  <a:latin typeface="Calibri"/>
                  <a:ea typeface="+mn-ea"/>
                  <a:cs typeface="+mn-cs"/>
                </a:rPr>
                <a:t>% LGSCO</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a:ea typeface="+mn-ea"/>
                  <a:cs typeface="+mn-cs"/>
                </a:rPr>
                <a:t>   0% HO</a:t>
              </a:r>
            </a:p>
          </p:txBody>
        </p:sp>
      </p:grpSp>
      <p:graphicFrame>
        <p:nvGraphicFramePr>
          <p:cNvPr id="15" name="Chart 14"/>
          <p:cNvGraphicFramePr/>
          <p:nvPr>
            <p:extLst>
              <p:ext uri="{D42A27DB-BD31-4B8C-83A1-F6EECF244321}">
                <p14:modId xmlns:p14="http://schemas.microsoft.com/office/powerpoint/2010/main" val="514224910"/>
              </p:ext>
            </p:extLst>
          </p:nvPr>
        </p:nvGraphicFramePr>
        <p:xfrm>
          <a:off x="935665" y="1015538"/>
          <a:ext cx="6311395" cy="17587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p:nvPr>
            <p:extLst>
              <p:ext uri="{D42A27DB-BD31-4B8C-83A1-F6EECF244321}">
                <p14:modId xmlns:p14="http://schemas.microsoft.com/office/powerpoint/2010/main" val="2628178545"/>
              </p:ext>
            </p:extLst>
          </p:nvPr>
        </p:nvGraphicFramePr>
        <p:xfrm>
          <a:off x="7378398" y="613916"/>
          <a:ext cx="3751476" cy="301654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9"/>
          <p:cNvSpPr/>
          <p:nvPr/>
        </p:nvSpPr>
        <p:spPr>
          <a:xfrm>
            <a:off x="10485935" y="1239012"/>
            <a:ext cx="1387075" cy="1223412"/>
          </a:xfrm>
          <a:prstGeom prst="rect">
            <a:avLst/>
          </a:prstGeom>
        </p:spPr>
        <p:txBody>
          <a:bodyPr wrap="square">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lang="en-GB" sz="1050" b="1" dirty="0">
                <a:solidFill>
                  <a:srgbClr val="4F81BD">
                    <a:lumMod val="75000"/>
                  </a:srgbClr>
                </a:solidFill>
                <a:latin typeface="Calibri" panose="020F0502020204030204"/>
              </a:rPr>
              <a:t>Q</a:t>
            </a:r>
            <a:r>
              <a:rPr kumimoji="0" lang="en-GB" sz="1050" b="1" i="0" u="none" strike="noStrike" kern="1200" cap="none" spc="0" normalizeH="0" baseline="0" noProof="0" dirty="0" err="1">
                <a:ln>
                  <a:noFill/>
                </a:ln>
                <a:solidFill>
                  <a:srgbClr val="4F81BD">
                    <a:lumMod val="75000"/>
                  </a:srgbClr>
                </a:solidFill>
                <a:effectLst/>
                <a:uLnTx/>
                <a:uFillTx/>
                <a:latin typeface="Calibri" panose="020F0502020204030204"/>
                <a:ea typeface="+mn-ea"/>
                <a:cs typeface="+mn-cs"/>
              </a:rPr>
              <a:t>uarter</a:t>
            </a:r>
            <a:r>
              <a:rPr kumimoji="0" lang="en-GB" sz="1050" b="1" i="0" u="none" strike="noStrike" kern="1200" cap="none" spc="0" normalizeH="0" baseline="0" noProof="0" dirty="0">
                <a:ln>
                  <a:noFill/>
                </a:ln>
                <a:solidFill>
                  <a:srgbClr val="4F81BD">
                    <a:lumMod val="75000"/>
                  </a:srgbClr>
                </a:solidFill>
                <a:effectLst/>
                <a:uLnTx/>
                <a:uFillTx/>
                <a:latin typeface="Calibri" panose="020F0502020204030204"/>
                <a:ea typeface="+mn-ea"/>
                <a:cs typeface="+mn-cs"/>
              </a:rPr>
              <a:t>: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88 complaints</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55 % Stage 1</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24 % Stage 2</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  1 % Stage 3</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17 % LGSCO, </a:t>
            </a:r>
          </a:p>
          <a:p>
            <a:pPr marL="159449" marR="0" lvl="0" indent="-15944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002060"/>
                </a:solidFill>
                <a:effectLst/>
                <a:uLnTx/>
                <a:uFillTx/>
                <a:latin typeface="Calibri" panose="020F0502020204030204"/>
                <a:ea typeface="+mn-ea"/>
                <a:cs typeface="+mn-cs"/>
              </a:rPr>
              <a:t>  3 % HO</a:t>
            </a:r>
          </a:p>
        </p:txBody>
      </p:sp>
      <p:graphicFrame>
        <p:nvGraphicFramePr>
          <p:cNvPr id="22" name="Chart 21"/>
          <p:cNvGraphicFramePr/>
          <p:nvPr>
            <p:extLst>
              <p:ext uri="{D42A27DB-BD31-4B8C-83A1-F6EECF244321}">
                <p14:modId xmlns:p14="http://schemas.microsoft.com/office/powerpoint/2010/main" val="168091977"/>
              </p:ext>
            </p:extLst>
          </p:nvPr>
        </p:nvGraphicFramePr>
        <p:xfrm>
          <a:off x="7247060" y="3081967"/>
          <a:ext cx="4011513" cy="3125947"/>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a:extLst>
              <a:ext uri="{FF2B5EF4-FFF2-40B4-BE49-F238E27FC236}">
                <a16:creationId xmlns:a16="http://schemas.microsoft.com/office/drawing/2014/main" id="{DDA1D3C1-B6D8-43EE-849E-F17AA9ACA817}"/>
              </a:ext>
            </a:extLst>
          </p:cNvPr>
          <p:cNvSpPr txBox="1"/>
          <p:nvPr/>
        </p:nvSpPr>
        <p:spPr>
          <a:xfrm>
            <a:off x="2100412" y="2714178"/>
            <a:ext cx="3751476" cy="338554"/>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Reporting is compared to previous Quarter</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21" name="TextBox 20">
            <a:extLst>
              <a:ext uri="{FF2B5EF4-FFF2-40B4-BE49-F238E27FC236}">
                <a16:creationId xmlns:a16="http://schemas.microsoft.com/office/drawing/2014/main" id="{6C345DDF-491B-474F-B605-0417B30B6FFB}"/>
              </a:ext>
            </a:extLst>
          </p:cNvPr>
          <p:cNvSpPr txBox="1"/>
          <p:nvPr/>
        </p:nvSpPr>
        <p:spPr>
          <a:xfrm>
            <a:off x="488652" y="5799280"/>
            <a:ext cx="7602069" cy="261610"/>
          </a:xfrm>
          <a:prstGeom prst="rect">
            <a:avLst/>
          </a:prstGeom>
          <a:noFill/>
        </p:spPr>
        <p:txBody>
          <a:bodyPr wrap="square" lIns="91440" tIns="45720" rIns="91440" bIns="45720" rtlCol="0" anchor="t">
            <a:spAutoFit/>
          </a:bodyPr>
          <a:lstStyle/>
          <a:p>
            <a:pPr marL="0" marR="0" lvl="0" indent="0" algn="l" defTabSz="91429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30000" noProof="0" dirty="0">
                <a:ln>
                  <a:noFill/>
                </a:ln>
                <a:solidFill>
                  <a:prstClr val="black"/>
                </a:solidFill>
                <a:effectLst/>
                <a:uLnTx/>
                <a:uFillTx/>
                <a:latin typeface="Calibri" panose="020F0502020204030204"/>
                <a:ea typeface="+mn-ea"/>
                <a:cs typeface="+mn-cs"/>
              </a:rPr>
              <a:t>i</a:t>
            </a:r>
            <a:r>
              <a:rPr lang="en-GB" sz="1100" kern="0" baseline="30000" dirty="0">
                <a:solidFill>
                  <a:prstClr val="black"/>
                </a:solidFill>
                <a:latin typeface="Calibri" panose="020F0502020204030204"/>
              </a:rPr>
              <a:t>)</a:t>
            </a:r>
            <a:r>
              <a:rPr lang="en-GB" sz="1100" kern="0" dirty="0">
                <a:solidFill>
                  <a:prstClr val="black"/>
                </a:solidFill>
                <a:latin typeface="Calibri" panose="020F0502020204030204"/>
              </a:rPr>
              <a:t>Tenant complaint Panel </a:t>
            </a:r>
            <a:r>
              <a:rPr kumimoji="0" lang="en-GB" sz="1100" b="0" i="0" u="none" strike="noStrike" kern="0" cap="none" spc="0" normalizeH="0" baseline="30000" noProof="0" dirty="0">
                <a:ln>
                  <a:noFill/>
                </a:ln>
                <a:solidFill>
                  <a:prstClr val="black"/>
                </a:solidFill>
                <a:effectLst/>
                <a:uLnTx/>
                <a:uFillTx/>
                <a:latin typeface="Calibri" panose="020F0502020204030204"/>
                <a:ea typeface="+mn-ea"/>
                <a:cs typeface="+mn-cs"/>
              </a:rPr>
              <a:t>ii) </a:t>
            </a:r>
            <a:r>
              <a:rPr kumimoji="0" lang="en-GB" sz="1100" b="0" i="0" u="none" strike="noStrike" kern="0" cap="none" spc="0" normalizeH="0" baseline="0" noProof="0" dirty="0">
                <a:ln>
                  <a:noFill/>
                </a:ln>
                <a:solidFill>
                  <a:prstClr val="black"/>
                </a:solidFill>
                <a:effectLst/>
                <a:uLnTx/>
                <a:uFillTx/>
                <a:latin typeface="Calibri" panose="020F0502020204030204"/>
                <a:ea typeface="+mn-ea"/>
                <a:cs typeface="+mn-cs"/>
              </a:rPr>
              <a:t>Complaints at Stage 3 only apply to Children’s statutory social care</a:t>
            </a:r>
            <a:endParaRPr kumimoji="0" lang="en-GB" sz="1100" b="0" i="0" u="none" strike="noStrike" kern="0" cap="none" spc="0" normalizeH="0" baseline="0" noProof="0" dirty="0">
              <a:ln>
                <a:noFill/>
              </a:ln>
              <a:solidFill>
                <a:prstClr val="black"/>
              </a:solidFill>
              <a:effectLst/>
              <a:uLnTx/>
              <a:uFillTx/>
              <a:latin typeface="Calibri" panose="020F0502020204030204"/>
              <a:ea typeface="+mn-ea"/>
              <a:cs typeface="Calibri"/>
            </a:endParaRPr>
          </a:p>
        </p:txBody>
      </p:sp>
      <p:sp>
        <p:nvSpPr>
          <p:cNvPr id="5" name="TextBox 4">
            <a:extLst>
              <a:ext uri="{FF2B5EF4-FFF2-40B4-BE49-F238E27FC236}">
                <a16:creationId xmlns:a16="http://schemas.microsoft.com/office/drawing/2014/main" id="{DF27C931-504E-457C-AEBC-5C471E401184}"/>
              </a:ext>
            </a:extLst>
          </p:cNvPr>
          <p:cNvSpPr txBox="1"/>
          <p:nvPr/>
        </p:nvSpPr>
        <p:spPr>
          <a:xfrm>
            <a:off x="7388158" y="1502921"/>
            <a:ext cx="67061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Stage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3726609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815575" y="200733"/>
            <a:ext cx="9181020" cy="61235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100" b="1" i="0" u="none" strike="noStrike" kern="1200" cap="none" spc="0" normalizeH="0" baseline="0" noProof="0" dirty="0">
                <a:ln>
                  <a:noFill/>
                </a:ln>
                <a:solidFill>
                  <a:prstClr val="black"/>
                </a:solidFill>
                <a:effectLst/>
                <a:uLnTx/>
                <a:uFillTx/>
                <a:latin typeface="Calibri Light" panose="020F0302020204030204"/>
                <a:ea typeface="+mj-ea"/>
                <a:cs typeface="+mj-cs"/>
              </a:rPr>
              <a:t>Formal Complaints - Quarter 1 </a:t>
            </a:r>
            <a:r>
              <a:rPr kumimoji="0" lang="en-GB" sz="2100" b="1" i="0" u="none" strike="noStrike" kern="1200" cap="none" spc="0" normalizeH="0" baseline="0" noProof="0" dirty="0">
                <a:ln>
                  <a:noFill/>
                </a:ln>
                <a:solidFill>
                  <a:srgbClr val="0070C0"/>
                </a:solidFill>
                <a:effectLst/>
                <a:uLnTx/>
                <a:uFillTx/>
                <a:latin typeface="Calibri"/>
                <a:ea typeface="+mj-ea"/>
                <a:cs typeface="+mj-cs"/>
              </a:rPr>
              <a:t>I Directorates and service areas</a:t>
            </a:r>
          </a:p>
        </p:txBody>
      </p:sp>
      <p:sp>
        <p:nvSpPr>
          <p:cNvPr id="56" name="Rectangle: Rounded Corners 12">
            <a:extLst>
              <a:ext uri="{FF2B5EF4-FFF2-40B4-BE49-F238E27FC236}">
                <a16:creationId xmlns:a16="http://schemas.microsoft.com/office/drawing/2014/main" id="{B709B0A0-A563-4AE0-BCCC-90B00C82D36B}"/>
              </a:ext>
            </a:extLst>
          </p:cNvPr>
          <p:cNvSpPr/>
          <p:nvPr/>
        </p:nvSpPr>
        <p:spPr>
          <a:xfrm>
            <a:off x="659220" y="3913464"/>
            <a:ext cx="10731870" cy="284672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7" name="Rectangle: Rounded Corners 7">
            <a:extLst>
              <a:ext uri="{FF2B5EF4-FFF2-40B4-BE49-F238E27FC236}">
                <a16:creationId xmlns:a16="http://schemas.microsoft.com/office/drawing/2014/main" id="{3E5EA8A0-B155-481E-91A3-0D8EF2A10E3C}"/>
              </a:ext>
            </a:extLst>
          </p:cNvPr>
          <p:cNvSpPr/>
          <p:nvPr/>
        </p:nvSpPr>
        <p:spPr>
          <a:xfrm>
            <a:off x="751240" y="1387380"/>
            <a:ext cx="10639850" cy="24455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8" name="TextBox 57">
            <a:extLst>
              <a:ext uri="{FF2B5EF4-FFF2-40B4-BE49-F238E27FC236}">
                <a16:creationId xmlns:a16="http://schemas.microsoft.com/office/drawing/2014/main" id="{11733017-37D0-46E0-BC79-800DF3CC3D5E}"/>
              </a:ext>
            </a:extLst>
          </p:cNvPr>
          <p:cNvSpPr txBox="1"/>
          <p:nvPr/>
        </p:nvSpPr>
        <p:spPr>
          <a:xfrm>
            <a:off x="5722639" y="1672111"/>
            <a:ext cx="1687752" cy="882421"/>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329" b="1" i="0" u="none" strike="noStrike" kern="1200" cap="none" spc="0" normalizeH="0" baseline="0" noProof="0" dirty="0">
                <a:ln>
                  <a:noFill/>
                </a:ln>
                <a:solidFill>
                  <a:srgbClr val="4F81BD">
                    <a:lumMod val="75000"/>
                  </a:srgbClr>
                </a:solidFill>
                <a:effectLst/>
                <a:uLnTx/>
                <a:uFillTx/>
                <a:latin typeface="Calibri"/>
                <a:ea typeface="+mn-ea"/>
                <a:cs typeface="+mn-cs"/>
              </a:rPr>
              <a:t>This quarter: Q1 22/23</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313" b="0" i="0" u="none" strike="noStrike" kern="1200" cap="none" spc="0" normalizeH="0" baseline="0" noProof="0" dirty="0">
                <a:ln>
                  <a:noFill/>
                </a:ln>
                <a:solidFill>
                  <a:prstClr val="black"/>
                </a:solidFill>
                <a:effectLst/>
                <a:uLnTx/>
                <a:uFillTx/>
                <a:latin typeface="Calibri"/>
                <a:ea typeface="+mn-ea"/>
                <a:cs typeface="+mn-cs"/>
              </a:rPr>
              <a:t>88 formal complaints received in total.</a:t>
            </a:r>
          </a:p>
        </p:txBody>
      </p:sp>
      <p:sp>
        <p:nvSpPr>
          <p:cNvPr id="59" name="TextBox 58">
            <a:extLst>
              <a:ext uri="{FF2B5EF4-FFF2-40B4-BE49-F238E27FC236}">
                <a16:creationId xmlns:a16="http://schemas.microsoft.com/office/drawing/2014/main" id="{879F76A4-6BBB-4C9A-829D-8F91A392EED1}"/>
              </a:ext>
            </a:extLst>
          </p:cNvPr>
          <p:cNvSpPr txBox="1"/>
          <p:nvPr/>
        </p:nvSpPr>
        <p:spPr>
          <a:xfrm>
            <a:off x="749404" y="4105819"/>
            <a:ext cx="10639849" cy="2146742"/>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ASC</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complaints totalled nine, with seven Stage 1</a:t>
            </a:r>
            <a:r>
              <a:rPr lang="en-GB" sz="1350" dirty="0">
                <a:solidFill>
                  <a:prstClr val="black"/>
                </a:solidFill>
                <a:latin typeface="Calibri" panose="020F0502020204030204"/>
              </a:rPr>
              <a:t> and two </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Stage 2 requests.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Of the </a:t>
            </a:r>
            <a:r>
              <a:rPr lang="en-GB" sz="1350" dirty="0">
                <a:solidFill>
                  <a:prstClr val="black"/>
                </a:solidFill>
                <a:latin typeface="Calibri" panose="020F0502020204030204"/>
              </a:rPr>
              <a:t>eight</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Stage 1 </a:t>
            </a: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Place and Growth</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complaints, </a:t>
            </a:r>
            <a:r>
              <a:rPr lang="en-GB" sz="1350" dirty="0">
                <a:solidFill>
                  <a:prstClr val="black"/>
                </a:solidFill>
                <a:latin typeface="Calibri" panose="020F0502020204030204"/>
              </a:rPr>
              <a:t>two</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escalated to Stage 2. No complaints were upheld, apart for one (partially) for inadequate communication. The LGSCO received 2 complaints and did not investigate either of them.</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Resources &amp; Assets </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received </a:t>
            </a:r>
            <a:r>
              <a:rPr lang="en-GB" sz="1350" dirty="0">
                <a:solidFill>
                  <a:prstClr val="black"/>
                </a:solidFill>
                <a:latin typeface="Calibri" panose="020F0502020204030204"/>
              </a:rPr>
              <a:t>three Stage 1 complaints, with one escalating to Stage 2.  One complaint was upheld for poor customer service. </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marR="0" lvl="0" indent="-17145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Housing </a:t>
            </a:r>
            <a:r>
              <a:rPr kumimoji="0" lang="en-GB" sz="1350" u="none" strike="noStrike" kern="1200" cap="none" spc="0" normalizeH="0" baseline="0" noProof="0" dirty="0">
                <a:ln>
                  <a:noFill/>
                </a:ln>
                <a:solidFill>
                  <a:prstClr val="black"/>
                </a:solidFill>
                <a:effectLst/>
                <a:uLnTx/>
                <a:uFillTx/>
                <a:latin typeface="Calibri" panose="020F0502020204030204"/>
                <a:ea typeface="+mn-ea"/>
                <a:cs typeface="+mn-cs"/>
              </a:rPr>
              <a:t>complaints are now </a:t>
            </a:r>
            <a:r>
              <a:rPr lang="en-GB" sz="1350" dirty="0">
                <a:solidFill>
                  <a:prstClr val="black"/>
                </a:solidFill>
                <a:latin typeface="Calibri" panose="020F0502020204030204"/>
              </a:rPr>
              <a:t>managed by a process set by the Housing Ombudsman. The Service managed 30 Stage 1’s. The 5 Stage 2 requests, predate the implementation of the new Housing policy (9</a:t>
            </a:r>
            <a:r>
              <a:rPr lang="en-GB" sz="1350" baseline="30000" dirty="0">
                <a:solidFill>
                  <a:prstClr val="black"/>
                </a:solidFill>
                <a:latin typeface="Calibri" panose="020F0502020204030204"/>
              </a:rPr>
              <a:t>th</a:t>
            </a:r>
            <a:r>
              <a:rPr lang="en-GB" sz="1350" dirty="0">
                <a:solidFill>
                  <a:prstClr val="black"/>
                </a:solidFill>
                <a:latin typeface="Calibri" panose="020F0502020204030204"/>
              </a:rPr>
              <a:t> May 2022). No new Ombudsman inquiries were made.</a:t>
            </a:r>
            <a:endPar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marR="0" lvl="0" indent="-17145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GB" sz="1350" b="1" i="0" u="none" strike="noStrike" kern="1200" cap="none" spc="0" normalizeH="0" baseline="0" noProof="0" dirty="0">
                <a:ln>
                  <a:noFill/>
                </a:ln>
                <a:solidFill>
                  <a:prstClr val="black"/>
                </a:solidFill>
                <a:effectLst/>
                <a:uLnTx/>
                <a:uFillTx/>
                <a:latin typeface="Calibri" panose="020F0502020204030204"/>
                <a:ea typeface="+mn-ea"/>
                <a:cs typeface="+mn-cs"/>
              </a:rPr>
              <a:t>Children’s Services </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managed a total of </a:t>
            </a:r>
            <a:r>
              <a:rPr lang="en-GB" sz="1350" dirty="0">
                <a:solidFill>
                  <a:prstClr val="black"/>
                </a:solidFill>
                <a:latin typeface="Calibri" panose="020F0502020204030204"/>
              </a:rPr>
              <a:t>24 </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formal complaints. 14 fell under the Corporate process with the remaining </a:t>
            </a:r>
            <a:r>
              <a:rPr lang="en-GB" sz="1350" dirty="0">
                <a:solidFill>
                  <a:prstClr val="black"/>
                </a:solidFill>
                <a:latin typeface="Calibri" panose="020F0502020204030204"/>
              </a:rPr>
              <a:t>10</a:t>
            </a: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 considered through the statutory social care process. The Corporate complaints centred on unhappiness with an EHCP decision or how parents were kept informed of it’s progress. </a:t>
            </a:r>
            <a:r>
              <a:rPr lang="en-GB" sz="1350" dirty="0">
                <a:solidFill>
                  <a:prstClr val="black"/>
                </a:solidFill>
                <a:latin typeface="Calibri" panose="020F0502020204030204"/>
              </a:rPr>
              <a:t>Regarding the LGSCO cases, 2 were not investigated and 2 are yet to be determined. </a:t>
            </a:r>
          </a:p>
          <a:p>
            <a:pPr marL="171450" marR="0" lvl="0" indent="-17145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lang="en-GB" sz="1350" dirty="0">
                <a:solidFill>
                  <a:prstClr val="black"/>
                </a:solidFill>
                <a:latin typeface="Calibri" panose="020F0502020204030204"/>
                <a:cs typeface="Calibri"/>
              </a:rPr>
              <a:t>The </a:t>
            </a:r>
            <a:r>
              <a:rPr lang="en-GB" sz="1350" b="1" dirty="0">
                <a:solidFill>
                  <a:prstClr val="black"/>
                </a:solidFill>
                <a:latin typeface="Calibri" panose="020F0502020204030204"/>
                <a:cs typeface="Calibri"/>
              </a:rPr>
              <a:t>Chief Executive’s Office </a:t>
            </a:r>
            <a:r>
              <a:rPr lang="en-GB" sz="1350" dirty="0">
                <a:solidFill>
                  <a:prstClr val="black"/>
                </a:solidFill>
                <a:latin typeface="Calibri" panose="020F0502020204030204"/>
                <a:cs typeface="Calibri"/>
              </a:rPr>
              <a:t>received 2 complaints that were investigated at Stage 1. Neither were upheld.</a:t>
            </a:r>
            <a:endParaRPr kumimoji="0" lang="en-GB" sz="1350" b="0" i="0" u="none" strike="noStrike" kern="1200" cap="none" spc="0" normalizeH="0" baseline="0" noProof="0" dirty="0">
              <a:ln>
                <a:noFill/>
              </a:ln>
              <a:solidFill>
                <a:prstClr val="black"/>
              </a:solidFill>
              <a:effectLst/>
              <a:uLnTx/>
              <a:uFillTx/>
              <a:latin typeface="Calibri"/>
              <a:ea typeface="+mn-ea"/>
              <a:cs typeface="Calibri"/>
            </a:endParaRPr>
          </a:p>
        </p:txBody>
      </p:sp>
      <p:sp>
        <p:nvSpPr>
          <p:cNvPr id="62" name="TextBox 61">
            <a:extLst>
              <a:ext uri="{FF2B5EF4-FFF2-40B4-BE49-F238E27FC236}">
                <a16:creationId xmlns:a16="http://schemas.microsoft.com/office/drawing/2014/main" id="{6366E82C-C6D6-4FFB-A56D-C05389A84D2D}"/>
              </a:ext>
            </a:extLst>
          </p:cNvPr>
          <p:cNvSpPr txBox="1"/>
          <p:nvPr/>
        </p:nvSpPr>
        <p:spPr>
          <a:xfrm>
            <a:off x="751412" y="714734"/>
            <a:ext cx="10547849" cy="584775"/>
          </a:xfrm>
          <a:prstGeom prst="rect">
            <a:avLst/>
          </a:prstGeom>
          <a:noFill/>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n-ea"/>
                <a:cs typeface="+mn-cs"/>
              </a:rPr>
              <a:t>Housing received the highest number of formal complaints, followed by Children’s services.  This distribution is different to previous quarters with Place &amp; Growth typically making up a third of all complaints received.</a:t>
            </a:r>
          </a:p>
        </p:txBody>
      </p:sp>
      <p:graphicFrame>
        <p:nvGraphicFramePr>
          <p:cNvPr id="4" name="Chart 3"/>
          <p:cNvGraphicFramePr/>
          <p:nvPr>
            <p:extLst>
              <p:ext uri="{D42A27DB-BD31-4B8C-83A1-F6EECF244321}">
                <p14:modId xmlns:p14="http://schemas.microsoft.com/office/powerpoint/2010/main" val="4005948986"/>
              </p:ext>
            </p:extLst>
          </p:nvPr>
        </p:nvGraphicFramePr>
        <p:xfrm>
          <a:off x="6827259" y="1299508"/>
          <a:ext cx="4794300" cy="27392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extLst>
              <p:ext uri="{D42A27DB-BD31-4B8C-83A1-F6EECF244321}">
                <p14:modId xmlns:p14="http://schemas.microsoft.com/office/powerpoint/2010/main" val="2802276081"/>
              </p:ext>
            </p:extLst>
          </p:nvPr>
        </p:nvGraphicFramePr>
        <p:xfrm>
          <a:off x="800910" y="1510840"/>
          <a:ext cx="4417430" cy="23220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61109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63032-D4BE-4911-A47C-15FFCF8AAB68}"/>
              </a:ext>
            </a:extLst>
          </p:cNvPr>
          <p:cNvSpPr>
            <a:spLocks noGrp="1"/>
          </p:cNvSpPr>
          <p:nvPr>
            <p:ph type="title"/>
          </p:nvPr>
        </p:nvSpPr>
        <p:spPr>
          <a:xfrm>
            <a:off x="3975961" y="-126570"/>
            <a:ext cx="8611824" cy="534130"/>
          </a:xfrm>
        </p:spPr>
        <p:txBody>
          <a:bodyPr>
            <a:normAutofit/>
          </a:bodyPr>
          <a:lstStyle/>
          <a:p>
            <a:r>
              <a:rPr lang="en-GB" sz="2400" dirty="0"/>
              <a:t>Complaints Insight| </a:t>
            </a:r>
            <a:r>
              <a:rPr lang="en-GB" sz="2400" b="1" dirty="0">
                <a:solidFill>
                  <a:srgbClr val="0070C0"/>
                </a:solidFill>
              </a:rPr>
              <a:t>Quarter 1 2022/23</a:t>
            </a:r>
          </a:p>
        </p:txBody>
      </p:sp>
      <p:sp>
        <p:nvSpPr>
          <p:cNvPr id="10" name="Rectangle: Rounded Corners 9">
            <a:extLst>
              <a:ext uri="{FF2B5EF4-FFF2-40B4-BE49-F238E27FC236}">
                <a16:creationId xmlns:a16="http://schemas.microsoft.com/office/drawing/2014/main" id="{789ED7B4-5A49-42B4-B460-156244671291}"/>
              </a:ext>
            </a:extLst>
          </p:cNvPr>
          <p:cNvSpPr/>
          <p:nvPr/>
        </p:nvSpPr>
        <p:spPr>
          <a:xfrm>
            <a:off x="1564487" y="326410"/>
            <a:ext cx="10214668" cy="17963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srgbClr val="FFFFFF"/>
                </a:solidFill>
                <a:effectLst/>
                <a:uLnTx/>
                <a:uFillTx/>
                <a:latin typeface="Calibri" panose="020F0502020204030204"/>
                <a:ea typeface="+mn-ea"/>
                <a:cs typeface="+mn-cs"/>
              </a:rPr>
              <a:t>The Housing team implemented a new complaints policy on 09</a:t>
            </a:r>
            <a:r>
              <a:rPr kumimoji="0" lang="en-GB" sz="1300" b="0" i="0" u="none" strike="noStrike" kern="1200" cap="none" spc="0" normalizeH="0" baseline="30000" noProof="0" dirty="0">
                <a:ln>
                  <a:noFill/>
                </a:ln>
                <a:solidFill>
                  <a:srgbClr val="FFFFFF"/>
                </a:solidFill>
                <a:effectLst/>
                <a:uLnTx/>
                <a:uFillTx/>
                <a:latin typeface="Calibri" panose="020F0502020204030204"/>
                <a:ea typeface="+mn-ea"/>
                <a:cs typeface="+mn-cs"/>
              </a:rPr>
              <a:t>th</a:t>
            </a:r>
            <a:r>
              <a:rPr kumimoji="0" lang="en-GB" sz="1300" b="0" i="0" u="none" strike="noStrike" kern="1200" cap="none" spc="0" normalizeH="0" baseline="0" noProof="0" dirty="0">
                <a:ln>
                  <a:noFill/>
                </a:ln>
                <a:solidFill>
                  <a:srgbClr val="FFFFFF"/>
                </a:solidFill>
                <a:effectLst/>
                <a:uLnTx/>
                <a:uFillTx/>
                <a:latin typeface="Calibri" panose="020F0502020204030204"/>
                <a:ea typeface="+mn-ea"/>
                <a:cs typeface="+mn-cs"/>
              </a:rPr>
              <a:t> May 2022.  This policy is in line with the Housing Ombudsman’s guidance and requires all landlords to </a:t>
            </a:r>
            <a:r>
              <a:rPr lang="en-GB" sz="1300" dirty="0">
                <a:solidFill>
                  <a:srgbClr val="FFFFFF"/>
                </a:solidFill>
                <a:latin typeface="Calibri" panose="020F0502020204030204"/>
              </a:rPr>
              <a:t>respond to complaints at Stage 1. As a result, complaints can no longer be resolved informally, thereby increasing the number logged at Stage 1. This impacted the total number of complaints closed at the early resolution stage, as tenant complaints typically make up between 25-30% of all complaints received by the Council.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rgbClr val="FFFFFF"/>
                </a:solidFill>
                <a:latin typeface="Calibri" panose="020F0502020204030204"/>
              </a:rPr>
              <a:t>The report will only include numerical data on complaints received in a particular quarter, and not those that remain open from previous quarters.  This is to better reflect the actual number of individual cases managed and not cases that remain undecided because of factors outside the Council’s control e.g., Ombudsman workloads.</a:t>
            </a:r>
            <a:endParaRPr kumimoji="0" lang="en-US" sz="15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B8A1DE0-41AA-4E10-9040-8B4BBDA3BE9A}"/>
              </a:ext>
            </a:extLst>
          </p:cNvPr>
          <p:cNvSpPr txBox="1"/>
          <p:nvPr/>
        </p:nvSpPr>
        <p:spPr>
          <a:xfrm>
            <a:off x="-33326" y="1464681"/>
            <a:ext cx="1735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Environment </a:t>
            </a:r>
          </a:p>
        </p:txBody>
      </p:sp>
      <p:grpSp>
        <p:nvGrpSpPr>
          <p:cNvPr id="17" name="Group 16">
            <a:extLst>
              <a:ext uri="{FF2B5EF4-FFF2-40B4-BE49-F238E27FC236}">
                <a16:creationId xmlns:a16="http://schemas.microsoft.com/office/drawing/2014/main" id="{C40884A6-C536-4781-AC9C-F0763517616C}"/>
              </a:ext>
            </a:extLst>
          </p:cNvPr>
          <p:cNvGrpSpPr/>
          <p:nvPr/>
        </p:nvGrpSpPr>
        <p:grpSpPr>
          <a:xfrm>
            <a:off x="46650" y="2122756"/>
            <a:ext cx="1549682" cy="1022934"/>
            <a:chOff x="254524" y="3355005"/>
            <a:chExt cx="1762812" cy="1022934"/>
          </a:xfrm>
        </p:grpSpPr>
        <p:pic>
          <p:nvPicPr>
            <p:cNvPr id="7" name="Graphic 6" descr="Open hand with solid fill">
              <a:extLst>
                <a:ext uri="{FF2B5EF4-FFF2-40B4-BE49-F238E27FC236}">
                  <a16:creationId xmlns:a16="http://schemas.microsoft.com/office/drawing/2014/main" id="{A02FCD82-C80C-40A0-81B7-9C2096C89C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8241" y="3355005"/>
              <a:ext cx="914400" cy="914400"/>
            </a:xfrm>
            <a:prstGeom prst="rect">
              <a:avLst/>
            </a:prstGeom>
          </p:spPr>
        </p:pic>
        <p:sp>
          <p:nvSpPr>
            <p:cNvPr id="12" name="TextBox 11">
              <a:extLst>
                <a:ext uri="{FF2B5EF4-FFF2-40B4-BE49-F238E27FC236}">
                  <a16:creationId xmlns:a16="http://schemas.microsoft.com/office/drawing/2014/main" id="{8C55D5EE-6ECB-4B3E-9338-82AB23D913F5}"/>
                </a:ext>
              </a:extLst>
            </p:cNvPr>
            <p:cNvSpPr txBox="1"/>
            <p:nvPr/>
          </p:nvSpPr>
          <p:spPr>
            <a:xfrm>
              <a:off x="254524" y="4039385"/>
              <a:ext cx="176281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Ownership</a:t>
              </a:r>
            </a:p>
          </p:txBody>
        </p:sp>
      </p:grpSp>
      <p:sp>
        <p:nvSpPr>
          <p:cNvPr id="13" name="Rectangle: Rounded Corners 12">
            <a:extLst>
              <a:ext uri="{FF2B5EF4-FFF2-40B4-BE49-F238E27FC236}">
                <a16:creationId xmlns:a16="http://schemas.microsoft.com/office/drawing/2014/main" id="{BB99F017-5BAA-4EB8-B5F3-E63F2D53F297}"/>
              </a:ext>
            </a:extLst>
          </p:cNvPr>
          <p:cNvSpPr/>
          <p:nvPr/>
        </p:nvSpPr>
        <p:spPr>
          <a:xfrm>
            <a:off x="1564487" y="2229465"/>
            <a:ext cx="10278358" cy="14828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CLT’s commitment to effective complaint handling, supports complete end-to end ownership of complaints.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Place &amp; Growth invested in resources to improve complaint handling and responses.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Housing received </a:t>
            </a:r>
            <a:r>
              <a:rPr lang="en-GB" sz="1300" dirty="0">
                <a:solidFill>
                  <a:prstClr val="white"/>
                </a:solidFill>
                <a:latin typeface="Calibri" panose="020F0502020204030204" pitchFamily="34" charset="0"/>
                <a:cs typeface="Calibri" panose="020F0502020204030204" pitchFamily="34" charset="0"/>
              </a:rPr>
              <a:t>several complaints regarding poor service from the contractors managing the gardens at sheltered schemes. This proved complex, as the contract management sat with another service. It has resulted in the Asset Management team collaborating with other teams to resolve the issues for tenants.</a:t>
            </a:r>
            <a:endParaRPr kumimoji="0" lang="en-GB" sz="13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4" name="Rectangle: Rounded Corners 13">
            <a:extLst>
              <a:ext uri="{FF2B5EF4-FFF2-40B4-BE49-F238E27FC236}">
                <a16:creationId xmlns:a16="http://schemas.microsoft.com/office/drawing/2014/main" id="{F297A182-4B4D-453D-9404-11C3804EE289}"/>
              </a:ext>
            </a:extLst>
          </p:cNvPr>
          <p:cNvSpPr/>
          <p:nvPr/>
        </p:nvSpPr>
        <p:spPr>
          <a:xfrm>
            <a:off x="1564487" y="3861098"/>
            <a:ext cx="10336262" cy="14866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Some customers confuse a decision they find disagreeable, with poor performance. These complaints make up most Stage 2 escalations and are not usually upheld, but they do highlight opportunities in how information is communicated to the public.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prstClr val="white"/>
                </a:solidFill>
                <a:latin typeface="Calibri"/>
                <a:ea typeface="Calibri" panose="020F0502020204030204" pitchFamily="34" charset="0"/>
                <a:cs typeface="Times New Roman"/>
              </a:rPr>
              <a:t>Since the introduction of the new Housing policy, the Service did not receive any requests to Stage 2 or a Tenant Complaint Panel hearing.  This suggests a high level of satisfaction with the Stage 1 responses.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rPr>
              <a:t>Customer Relations will </a:t>
            </a:r>
            <a:r>
              <a:rPr lang="en-GB" sz="1300" dirty="0">
                <a:solidFill>
                  <a:prstClr val="white"/>
                </a:solidFill>
                <a:latin typeface="Calibri"/>
                <a:ea typeface="Calibri" panose="020F0502020204030204" pitchFamily="34" charset="0"/>
                <a:cs typeface="Times New Roman"/>
              </a:rPr>
              <a:t>ask for customer feedback regarding their complaint handling experience. </a:t>
            </a:r>
            <a:endParaRPr kumimoji="0" lang="en-GB" sz="13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a:endParaRPr>
          </a:p>
        </p:txBody>
      </p:sp>
      <p:grpSp>
        <p:nvGrpSpPr>
          <p:cNvPr id="25" name="Group 24">
            <a:extLst>
              <a:ext uri="{FF2B5EF4-FFF2-40B4-BE49-F238E27FC236}">
                <a16:creationId xmlns:a16="http://schemas.microsoft.com/office/drawing/2014/main" id="{B1E42938-9A5F-4D2C-8533-8DE14781410E}"/>
              </a:ext>
            </a:extLst>
          </p:cNvPr>
          <p:cNvGrpSpPr/>
          <p:nvPr/>
        </p:nvGrpSpPr>
        <p:grpSpPr>
          <a:xfrm>
            <a:off x="-117760" y="5431271"/>
            <a:ext cx="1904213" cy="1371653"/>
            <a:chOff x="-146901" y="5347318"/>
            <a:chExt cx="1904213" cy="1371653"/>
          </a:xfrm>
        </p:grpSpPr>
        <p:pic>
          <p:nvPicPr>
            <p:cNvPr id="23" name="Graphic 22" descr="Checklist with solid fill">
              <a:extLst>
                <a:ext uri="{FF2B5EF4-FFF2-40B4-BE49-F238E27FC236}">
                  <a16:creationId xmlns:a16="http://schemas.microsoft.com/office/drawing/2014/main" id="{1BBFDA1A-3301-4F5B-9D89-31BE14BD67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7794" y="5347318"/>
              <a:ext cx="914400" cy="914400"/>
            </a:xfrm>
            <a:prstGeom prst="rect">
              <a:avLst/>
            </a:prstGeom>
          </p:spPr>
        </p:pic>
        <p:sp>
          <p:nvSpPr>
            <p:cNvPr id="24" name="TextBox 23">
              <a:extLst>
                <a:ext uri="{FF2B5EF4-FFF2-40B4-BE49-F238E27FC236}">
                  <a16:creationId xmlns:a16="http://schemas.microsoft.com/office/drawing/2014/main" id="{857152BF-07E0-4181-AAE1-97291BFA26BB}"/>
                </a:ext>
              </a:extLst>
            </p:cNvPr>
            <p:cNvSpPr txBox="1"/>
            <p:nvPr/>
          </p:nvSpPr>
          <p:spPr>
            <a:xfrm>
              <a:off x="-146901" y="6195751"/>
              <a:ext cx="190421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Calibri" panose="020F0502020204030204"/>
                  <a:ea typeface="+mn-ea"/>
                  <a:cs typeface="+mn-cs"/>
                </a:rPr>
                <a:t>Suggested Improvements</a:t>
              </a:r>
            </a:p>
          </p:txBody>
        </p:sp>
      </p:grpSp>
      <p:sp>
        <p:nvSpPr>
          <p:cNvPr id="26" name="Rectangle: Rounded Corners 25">
            <a:extLst>
              <a:ext uri="{FF2B5EF4-FFF2-40B4-BE49-F238E27FC236}">
                <a16:creationId xmlns:a16="http://schemas.microsoft.com/office/drawing/2014/main" id="{A4656215-2A9F-4D1F-B0BA-AF48A326BD12}"/>
              </a:ext>
            </a:extLst>
          </p:cNvPr>
          <p:cNvSpPr/>
          <p:nvPr/>
        </p:nvSpPr>
        <p:spPr>
          <a:xfrm>
            <a:off x="1596332" y="5537978"/>
            <a:ext cx="10278358" cy="12649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mn-cs"/>
              </a:rPr>
              <a:t>In May, representatives from all Directorates, were</a:t>
            </a:r>
            <a:r>
              <a:rPr lang="en-GB" sz="1300" dirty="0">
                <a:solidFill>
                  <a:prstClr val="white"/>
                </a:solidFill>
                <a:latin typeface="Calibri" panose="020F0502020204030204"/>
              </a:rPr>
              <a:t> invited to a </a:t>
            </a: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mn-cs"/>
              </a:rPr>
              <a:t>LGSCO workshop on effective complaints handling. </a:t>
            </a:r>
            <a:endPar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rPr>
              <a:t>Customer Relations </a:t>
            </a:r>
            <a:r>
              <a:rPr lang="en-GB" sz="1300" dirty="0">
                <a:solidFill>
                  <a:prstClr val="white"/>
                </a:solidFill>
                <a:latin typeface="Calibri" panose="020F0502020204030204"/>
                <a:cs typeface="Calibri"/>
              </a:rPr>
              <a:t>will consult the IT Service, on improvements to the complaints management database.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prstClr val="white"/>
                </a:solidFill>
                <a:latin typeface="Calibri" panose="020F0502020204030204"/>
                <a:cs typeface="Calibri"/>
              </a:rPr>
              <a:t>‘First Word’ trainers are trialling their </a:t>
            </a:r>
            <a:r>
              <a:rPr kumimoji="0" lang="en-GB" sz="1300" b="0" i="0" u="none" strike="noStrike" kern="1200" cap="none" spc="0" normalizeH="0" baseline="0" noProof="0" dirty="0">
                <a:ln>
                  <a:noFill/>
                </a:ln>
                <a:solidFill>
                  <a:prstClr val="white"/>
                </a:solidFill>
                <a:effectLst/>
                <a:uLnTx/>
                <a:uFillTx/>
                <a:latin typeface="Calibri" panose="020F0502020204030204"/>
                <a:ea typeface="+mn-ea"/>
                <a:cs typeface="Calibri"/>
              </a:rPr>
              <a:t>3 C’s principles (Care, Clarity, Confidence) workshop. The workshops are scheduled to start in autumn 2022.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9" name="Picture 18" descr="A picture containing transport, wheel, gear&#10;&#10;Description automatically generated">
            <a:extLst>
              <a:ext uri="{FF2B5EF4-FFF2-40B4-BE49-F238E27FC236}">
                <a16:creationId xmlns:a16="http://schemas.microsoft.com/office/drawing/2014/main" id="{56E5DFBA-7840-44C5-9D74-F47F923C0CCF}"/>
              </a:ext>
            </a:extLst>
          </p:cNvPr>
          <p:cNvPicPr>
            <a:picLocks noChangeAspect="1"/>
          </p:cNvPicPr>
          <p:nvPr/>
        </p:nvPicPr>
        <p:blipFill rotWithShape="1">
          <a:blip r:embed="rId7">
            <a:duotone>
              <a:schemeClr val="accent5">
                <a:shade val="45000"/>
                <a:satMod val="135000"/>
              </a:schemeClr>
              <a:prstClr val="white"/>
            </a:duotone>
            <a:extLst>
              <a:ext uri="{28A0092B-C50C-407E-A947-70E740481C1C}">
                <a14:useLocalDpi xmlns:a14="http://schemas.microsoft.com/office/drawing/2010/main" val="0"/>
              </a:ext>
            </a:extLst>
          </a:blip>
          <a:srcRect/>
          <a:stretch/>
        </p:blipFill>
        <p:spPr bwMode="auto">
          <a:xfrm>
            <a:off x="298160" y="513766"/>
            <a:ext cx="1072374" cy="1015322"/>
          </a:xfrm>
          <a:prstGeom prst="rect">
            <a:avLst/>
          </a:prstGeom>
          <a:noFill/>
          <a:ln>
            <a:noFill/>
          </a:ln>
          <a:extLst>
            <a:ext uri="{53640926-AAD7-44D8-BBD7-CCE9431645EC}">
              <a14:shadowObscured xmlns:a14="http://schemas.microsoft.com/office/drawing/2010/main"/>
            </a:ext>
          </a:extLst>
        </p:spPr>
      </p:pic>
      <p:pic>
        <p:nvPicPr>
          <p:cNvPr id="20" name="Picture 19" descr="Line icon for anticipate 3190607 Vector Art at Vecteezy">
            <a:extLst>
              <a:ext uri="{FF2B5EF4-FFF2-40B4-BE49-F238E27FC236}">
                <a16:creationId xmlns:a16="http://schemas.microsoft.com/office/drawing/2014/main" id="{348518EE-6DC3-4D45-A5AC-F0127C56689A}"/>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artisticPaintBrush/>
                    </a14:imgEffect>
                    <a14:imgEffect>
                      <a14:colorTemperature colorTemp="6501"/>
                    </a14:imgEffect>
                  </a14:imgLayer>
                </a14:imgProps>
              </a:ext>
              <a:ext uri="{28A0092B-C50C-407E-A947-70E740481C1C}">
                <a14:useLocalDpi xmlns:a14="http://schemas.microsoft.com/office/drawing/2010/main" val="0"/>
              </a:ext>
            </a:extLst>
          </a:blip>
          <a:srcRect/>
          <a:stretch>
            <a:fillRect/>
          </a:stretch>
        </p:blipFill>
        <p:spPr bwMode="auto">
          <a:xfrm flipH="1">
            <a:off x="460175" y="3821808"/>
            <a:ext cx="723900" cy="616456"/>
          </a:xfrm>
          <a:prstGeom prst="rect">
            <a:avLst/>
          </a:prstGeom>
          <a:noFill/>
          <a:ln>
            <a:noFill/>
          </a:ln>
        </p:spPr>
      </p:pic>
      <p:sp>
        <p:nvSpPr>
          <p:cNvPr id="21" name="Text Placeholder 28">
            <a:extLst>
              <a:ext uri="{FF2B5EF4-FFF2-40B4-BE49-F238E27FC236}">
                <a16:creationId xmlns:a16="http://schemas.microsoft.com/office/drawing/2014/main" id="{BA96A53F-D077-40DF-BD93-FA288A04072A}"/>
              </a:ext>
            </a:extLst>
          </p:cNvPr>
          <p:cNvSpPr txBox="1">
            <a:spLocks/>
          </p:cNvSpPr>
          <p:nvPr/>
        </p:nvSpPr>
        <p:spPr>
          <a:xfrm>
            <a:off x="151436" y="4488146"/>
            <a:ext cx="1371247" cy="62936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Customer Expectations</a:t>
            </a:r>
          </a:p>
        </p:txBody>
      </p:sp>
    </p:spTree>
    <p:extLst>
      <p:ext uri="{BB962C8B-B14F-4D97-AF65-F5344CB8AC3E}">
        <p14:creationId xmlns:p14="http://schemas.microsoft.com/office/powerpoint/2010/main" val="2625134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a:spLocks/>
          </p:cNvSpPr>
          <p:nvPr/>
        </p:nvSpPr>
        <p:spPr>
          <a:xfrm>
            <a:off x="1008349" y="286965"/>
            <a:ext cx="10264701" cy="871239"/>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300" b="1" i="0" u="none" strike="noStrike" kern="1200" cap="none" spc="0" normalizeH="0" baseline="0" noProof="0" dirty="0">
                <a:ln>
                  <a:noFill/>
                </a:ln>
                <a:solidFill>
                  <a:prstClr val="black"/>
                </a:solidFill>
                <a:effectLst/>
                <a:uLnTx/>
                <a:uFillTx/>
                <a:latin typeface="Calibri Light" panose="020F0302020204030204"/>
                <a:ea typeface="+mj-ea"/>
                <a:cs typeface="+mj-cs"/>
              </a:rPr>
              <a:t>Formal Complaints - Quarter </a:t>
            </a:r>
            <a:r>
              <a:rPr lang="en-GB" sz="2300" dirty="0">
                <a:solidFill>
                  <a:prstClr val="black"/>
                </a:solidFill>
                <a:latin typeface="Calibri Light" panose="020F0302020204030204"/>
              </a:rPr>
              <a:t>1 </a:t>
            </a:r>
            <a:r>
              <a:rPr kumimoji="0" lang="en-GB" sz="2300" b="1" i="0" u="none" strike="noStrike" kern="1200" cap="none" spc="0" normalizeH="0" baseline="0" noProof="0" dirty="0">
                <a:ln>
                  <a:noFill/>
                </a:ln>
                <a:solidFill>
                  <a:srgbClr val="0070C0"/>
                </a:solidFill>
                <a:effectLst/>
                <a:uLnTx/>
                <a:uFillTx/>
                <a:latin typeface="Calibri"/>
                <a:ea typeface="+mj-ea"/>
                <a:cs typeface="+mj-cs"/>
              </a:rPr>
              <a:t>I </a:t>
            </a:r>
            <a:r>
              <a:rPr kumimoji="0" lang="en-GB" sz="2100" b="1" i="0" u="none" strike="noStrike" kern="1200" cap="none" spc="0" normalizeH="0" baseline="0" noProof="0" dirty="0">
                <a:ln>
                  <a:noFill/>
                </a:ln>
                <a:solidFill>
                  <a:srgbClr val="0070C0"/>
                </a:solidFill>
                <a:effectLst/>
                <a:uLnTx/>
                <a:uFillTx/>
                <a:latin typeface="Calibri"/>
                <a:ea typeface="+mj-ea"/>
                <a:cs typeface="+mj-cs"/>
              </a:rPr>
              <a:t>ASC</a:t>
            </a:r>
          </a:p>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3 complaints were </a:t>
            </a:r>
            <a:r>
              <a:rPr lang="en-GB" sz="1600" dirty="0">
                <a:solidFill>
                  <a:srgbClr val="0070C0"/>
                </a:solidFill>
                <a:latin typeface="Calibri Light" panose="020F0302020204030204"/>
              </a:rPr>
              <a:t>closed</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 at Early Resolution. </a:t>
            </a:r>
            <a:r>
              <a:rPr lang="en-GB" sz="1600" dirty="0">
                <a:solidFill>
                  <a:srgbClr val="0070C0"/>
                </a:solidFill>
                <a:latin typeface="Calibri Light" panose="020F0302020204030204"/>
              </a:rPr>
              <a:t>Compared to the previous quarter, the Service managed 6 fewer formal complaints. Complaints centred on</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mj-cs"/>
              </a:rPr>
              <a:t> communication and the approach taken by some officers in completing assessments.</a:t>
            </a:r>
            <a:endPar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Calibri Light"/>
            </a:endParaRPr>
          </a:p>
        </p:txBody>
      </p:sp>
      <p:sp>
        <p:nvSpPr>
          <p:cNvPr id="10" name="Rectangle: Rounded Corners 101">
            <a:extLst>
              <a:ext uri="{FF2B5EF4-FFF2-40B4-BE49-F238E27FC236}">
                <a16:creationId xmlns:a16="http://schemas.microsoft.com/office/drawing/2014/main" id="{6128DB79-7202-4A9D-A6AC-176A6662FB5B}"/>
              </a:ext>
            </a:extLst>
          </p:cNvPr>
          <p:cNvSpPr/>
          <p:nvPr/>
        </p:nvSpPr>
        <p:spPr>
          <a:xfrm>
            <a:off x="6150542" y="3184838"/>
            <a:ext cx="5355461" cy="1544811"/>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2" name="Rectangle: Rounded Corners 95">
            <a:extLst>
              <a:ext uri="{FF2B5EF4-FFF2-40B4-BE49-F238E27FC236}">
                <a16:creationId xmlns:a16="http://schemas.microsoft.com/office/drawing/2014/main" id="{95462CA7-AEEB-4B03-8416-E6A19425CEEB}"/>
              </a:ext>
            </a:extLst>
          </p:cNvPr>
          <p:cNvSpPr/>
          <p:nvPr/>
        </p:nvSpPr>
        <p:spPr>
          <a:xfrm>
            <a:off x="843216" y="3267196"/>
            <a:ext cx="2952501"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4" name="Text Placeholder 438">
            <a:extLst>
              <a:ext uri="{FF2B5EF4-FFF2-40B4-BE49-F238E27FC236}">
                <a16:creationId xmlns:a16="http://schemas.microsoft.com/office/drawing/2014/main" id="{B49A98DC-0484-43DA-8119-2585E759C606}"/>
              </a:ext>
            </a:extLst>
          </p:cNvPr>
          <p:cNvSpPr txBox="1">
            <a:spLocks/>
          </p:cNvSpPr>
          <p:nvPr/>
        </p:nvSpPr>
        <p:spPr>
          <a:xfrm>
            <a:off x="1332114" y="273578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18"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645372" y="3501870"/>
          <a:ext cx="709776" cy="757863"/>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 Placeholder 28">
            <a:extLst>
              <a:ext uri="{FF2B5EF4-FFF2-40B4-BE49-F238E27FC236}">
                <a16:creationId xmlns:a16="http://schemas.microsoft.com/office/drawing/2014/main" id="{12BCD4F1-2504-47C1-99F6-B39BCBDDC0FB}"/>
              </a:ext>
            </a:extLst>
          </p:cNvPr>
          <p:cNvSpPr txBox="1">
            <a:spLocks/>
          </p:cNvSpPr>
          <p:nvPr/>
        </p:nvSpPr>
        <p:spPr>
          <a:xfrm>
            <a:off x="1883419" y="3772445"/>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22" name="Rectangle: Rounded Corners 66">
            <a:extLst>
              <a:ext uri="{FF2B5EF4-FFF2-40B4-BE49-F238E27FC236}">
                <a16:creationId xmlns:a16="http://schemas.microsoft.com/office/drawing/2014/main" id="{9C5808C2-ECC5-4CD0-87AF-46B374EF53DD}"/>
              </a:ext>
            </a:extLst>
          </p:cNvPr>
          <p:cNvSpPr/>
          <p:nvPr/>
        </p:nvSpPr>
        <p:spPr>
          <a:xfrm>
            <a:off x="843216" y="1299667"/>
            <a:ext cx="5176641"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1">
            <a:extLst>
              <a:ext uri="{FF2B5EF4-FFF2-40B4-BE49-F238E27FC236}">
                <a16:creationId xmlns:a16="http://schemas.microsoft.com/office/drawing/2014/main" id="{5F457759-E3DE-47D4-B730-57C0F951EFC6}"/>
              </a:ext>
            </a:extLst>
          </p:cNvPr>
          <p:cNvSpPr txBox="1"/>
          <p:nvPr/>
        </p:nvSpPr>
        <p:spPr>
          <a:xfrm>
            <a:off x="843217" y="1266724"/>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Formal complaints</a:t>
            </a:r>
          </a:p>
        </p:txBody>
      </p:sp>
      <p:sp>
        <p:nvSpPr>
          <p:cNvPr id="24" name="Rectangle: Rounded Corners 82">
            <a:extLst>
              <a:ext uri="{FF2B5EF4-FFF2-40B4-BE49-F238E27FC236}">
                <a16:creationId xmlns:a16="http://schemas.microsoft.com/office/drawing/2014/main" id="{753107B4-27F0-4831-9E35-010B4E0FDA85}"/>
              </a:ext>
            </a:extLst>
          </p:cNvPr>
          <p:cNvSpPr/>
          <p:nvPr/>
        </p:nvSpPr>
        <p:spPr>
          <a:xfrm>
            <a:off x="3838107" y="3244390"/>
            <a:ext cx="2222727" cy="1538397"/>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3" rtl="0" eaLnBrk="1" fontAlgn="auto" latinLnBrk="0" hangingPunct="1">
              <a:lnSpc>
                <a:spcPct val="100000"/>
              </a:lnSpc>
              <a:spcBef>
                <a:spcPts val="1000"/>
              </a:spcBef>
              <a:spcAft>
                <a:spcPts val="0"/>
              </a:spcAft>
              <a:buClrTx/>
              <a:buSzTx/>
              <a:buFontTx/>
              <a:buNone/>
              <a:tabLst/>
              <a:defRPr/>
            </a:pPr>
            <a:endParaRPr kumimoji="0" lang="en-US" sz="1875" b="0" i="0" u="none" strike="noStrike" kern="1200" cap="none" spc="0" normalizeH="0" baseline="0" noProof="0">
              <a:ln>
                <a:noFill/>
              </a:ln>
              <a:solidFill>
                <a:prstClr val="white"/>
              </a:solidFill>
              <a:effectLst/>
              <a:uLnTx/>
              <a:uFillTx/>
              <a:latin typeface="Rockwell"/>
              <a:ea typeface="+mn-ea"/>
              <a:cs typeface="+mn-cs"/>
            </a:endParaRPr>
          </a:p>
        </p:txBody>
      </p:sp>
      <p:sp>
        <p:nvSpPr>
          <p:cNvPr id="25" name="TextBox 21">
            <a:extLst>
              <a:ext uri="{FF2B5EF4-FFF2-40B4-BE49-F238E27FC236}">
                <a16:creationId xmlns:a16="http://schemas.microsoft.com/office/drawing/2014/main" id="{77629993-5A07-435E-80A7-3EA19B166827}"/>
              </a:ext>
            </a:extLst>
          </p:cNvPr>
          <p:cNvSpPr txBox="1"/>
          <p:nvPr/>
        </p:nvSpPr>
        <p:spPr>
          <a:xfrm>
            <a:off x="6111354" y="1283469"/>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26" name="Rectangle: Rounded Corners 88">
            <a:extLst>
              <a:ext uri="{FF2B5EF4-FFF2-40B4-BE49-F238E27FC236}">
                <a16:creationId xmlns:a16="http://schemas.microsoft.com/office/drawing/2014/main" id="{F515B4B0-14C9-47CB-B41F-B72584063659}"/>
              </a:ext>
            </a:extLst>
          </p:cNvPr>
          <p:cNvSpPr/>
          <p:nvPr/>
        </p:nvSpPr>
        <p:spPr>
          <a:xfrm>
            <a:off x="6060834" y="1306148"/>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CB837BEE-DE61-4A86-BFC1-F9C4E92CE0F9}"/>
              </a:ext>
            </a:extLst>
          </p:cNvPr>
          <p:cNvSpPr txBox="1"/>
          <p:nvPr/>
        </p:nvSpPr>
        <p:spPr>
          <a:xfrm>
            <a:off x="9574355" y="1304416"/>
            <a:ext cx="1969709" cy="1800493"/>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Last quarter: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a:t>
            </a:r>
            <a:r>
              <a:rPr lang="en-GB" sz="1125" dirty="0">
                <a:solidFill>
                  <a:srgbClr val="1F497D"/>
                </a:solidFill>
                <a:latin typeface="Calibri"/>
              </a:rPr>
              <a:t>15 </a:t>
            </a:r>
            <a:r>
              <a:rPr kumimoji="0" lang="en-GB" sz="1125" b="0" i="0" u="none" strike="noStrike" kern="1200" cap="none" spc="0" normalizeH="0" baseline="0" noProof="0" dirty="0">
                <a:ln>
                  <a:noFill/>
                </a:ln>
                <a:solidFill>
                  <a:srgbClr val="1F497D"/>
                </a:solidFill>
                <a:effectLst/>
                <a:uLnTx/>
                <a:uFillTx/>
                <a:latin typeface="Calibri"/>
                <a:ea typeface="+mn-ea"/>
                <a:cs typeface="+mn-cs"/>
              </a:rPr>
              <a:t>complaints</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7 Stage 1</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4 Stage 2</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4 LGSCO</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This quarter: Q1 22/23</a:t>
            </a: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a:t>
            </a:r>
            <a:r>
              <a:rPr lang="en-GB" sz="1125" dirty="0">
                <a:solidFill>
                  <a:srgbClr val="4F81BD">
                    <a:lumMod val="75000"/>
                  </a:srgbClr>
                </a:solidFill>
                <a:latin typeface="Calibri"/>
              </a:rPr>
              <a:t>  9 </a:t>
            </a: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complaints</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7 Stage 1</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2 Stage 2</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a:p>
            <a:pPr marL="214313" marR="0" lvl="0" indent="-214313"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mn-cs"/>
              </a:rPr>
              <a:t> 0 LGSCO</a:t>
            </a:r>
            <a:endParaRPr kumimoji="0" lang="en-GB" sz="1125" b="0" i="0" u="none" strike="noStrike" kern="1200" cap="none" spc="0" normalizeH="0" baseline="0" noProof="0" dirty="0">
              <a:ln>
                <a:noFill/>
              </a:ln>
              <a:solidFill>
                <a:srgbClr val="4F81BD">
                  <a:lumMod val="75000"/>
                </a:srgbClr>
              </a:solidFill>
              <a:effectLst/>
              <a:uLnTx/>
              <a:uFillTx/>
              <a:latin typeface="Calibri"/>
              <a:ea typeface="+mn-ea"/>
              <a:cs typeface="Calibri"/>
            </a:endParaRPr>
          </a:p>
        </p:txBody>
      </p:sp>
      <p:sp>
        <p:nvSpPr>
          <p:cNvPr id="28" name="TextBox 21">
            <a:extLst>
              <a:ext uri="{FF2B5EF4-FFF2-40B4-BE49-F238E27FC236}">
                <a16:creationId xmlns:a16="http://schemas.microsoft.com/office/drawing/2014/main" id="{3D817FB9-5AA1-496D-8203-A581E2B7ADCA}"/>
              </a:ext>
            </a:extLst>
          </p:cNvPr>
          <p:cNvSpPr txBox="1"/>
          <p:nvPr/>
        </p:nvSpPr>
        <p:spPr>
          <a:xfrm>
            <a:off x="3635138" y="3637894"/>
            <a:ext cx="1633793" cy="78483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9" name="TextBox 21">
            <a:extLst>
              <a:ext uri="{FF2B5EF4-FFF2-40B4-BE49-F238E27FC236}">
                <a16:creationId xmlns:a16="http://schemas.microsoft.com/office/drawing/2014/main" id="{7F44B0EE-C231-480E-B7BD-EF21283CDD84}"/>
              </a:ext>
            </a:extLst>
          </p:cNvPr>
          <p:cNvSpPr txBox="1"/>
          <p:nvPr/>
        </p:nvSpPr>
        <p:spPr>
          <a:xfrm>
            <a:off x="768509" y="3255618"/>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How did we receive the complaints?</a:t>
            </a:r>
          </a:p>
        </p:txBody>
      </p:sp>
      <p:pic>
        <p:nvPicPr>
          <p:cNvPr id="30" name="Picture 29">
            <a:extLst>
              <a:ext uri="{FF2B5EF4-FFF2-40B4-BE49-F238E27FC236}">
                <a16:creationId xmlns:a16="http://schemas.microsoft.com/office/drawing/2014/main" id="{EFD6AE4E-F077-433A-BB7F-CCC0BEB7AADC}"/>
              </a:ext>
            </a:extLst>
          </p:cNvPr>
          <p:cNvPicPr>
            <a:picLocks noChangeAspect="1"/>
          </p:cNvPicPr>
          <p:nvPr/>
        </p:nvPicPr>
        <p:blipFill>
          <a:blip r:embed="rId4"/>
          <a:stretch>
            <a:fillRect/>
          </a:stretch>
        </p:blipFill>
        <p:spPr>
          <a:xfrm>
            <a:off x="1008349" y="4181225"/>
            <a:ext cx="576212" cy="517691"/>
          </a:xfrm>
          <a:prstGeom prst="rect">
            <a:avLst/>
          </a:prstGeom>
        </p:spPr>
      </p:pic>
      <p:sp>
        <p:nvSpPr>
          <p:cNvPr id="32" name="Text Placeholder 438">
            <a:extLst>
              <a:ext uri="{FF2B5EF4-FFF2-40B4-BE49-F238E27FC236}">
                <a16:creationId xmlns:a16="http://schemas.microsoft.com/office/drawing/2014/main" id="{04399C42-CB34-43CA-8B72-50272DA76E00}"/>
              </a:ext>
            </a:extLst>
          </p:cNvPr>
          <p:cNvSpPr txBox="1">
            <a:spLocks/>
          </p:cNvSpPr>
          <p:nvPr/>
        </p:nvSpPr>
        <p:spPr>
          <a:xfrm>
            <a:off x="1713104" y="4310772"/>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28">
            <a:extLst>
              <a:ext uri="{FF2B5EF4-FFF2-40B4-BE49-F238E27FC236}">
                <a16:creationId xmlns:a16="http://schemas.microsoft.com/office/drawing/2014/main" id="{F89DEDBF-3D52-4470-B19C-DB9B407CD186}"/>
              </a:ext>
            </a:extLst>
          </p:cNvPr>
          <p:cNvSpPr txBox="1">
            <a:spLocks/>
          </p:cNvSpPr>
          <p:nvPr/>
        </p:nvSpPr>
        <p:spPr>
          <a:xfrm>
            <a:off x="2216867" y="4355657"/>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34" name="TextBox 21">
            <a:extLst>
              <a:ext uri="{FF2B5EF4-FFF2-40B4-BE49-F238E27FC236}">
                <a16:creationId xmlns:a16="http://schemas.microsoft.com/office/drawing/2014/main" id="{B56D3D88-1151-49EA-8CA0-59572CE3A0DA}"/>
              </a:ext>
            </a:extLst>
          </p:cNvPr>
          <p:cNvSpPr txBox="1"/>
          <p:nvPr/>
        </p:nvSpPr>
        <p:spPr>
          <a:xfrm>
            <a:off x="6457940" y="3195669"/>
            <a:ext cx="4965551"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p>
        </p:txBody>
      </p:sp>
      <p:sp>
        <p:nvSpPr>
          <p:cNvPr id="35" name="Text Placeholder 28">
            <a:extLst>
              <a:ext uri="{FF2B5EF4-FFF2-40B4-BE49-F238E27FC236}">
                <a16:creationId xmlns:a16="http://schemas.microsoft.com/office/drawing/2014/main" id="{5AB78BFC-BDB5-4851-91D4-26CCF3AE6B27}"/>
              </a:ext>
            </a:extLst>
          </p:cNvPr>
          <p:cNvSpPr txBox="1">
            <a:spLocks/>
          </p:cNvSpPr>
          <p:nvPr/>
        </p:nvSpPr>
        <p:spPr>
          <a:xfrm>
            <a:off x="6975399" y="3509118"/>
            <a:ext cx="1122220" cy="9196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a:ln>
                <a:noFill/>
              </a:ln>
              <a:solidFill>
                <a:prstClr val="white"/>
              </a:solidFill>
              <a:effectLst/>
              <a:uLnTx/>
              <a:uFillTx/>
              <a:latin typeface="Verdana"/>
              <a:ea typeface="+mn-ea"/>
              <a:cs typeface="+mn-cs"/>
            </a:endParaRPr>
          </a:p>
        </p:txBody>
      </p:sp>
      <p:sp>
        <p:nvSpPr>
          <p:cNvPr id="36" name="Text Placeholder 28">
            <a:extLst>
              <a:ext uri="{FF2B5EF4-FFF2-40B4-BE49-F238E27FC236}">
                <a16:creationId xmlns:a16="http://schemas.microsoft.com/office/drawing/2014/main" id="{D04DF509-C01F-4251-97E6-4DD4C736A6E7}"/>
              </a:ext>
            </a:extLst>
          </p:cNvPr>
          <p:cNvSpPr txBox="1">
            <a:spLocks/>
          </p:cNvSpPr>
          <p:nvPr/>
        </p:nvSpPr>
        <p:spPr>
          <a:xfrm flipV="1">
            <a:off x="8067987" y="4310772"/>
            <a:ext cx="1022970" cy="185348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000" b="0" i="0" u="none" strike="noStrike" kern="1200" cap="none" spc="0" normalizeH="0" baseline="0" noProof="0">
              <a:ln>
                <a:noFill/>
              </a:ln>
              <a:solidFill>
                <a:prstClr val="white"/>
              </a:solidFill>
              <a:effectLst/>
              <a:uLnTx/>
              <a:uFillTx/>
              <a:latin typeface="Verdana"/>
              <a:ea typeface="+mn-ea"/>
              <a:cs typeface="+mn-cs"/>
            </a:endParaRPr>
          </a:p>
        </p:txBody>
      </p:sp>
      <p:sp>
        <p:nvSpPr>
          <p:cNvPr id="38" name="Text Placeholder 438">
            <a:extLst>
              <a:ext uri="{FF2B5EF4-FFF2-40B4-BE49-F238E27FC236}">
                <a16:creationId xmlns:a16="http://schemas.microsoft.com/office/drawing/2014/main" id="{48985714-9007-4075-8CD5-59652FE2D637}"/>
              </a:ext>
            </a:extLst>
          </p:cNvPr>
          <p:cNvSpPr txBox="1">
            <a:spLocks/>
          </p:cNvSpPr>
          <p:nvPr/>
        </p:nvSpPr>
        <p:spPr>
          <a:xfrm>
            <a:off x="7804439" y="4448995"/>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9" name="Text Placeholder 438">
            <a:extLst>
              <a:ext uri="{FF2B5EF4-FFF2-40B4-BE49-F238E27FC236}">
                <a16:creationId xmlns:a16="http://schemas.microsoft.com/office/drawing/2014/main" id="{DFE6DF35-BBF9-4A70-A859-4F94A51955A4}"/>
              </a:ext>
            </a:extLst>
          </p:cNvPr>
          <p:cNvSpPr txBox="1">
            <a:spLocks/>
          </p:cNvSpPr>
          <p:nvPr/>
        </p:nvSpPr>
        <p:spPr>
          <a:xfrm>
            <a:off x="9708684" y="4315237"/>
            <a:ext cx="368109"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1" name="Rectangle: Rounded Corners 118">
            <a:extLst>
              <a:ext uri="{FF2B5EF4-FFF2-40B4-BE49-F238E27FC236}">
                <a16:creationId xmlns:a16="http://schemas.microsoft.com/office/drawing/2014/main" id="{71B27411-D510-4EC9-8445-5FFA0DAA378C}"/>
              </a:ext>
            </a:extLst>
          </p:cNvPr>
          <p:cNvSpPr/>
          <p:nvPr/>
        </p:nvSpPr>
        <p:spPr>
          <a:xfrm>
            <a:off x="788484" y="4834765"/>
            <a:ext cx="10724116" cy="2023236"/>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Box 44"/>
          <p:cNvSpPr txBox="1"/>
          <p:nvPr/>
        </p:nvSpPr>
        <p:spPr>
          <a:xfrm>
            <a:off x="844865" y="4946173"/>
            <a:ext cx="10667735" cy="2269852"/>
          </a:xfrm>
          <a:prstGeom prst="rect">
            <a:avLst/>
          </a:prstGeom>
          <a:noFill/>
        </p:spPr>
        <p:txBody>
          <a:bodyPr wrap="square" lIns="68580" tIns="34290" rIns="68580" bIns="34290" rtlCol="0" anchor="t">
            <a:spAutoFit/>
          </a:bodyPr>
          <a:lstStyle/>
          <a:p>
            <a:pPr marL="171450" marR="0" lvl="0" indent="-171450"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The Service resolved</a:t>
            </a:r>
            <a:r>
              <a:rPr kumimoji="0" lang="en-GB" sz="1100" b="1" i="0" u="none" strike="noStrike" kern="1200" cap="none" spc="0" normalizeH="0" baseline="0" noProof="0" dirty="0">
                <a:ln>
                  <a:noFill/>
                </a:ln>
                <a:solidFill>
                  <a:prstClr val="black"/>
                </a:solidFill>
                <a:effectLst/>
                <a:uLnTx/>
                <a:uFillTx/>
                <a:latin typeface="Calibri" panose="020F0502020204030204"/>
                <a:ea typeface="+mn-ea"/>
                <a:cs typeface="+mn-cs"/>
              </a:rPr>
              <a:t> 3 </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complaints outside the formal complaints process.  </a:t>
            </a:r>
            <a:r>
              <a:rPr kumimoji="0" lang="en-GB" sz="1100" b="1" i="0" u="none" strike="noStrike" kern="1200" cap="none" spc="0" normalizeH="0" baseline="0" noProof="0" dirty="0">
                <a:ln>
                  <a:noFill/>
                </a:ln>
                <a:solidFill>
                  <a:prstClr val="black"/>
                </a:solidFill>
                <a:effectLst/>
                <a:uLnTx/>
                <a:uFillTx/>
                <a:latin typeface="Calibri" panose="020F0502020204030204"/>
                <a:ea typeface="+mn-ea"/>
                <a:cs typeface="+mn-cs"/>
              </a:rPr>
              <a:t>8 </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individual cases were processed through the Corporate complaints process.</a:t>
            </a:r>
          </a:p>
          <a:p>
            <a:pPr marL="171450" marR="0" lvl="0" indent="-171450"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The number of formal compl</a:t>
            </a:r>
            <a:r>
              <a:rPr lang="en-GB" sz="1100" dirty="0">
                <a:solidFill>
                  <a:prstClr val="black"/>
                </a:solidFill>
                <a:latin typeface="Calibri" panose="020F0502020204030204"/>
              </a:rPr>
              <a:t>a</a:t>
            </a:r>
            <a:r>
              <a:rPr kumimoji="0" lang="en-GB" sz="1100" b="0" i="0" u="none" strike="noStrike" kern="1200" cap="none" spc="0" normalizeH="0" baseline="0" noProof="0" dirty="0" err="1">
                <a:ln>
                  <a:noFill/>
                </a:ln>
                <a:solidFill>
                  <a:prstClr val="black"/>
                </a:solidFill>
                <a:effectLst/>
                <a:uLnTx/>
                <a:uFillTx/>
                <a:latin typeface="Calibri" panose="020F0502020204030204"/>
                <a:ea typeface="+mn-ea"/>
                <a:cs typeface="+mn-cs"/>
              </a:rPr>
              <a:t>ints</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sz="1100" dirty="0">
                <a:solidFill>
                  <a:prstClr val="black"/>
                </a:solidFill>
                <a:latin typeface="Calibri" panose="020F0502020204030204"/>
              </a:rPr>
              <a:t>de</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creased, with the majority resolved at Stage 1.  These complaints centred on communication and the approach taken by some officers in completing assessments. </a:t>
            </a:r>
            <a:r>
              <a:rPr lang="en-GB" sz="1100" dirty="0">
                <a:solidFill>
                  <a:prstClr val="black"/>
                </a:solidFill>
                <a:latin typeface="Calibri" panose="020F0502020204030204"/>
              </a:rPr>
              <a:t>Of</a:t>
            </a:r>
            <a:r>
              <a:rPr kumimoji="0" lang="en-GB" sz="1100" b="0" i="0" u="none" strike="noStrike" kern="1200" cap="none" spc="0" normalizeH="0" baseline="0" noProof="0" dirty="0" err="1">
                <a:ln>
                  <a:noFill/>
                </a:ln>
                <a:solidFill>
                  <a:prstClr val="black"/>
                </a:solidFill>
                <a:effectLst/>
                <a:uLnTx/>
                <a:uFillTx/>
                <a:latin typeface="Calibri" panose="020F0502020204030204"/>
                <a:ea typeface="+mn-ea"/>
                <a:cs typeface="+mn-cs"/>
              </a:rPr>
              <a:t>ficers</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 have been advised on how to mitigate these issues. </a:t>
            </a:r>
          </a:p>
          <a:p>
            <a:pPr marL="171450" marR="0" lvl="0" indent="-171450" algn="l" defTabSz="4898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solidFill>
                  <a:prstClr val="black"/>
                </a:solidFill>
                <a:latin typeface="Calibri" panose="020F0502020204030204"/>
              </a:rPr>
              <a:t>Neither </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Stage 2 complaints </a:t>
            </a:r>
            <a:r>
              <a:rPr lang="en-GB" sz="1100" dirty="0">
                <a:solidFill>
                  <a:prstClr val="black"/>
                </a:solidFill>
                <a:latin typeface="Calibri" panose="020F0502020204030204"/>
              </a:rPr>
              <a:t>were upheld.  One found no fault (re-payment of fees from estate) and the other (care placement and financing) could not be investigated as it was upheld at Stage 1, with no further fault identified.  </a:t>
            </a:r>
            <a:endPar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lvl="0" indent="-171450" defTabSz="489854">
              <a:buFont typeface="Arial" panose="020B0604020202020204" pitchFamily="34" charset="0"/>
              <a:buChar char="•"/>
              <a:defRPr/>
            </a:pPr>
            <a:r>
              <a:rPr lang="en-GB" sz="1100" dirty="0">
                <a:latin typeface="Calibri" panose="020F0502020204030204" pitchFamily="34" charset="0"/>
                <a:ea typeface="Calibri" panose="020F0502020204030204" pitchFamily="34" charset="0"/>
                <a:cs typeface="Times New Roman" panose="02020603050405020304" pitchFamily="18" charset="0"/>
              </a:rPr>
              <a:t>Concerns resolved informally</a:t>
            </a:r>
            <a:r>
              <a:rPr lang="en-GB" sz="1100" dirty="0">
                <a:effectLst/>
                <a:latin typeface="Calibri" panose="020F0502020204030204" pitchFamily="34" charset="0"/>
                <a:ea typeface="Calibri" panose="020F0502020204030204" pitchFamily="34" charset="0"/>
                <a:cs typeface="Times New Roman" panose="02020603050405020304" pitchFamily="18" charset="0"/>
              </a:rPr>
              <a:t>, highlighted the importance of building rapport with the customer and ensuring that their needs are understood when carrying out processes. Staff advised how communicating messages bluntly, with ‘hard’ rather than ‘soft ‘ language can be interpreted as rude and aggressive. </a:t>
            </a:r>
          </a:p>
          <a:p>
            <a:pPr marL="171450" lvl="0" indent="-171450" defTabSz="489854">
              <a:buFont typeface="Arial" panose="020B0604020202020204" pitchFamily="34" charset="0"/>
              <a:buChar char="•"/>
              <a:defRPr/>
            </a:pPr>
            <a:r>
              <a:rPr lang="en-GB" sz="1100" dirty="0">
                <a:effectLst/>
                <a:latin typeface="Calibri" panose="020F0502020204030204" pitchFamily="34" charset="0"/>
                <a:ea typeface="Calibri" panose="020F0502020204030204" pitchFamily="34" charset="0"/>
              </a:rPr>
              <a:t>The funding system can be difficult to navigate and find agreement, leading to a time-consuming back and forth dynamic. The complaints highlighted the importance of the customer having confidence that </a:t>
            </a:r>
            <a:r>
              <a:rPr lang="en-GB" sz="1100" dirty="0">
                <a:latin typeface="Calibri" panose="020F0502020204030204" pitchFamily="34" charset="0"/>
                <a:ea typeface="Calibri" panose="020F0502020204030204" pitchFamily="34" charset="0"/>
              </a:rPr>
              <a:t>case workers </a:t>
            </a: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mn-cs"/>
              </a:rPr>
              <a:t>considered their individual circumstances and in doing so represented their concerns accurately. Neither cases were upheld. The other Stage 2 complaints related to allegations of poor service and communication, of which one was partially upheld.</a:t>
            </a:r>
          </a:p>
          <a:p>
            <a:pPr marL="171450" lvl="0" indent="-171450" defTabSz="489854">
              <a:buFont typeface="Arial" panose="020B0604020202020204" pitchFamily="34" charset="0"/>
              <a:buChar char="•"/>
              <a:defRPr/>
            </a:pPr>
            <a:r>
              <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Calibri"/>
              </a:rPr>
              <a:t>No new Ombudsman inquiries were made in Quarter 1.  Two case</a:t>
            </a:r>
            <a:r>
              <a:rPr lang="en-GB" sz="1100" dirty="0">
                <a:solidFill>
                  <a:prstClr val="black"/>
                </a:solidFill>
                <a:latin typeface="Calibri" panose="020F0502020204030204"/>
                <a:cs typeface="Calibri"/>
              </a:rPr>
              <a:t>s are still to be concluded, with Optalis challenging the Draft decision.</a:t>
            </a:r>
          </a:p>
          <a:p>
            <a:pPr marL="171450" lvl="0" indent="-171450" defTabSz="489854">
              <a:buFont typeface="Arial" panose="020B0604020202020204" pitchFamily="34" charset="0"/>
              <a:buChar char="•"/>
              <a:defRPr/>
            </a:pPr>
            <a:endPar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171450" lvl="0" indent="-171450" defTabSz="489854">
              <a:buFont typeface="Arial" panose="020B0604020202020204" pitchFamily="34" charset="0"/>
              <a:buChar char="•"/>
              <a:defRPr/>
            </a:pPr>
            <a:endParaRPr kumimoji="0" lang="en-GB" sz="11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graphicFrame>
        <p:nvGraphicFramePr>
          <p:cNvPr id="46" name="Chart 45"/>
          <p:cNvGraphicFramePr/>
          <p:nvPr>
            <p:extLst>
              <p:ext uri="{D42A27DB-BD31-4B8C-83A1-F6EECF244321}">
                <p14:modId xmlns:p14="http://schemas.microsoft.com/office/powerpoint/2010/main" val="2883536832"/>
              </p:ext>
            </p:extLst>
          </p:nvPr>
        </p:nvGraphicFramePr>
        <p:xfrm>
          <a:off x="979305" y="1580501"/>
          <a:ext cx="4758197" cy="142588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7" name="Chart 46"/>
          <p:cNvGraphicFramePr/>
          <p:nvPr>
            <p:extLst>
              <p:ext uri="{D42A27DB-BD31-4B8C-83A1-F6EECF244321}">
                <p14:modId xmlns:p14="http://schemas.microsoft.com/office/powerpoint/2010/main" val="2133015232"/>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9" name="Chart 48"/>
          <p:cNvGraphicFramePr/>
          <p:nvPr>
            <p:extLst>
              <p:ext uri="{D42A27DB-BD31-4B8C-83A1-F6EECF244321}">
                <p14:modId xmlns:p14="http://schemas.microsoft.com/office/powerpoint/2010/main" val="1370802105"/>
              </p:ext>
            </p:extLst>
          </p:nvPr>
        </p:nvGraphicFramePr>
        <p:xfrm>
          <a:off x="4532084" y="2606336"/>
          <a:ext cx="3016523" cy="2721656"/>
        </p:xfrm>
        <a:graphic>
          <a:graphicData uri="http://schemas.openxmlformats.org/drawingml/2006/chart">
            <c:chart xmlns:c="http://schemas.openxmlformats.org/drawingml/2006/chart" xmlns:r="http://schemas.openxmlformats.org/officeDocument/2006/relationships" r:id="rId7"/>
          </a:graphicData>
        </a:graphic>
      </p:graphicFrame>
      <p:pic>
        <p:nvPicPr>
          <p:cNvPr id="42" name="Picture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1942" y="3607980"/>
            <a:ext cx="605318" cy="461279"/>
          </a:xfrm>
          <a:prstGeom prst="rect">
            <a:avLst/>
          </a:prstGeom>
        </p:spPr>
      </p:pic>
      <p:graphicFrame>
        <p:nvGraphicFramePr>
          <p:cNvPr id="43"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31218" y="3450414"/>
          <a:ext cx="1183756" cy="786257"/>
        </p:xfrm>
        <a:graphic>
          <a:graphicData uri="http://schemas.openxmlformats.org/drawingml/2006/chart">
            <c:chart xmlns:c="http://schemas.openxmlformats.org/drawingml/2006/chart" xmlns:r="http://schemas.openxmlformats.org/officeDocument/2006/relationships" r:id="rId9"/>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779944" y="369317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5" name="TextBox 4"/>
          <p:cNvSpPr txBox="1"/>
          <p:nvPr/>
        </p:nvSpPr>
        <p:spPr>
          <a:xfrm>
            <a:off x="2544506" y="3779509"/>
            <a:ext cx="971741" cy="230832"/>
          </a:xfrm>
          <a:prstGeom prst="rect">
            <a:avLst/>
          </a:prstGeom>
          <a:noFill/>
        </p:spPr>
        <p:txBody>
          <a:bodyPr wrap="non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Via Web form</a:t>
            </a:r>
          </a:p>
        </p:txBody>
      </p:sp>
      <p:graphicFrame>
        <p:nvGraphicFramePr>
          <p:cNvPr id="51"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1921614142"/>
              </p:ext>
            </p:extLst>
          </p:nvPr>
        </p:nvGraphicFramePr>
        <p:xfrm>
          <a:off x="1681330" y="4069260"/>
          <a:ext cx="818302" cy="760346"/>
        </p:xfrm>
        <a:graphic>
          <a:graphicData uri="http://schemas.openxmlformats.org/drawingml/2006/chart">
            <c:chart xmlns:c="http://schemas.openxmlformats.org/drawingml/2006/chart" xmlns:r="http://schemas.openxmlformats.org/officeDocument/2006/relationships" r:id="rId10"/>
          </a:graphicData>
        </a:graphic>
      </p:graphicFrame>
      <p:sp>
        <p:nvSpPr>
          <p:cNvPr id="52" name="Text Placeholder 438">
            <a:extLst>
              <a:ext uri="{FF2B5EF4-FFF2-40B4-BE49-F238E27FC236}">
                <a16:creationId xmlns:a16="http://schemas.microsoft.com/office/drawing/2014/main" id="{B49A98DC-0484-43DA-8119-2585E759C606}"/>
              </a:ext>
            </a:extLst>
          </p:cNvPr>
          <p:cNvSpPr txBox="1">
            <a:spLocks/>
          </p:cNvSpPr>
          <p:nvPr/>
        </p:nvSpPr>
        <p:spPr>
          <a:xfrm>
            <a:off x="1755091" y="4270978"/>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4" name="TextBox 3">
            <a:extLst>
              <a:ext uri="{FF2B5EF4-FFF2-40B4-BE49-F238E27FC236}">
                <a16:creationId xmlns:a16="http://schemas.microsoft.com/office/drawing/2014/main" id="{DECE9137-761E-442A-9190-B278FD16413D}"/>
              </a:ext>
            </a:extLst>
          </p:cNvPr>
          <p:cNvSpPr txBox="1"/>
          <p:nvPr/>
        </p:nvSpPr>
        <p:spPr>
          <a:xfrm>
            <a:off x="10185961" y="3602552"/>
            <a:ext cx="1320042"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pic>
        <p:nvPicPr>
          <p:cNvPr id="40" name="Picture 39" descr="A picture containing text&#10;&#10;Description automatically generated">
            <a:extLst>
              <a:ext uri="{FF2B5EF4-FFF2-40B4-BE49-F238E27FC236}">
                <a16:creationId xmlns:a16="http://schemas.microsoft.com/office/drawing/2014/main" id="{1E4E86E5-BE06-4377-B2B7-F56E1F99BAEB}"/>
              </a:ext>
            </a:extLst>
          </p:cNvPr>
          <p:cNvPicPr>
            <a:picLocks noChangeAspect="1"/>
          </p:cNvPicPr>
          <p:nvPr/>
        </p:nvPicPr>
        <p:blipFill rotWithShape="1">
          <a:blip r:embed="rId11" cstate="print">
            <a:duotone>
              <a:prstClr val="black"/>
              <a:schemeClr val="accent5">
                <a:tint val="45000"/>
                <a:satMod val="400000"/>
              </a:schemeClr>
            </a:duotone>
            <a:alphaModFix amt="79000"/>
            <a:extLst>
              <a:ext uri="{BEBA8EAE-BF5A-486C-A8C5-ECC9F3942E4B}">
                <a14:imgProps xmlns:a14="http://schemas.microsoft.com/office/drawing/2010/main">
                  <a14:imgLayer r:embed="rId12">
                    <a14:imgEffect>
                      <a14:artisticMarker/>
                    </a14:imgEffect>
                    <a14:imgEffect>
                      <a14:colorTemperature colorTemp="7810"/>
                    </a14:imgEffect>
                    <a14:imgEffect>
                      <a14:saturation sat="377000"/>
                    </a14:imgEffect>
                  </a14:imgLayer>
                </a14:imgProps>
              </a:ext>
              <a:ext uri="{28A0092B-C50C-407E-A947-70E740481C1C}">
                <a14:useLocalDpi xmlns:a14="http://schemas.microsoft.com/office/drawing/2010/main" val="0"/>
              </a:ext>
            </a:extLst>
          </a:blip>
          <a:srcRect l="-3832" t="15706" r="-3832" b="8001"/>
          <a:stretch/>
        </p:blipFill>
        <p:spPr bwMode="auto">
          <a:xfrm>
            <a:off x="7635061" y="3876046"/>
            <a:ext cx="576772" cy="5201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extBox 1">
            <a:extLst>
              <a:ext uri="{FF2B5EF4-FFF2-40B4-BE49-F238E27FC236}">
                <a16:creationId xmlns:a16="http://schemas.microsoft.com/office/drawing/2014/main" id="{2C07349E-ABE0-41D6-9EEC-3306BC6EC59C}"/>
              </a:ext>
            </a:extLst>
          </p:cNvPr>
          <p:cNvSpPr txBox="1"/>
          <p:nvPr/>
        </p:nvSpPr>
        <p:spPr>
          <a:xfrm flipH="1">
            <a:off x="7123859" y="3464053"/>
            <a:ext cx="16131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Financial assessment/ Decision</a:t>
            </a:r>
          </a:p>
        </p:txBody>
      </p:sp>
      <p:pic>
        <p:nvPicPr>
          <p:cNvPr id="3" name="Picture 2">
            <a:extLst>
              <a:ext uri="{FF2B5EF4-FFF2-40B4-BE49-F238E27FC236}">
                <a16:creationId xmlns:a16="http://schemas.microsoft.com/office/drawing/2014/main" id="{D30CF222-AA54-4FF6-B9E2-24AB0C720AA9}"/>
              </a:ext>
            </a:extLst>
          </p:cNvPr>
          <p:cNvPicPr>
            <a:picLocks noChangeAspect="1"/>
          </p:cNvPicPr>
          <p:nvPr/>
        </p:nvPicPr>
        <p:blipFill>
          <a:blip r:embed="rId13"/>
          <a:stretch>
            <a:fillRect/>
          </a:stretch>
        </p:blipFill>
        <p:spPr>
          <a:xfrm>
            <a:off x="10436909" y="3834483"/>
            <a:ext cx="713294" cy="655055"/>
          </a:xfrm>
          <a:prstGeom prst="rect">
            <a:avLst/>
          </a:prstGeom>
        </p:spPr>
      </p:pic>
      <p:sp>
        <p:nvSpPr>
          <p:cNvPr id="54" name="Text Placeholder 438">
            <a:extLst>
              <a:ext uri="{FF2B5EF4-FFF2-40B4-BE49-F238E27FC236}">
                <a16:creationId xmlns:a16="http://schemas.microsoft.com/office/drawing/2014/main" id="{260CB4F6-D444-4AE3-92AF-C29C82F2D038}"/>
              </a:ext>
            </a:extLst>
          </p:cNvPr>
          <p:cNvSpPr txBox="1">
            <a:spLocks/>
          </p:cNvSpPr>
          <p:nvPr/>
        </p:nvSpPr>
        <p:spPr>
          <a:xfrm>
            <a:off x="7836757" y="4440070"/>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4</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55" name="Text Placeholder 438">
            <a:extLst>
              <a:ext uri="{FF2B5EF4-FFF2-40B4-BE49-F238E27FC236}">
                <a16:creationId xmlns:a16="http://schemas.microsoft.com/office/drawing/2014/main" id="{C4F62C86-3B7B-48DE-A785-823F80E16C5E}"/>
              </a:ext>
            </a:extLst>
          </p:cNvPr>
          <p:cNvSpPr txBox="1">
            <a:spLocks/>
          </p:cNvSpPr>
          <p:nvPr/>
        </p:nvSpPr>
        <p:spPr>
          <a:xfrm>
            <a:off x="10704724" y="4448995"/>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2</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pic>
        <p:nvPicPr>
          <p:cNvPr id="6" name="Picture 5">
            <a:extLst>
              <a:ext uri="{FF2B5EF4-FFF2-40B4-BE49-F238E27FC236}">
                <a16:creationId xmlns:a16="http://schemas.microsoft.com/office/drawing/2014/main" id="{BE4BD2C3-FCB9-44BF-80AF-D973FD6C1572}"/>
              </a:ext>
            </a:extLst>
          </p:cNvPr>
          <p:cNvPicPr>
            <a:picLocks noChangeAspect="1"/>
          </p:cNvPicPr>
          <p:nvPr/>
        </p:nvPicPr>
        <p:blipFill>
          <a:blip r:embed="rId14"/>
          <a:stretch>
            <a:fillRect/>
          </a:stretch>
        </p:blipFill>
        <p:spPr>
          <a:xfrm>
            <a:off x="9011901" y="3833384"/>
            <a:ext cx="707197" cy="677619"/>
          </a:xfrm>
          <a:prstGeom prst="rect">
            <a:avLst/>
          </a:prstGeom>
        </p:spPr>
      </p:pic>
      <p:sp>
        <p:nvSpPr>
          <p:cNvPr id="56" name="TextBox 55">
            <a:extLst>
              <a:ext uri="{FF2B5EF4-FFF2-40B4-BE49-F238E27FC236}">
                <a16:creationId xmlns:a16="http://schemas.microsoft.com/office/drawing/2014/main" id="{D98EB835-0EAA-4B59-AE2C-BDCA9D19AB7D}"/>
              </a:ext>
            </a:extLst>
          </p:cNvPr>
          <p:cNvSpPr txBox="1"/>
          <p:nvPr/>
        </p:nvSpPr>
        <p:spPr>
          <a:xfrm>
            <a:off x="8708923" y="3539169"/>
            <a:ext cx="1290076" cy="341632"/>
          </a:xfrm>
          <a:prstGeom prst="rect">
            <a:avLst/>
          </a:prstGeom>
          <a:noFill/>
        </p:spPr>
        <p:txBody>
          <a:bodyPr wrap="square">
            <a:spAutoFit/>
          </a:body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Inadequate communication</a:t>
            </a:r>
          </a:p>
        </p:txBody>
      </p:sp>
      <p:sp>
        <p:nvSpPr>
          <p:cNvPr id="57" name="Text Placeholder 438">
            <a:extLst>
              <a:ext uri="{FF2B5EF4-FFF2-40B4-BE49-F238E27FC236}">
                <a16:creationId xmlns:a16="http://schemas.microsoft.com/office/drawing/2014/main" id="{465B58F0-420D-496A-97A6-BE5E2C2FA724}"/>
              </a:ext>
            </a:extLst>
          </p:cNvPr>
          <p:cNvSpPr txBox="1">
            <a:spLocks/>
          </p:cNvSpPr>
          <p:nvPr/>
        </p:nvSpPr>
        <p:spPr>
          <a:xfrm>
            <a:off x="9269426" y="4461756"/>
            <a:ext cx="188840"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3</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Tree>
    <p:extLst>
      <p:ext uri="{BB962C8B-B14F-4D97-AF65-F5344CB8AC3E}">
        <p14:creationId xmlns:p14="http://schemas.microsoft.com/office/powerpoint/2010/main" val="3146448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4413" y="211614"/>
            <a:ext cx="10746374" cy="1058547"/>
          </a:xfrm>
          <a:prstGeom prst="rect">
            <a:avLst/>
          </a:prstGeom>
        </p:spPr>
        <p:txBody>
          <a:bodyPr lIns="91440" tIns="45720" rIns="91440" bIns="45720" anchor="t">
            <a:normAutofit/>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300" b="1" i="0" u="none" strike="noStrike" kern="1200" cap="none" spc="0" normalizeH="0" baseline="0" noProof="0" dirty="0">
                <a:ln>
                  <a:noFill/>
                </a:ln>
                <a:solidFill>
                  <a:prstClr val="black"/>
                </a:solidFill>
                <a:effectLst/>
                <a:uLnTx/>
                <a:uFillTx/>
                <a:latin typeface="Calibri Light" panose="020F0302020204030204"/>
                <a:ea typeface="+mj-ea"/>
                <a:cs typeface="+mj-cs"/>
              </a:rPr>
              <a:t>Formal Complaints - Quarter 1 </a:t>
            </a:r>
            <a:r>
              <a:rPr kumimoji="0" lang="en-GB" sz="2300" b="0" i="0" u="none" strike="noStrike" kern="1200" cap="none" spc="0" normalizeH="0" baseline="0" noProof="0" dirty="0">
                <a:ln>
                  <a:noFill/>
                </a:ln>
                <a:solidFill>
                  <a:srgbClr val="0070C0"/>
                </a:solidFill>
                <a:effectLst/>
                <a:uLnTx/>
                <a:uFillTx/>
                <a:latin typeface="Calibri"/>
                <a:ea typeface="+mj-ea"/>
                <a:cs typeface="+mj-cs"/>
              </a:rPr>
              <a:t>I </a:t>
            </a:r>
            <a:r>
              <a:rPr kumimoji="0" lang="en-GB" sz="2100" b="1" i="0" u="none" strike="noStrike" kern="1200" cap="none" spc="0" normalizeH="0" baseline="0" noProof="0" dirty="0">
                <a:ln>
                  <a:noFill/>
                </a:ln>
                <a:solidFill>
                  <a:srgbClr val="0070C0"/>
                </a:solidFill>
                <a:effectLst/>
                <a:uLnTx/>
                <a:uFillTx/>
                <a:latin typeface="Calibri"/>
                <a:ea typeface="+mj-ea"/>
                <a:cs typeface="+mj-cs"/>
              </a:rPr>
              <a:t>Place &amp; Growth</a:t>
            </a: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70591" y="3048522"/>
            <a:ext cx="5401183" cy="1516136"/>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20226" y="3000501"/>
            <a:ext cx="3025631" cy="1598050"/>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8933" y="3721624"/>
            <a:ext cx="475734" cy="47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3979" y="3721050"/>
            <a:ext cx="553614" cy="518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884571" y="3509870"/>
            <a:ext cx="380990" cy="323165"/>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0</a:t>
            </a:r>
          </a:p>
        </p:txBody>
      </p:sp>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253944" y="3593108"/>
            <a:ext cx="1133736" cy="192953"/>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611856" y="4632626"/>
            <a:ext cx="11125519" cy="1300356"/>
          </a:xfrm>
          <a:prstGeom prst="rect">
            <a:avLst/>
          </a:prstGeom>
          <a:noFill/>
        </p:spPr>
        <p:txBody>
          <a:bodyPr wrap="square" lIns="68580" tIns="34290" rIns="68580" bIns="34290" rtlCol="0" anchor="t">
            <a:spAutoFit/>
          </a:bodyPr>
          <a:lstStyle/>
          <a:p>
            <a:pPr marL="171450" marR="0" lvl="0" indent="-171450" algn="just" defTabSz="685718" rtl="0" eaLnBrk="1" fontAlgn="auto" latinLnBrk="0" hangingPunct="1">
              <a:lnSpc>
                <a:spcPct val="100000"/>
              </a:lnSpc>
              <a:spcBef>
                <a:spcPts val="0"/>
              </a:spcBef>
              <a:spcAft>
                <a:spcPts val="0"/>
              </a:spcAft>
              <a:buClrTx/>
              <a:buSzTx/>
              <a:buFont typeface="Arial"/>
              <a:buChar char="•"/>
              <a:tabLst/>
              <a:defRPr/>
            </a:pPr>
            <a:r>
              <a:rPr kumimoji="0" lang="en-GB" sz="1000" b="1"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40</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complaints, were resolved outside the formal complaints process.  The Service formally managed </a:t>
            </a:r>
            <a:r>
              <a:rPr kumimoji="0" lang="en-GB" sz="1000" b="1"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11 individual </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complaint cases</a:t>
            </a:r>
            <a:r>
              <a:rPr kumimoji="0" lang="en-GB" sz="1000" b="1"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mn-cs"/>
              </a:rPr>
              <a:t> </a:t>
            </a:r>
            <a:endPar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endParaRP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Calibri"/>
              </a:rPr>
              <a:t>Of the four Stage 1 Development Management complaints, three escalated to Stage 2. One </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rPr>
              <a:t>Strategic Delivery complaint was resolved at Stage 1.  None of these complaints were upheld. </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solidFill>
                  <a:prstClr val="black"/>
                </a:solidFill>
                <a:latin typeface="Calibri" panose="020F0502020204030204"/>
                <a:cs typeface="Calibri"/>
              </a:rPr>
              <a:t>A complaint relating to flood risk was responded to at Stage 1 and 2. Neither of these complaints were upheld.</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Calibri"/>
              </a:rPr>
              <a:t>The Highways Service resolved 2 complaints at </a:t>
            </a:r>
            <a:r>
              <a:rPr lang="en-GB" sz="1000" dirty="0">
                <a:solidFill>
                  <a:prstClr val="black"/>
                </a:solidFill>
                <a:latin typeface="Calibri" panose="020F0502020204030204"/>
                <a:cs typeface="Calibri"/>
              </a:rPr>
              <a:t>Stage 1.  </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solidFill>
                  <a:prstClr val="black"/>
                </a:solidFill>
                <a:latin typeface="Calibri" panose="020F0502020204030204"/>
                <a:cs typeface="Calibri"/>
              </a:rPr>
              <a:t>The LGSCO completed two investigations that were submitted in a previous quarter.  One concerned the Council’s decision to approve a planning application and subsequent retrospective planning applications on the same sight.  The Investigator did not find fault in how the Council dealt with the planning matters and “properly considered its response to breaches of planning control”.  The other LGSCO case was not investigated as the Council’s decision to issue a Tree Preservation Order did not cause injustice and the liability for damage is for the courts to consider.</a:t>
            </a:r>
          </a:p>
          <a:p>
            <a:pPr marL="171450" marR="0" lvl="0" indent="-171450" algn="just"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51213" y="1141465"/>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95584" y="1163506"/>
            <a:ext cx="2261158"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811652" y="2995793"/>
            <a:ext cx="2194538" cy="1598050"/>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75987" y="1067139"/>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75987" y="1129206"/>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756622" y="1179187"/>
            <a:ext cx="1969709" cy="1788951"/>
          </a:xfrm>
          <a:prstGeom prst="rect">
            <a:avLst/>
          </a:prstGeom>
          <a:noFill/>
        </p:spPr>
        <p:txBody>
          <a:bodyPr wrap="square" lIns="91440" tIns="45720" rIns="91440" bIns="4572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4472C4">
                    <a:lumMod val="75000"/>
                  </a:srgbClr>
                </a:solidFill>
                <a:effectLst/>
                <a:uLnTx/>
                <a:uFillTx/>
                <a:latin typeface="Calibri"/>
                <a:ea typeface="+mn-ea"/>
                <a:cs typeface="+mn-cs"/>
              </a:rPr>
              <a:t>Last quarter: Q4 21/22</a:t>
            </a:r>
            <a:endParaRPr kumimoji="0" lang="en-GB" sz="1100" b="1" i="0" u="none" strike="noStrike" kern="1200" cap="none" spc="0" normalizeH="0" baseline="0" noProof="0" dirty="0">
              <a:ln>
                <a:noFill/>
              </a:ln>
              <a:solidFill>
                <a:srgbClr val="4472C4">
                  <a:lumMod val="75000"/>
                </a:srgbClr>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    </a:t>
            </a:r>
            <a:r>
              <a:rPr kumimoji="0" lang="en-GB" sz="1100" b="0" i="0" u="none" strike="noStrike" kern="1200" cap="none" spc="0" normalizeH="0" baseline="0" noProof="0" dirty="0">
                <a:ln>
                  <a:noFill/>
                </a:ln>
                <a:solidFill>
                  <a:srgbClr val="1F497D"/>
                </a:solidFill>
                <a:effectLst/>
                <a:uLnTx/>
                <a:uFillTx/>
                <a:latin typeface="Calibri"/>
                <a:ea typeface="+mn-ea"/>
                <a:cs typeface="+mn-cs"/>
              </a:rPr>
              <a:t>24 complaints</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solidFill>
                  <a:srgbClr val="1F497D"/>
                </a:solidFill>
                <a:latin typeface="Calibri"/>
              </a:rPr>
              <a:t>  9</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1</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solidFill>
                  <a:srgbClr val="1F497D"/>
                </a:solidFill>
                <a:latin typeface="Calibri"/>
              </a:rPr>
              <a:t>10</a:t>
            </a:r>
            <a:r>
              <a:rPr kumimoji="0" lang="en-GB" sz="1100" b="0" i="0" u="none" strike="noStrike" kern="1200" cap="none" spc="0" normalizeH="0" baseline="0" noProof="0" dirty="0">
                <a:ln>
                  <a:noFill/>
                </a:ln>
                <a:solidFill>
                  <a:srgbClr val="1F497D"/>
                </a:solidFill>
                <a:effectLst/>
                <a:uLnTx/>
                <a:uFillTx/>
                <a:latin typeface="Calibri"/>
                <a:ea typeface="+mn-ea"/>
                <a:cs typeface="+mn-cs"/>
              </a:rPr>
              <a:t> Stage 2</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1F497D"/>
                </a:solidFill>
                <a:effectLst/>
                <a:uLnTx/>
                <a:uFillTx/>
                <a:latin typeface="Calibri"/>
                <a:ea typeface="+mn-ea"/>
                <a:cs typeface="+mn-cs"/>
              </a:rPr>
              <a:t>  5 LGSCO</a:t>
            </a:r>
            <a:endParaRPr kumimoji="0" lang="en-GB" sz="1100"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This quarter: Q1 22/23</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mn-cs"/>
              </a:rPr>
              <a:t>     14 complaints:</a:t>
            </a:r>
            <a:endPar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mn-cs"/>
              </a:rPr>
              <a:t>   </a:t>
            </a:r>
            <a:r>
              <a:rPr lang="en-GB" sz="1100" dirty="0">
                <a:solidFill>
                  <a:srgbClr val="5B9BD5">
                    <a:lumMod val="50000"/>
                  </a:srgbClr>
                </a:solidFill>
                <a:latin typeface="Calibri"/>
              </a:rPr>
              <a:t>8</a:t>
            </a:r>
            <a:r>
              <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mn-cs"/>
              </a:rPr>
              <a:t> Stage 1</a:t>
            </a:r>
            <a:endPar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mn-cs"/>
              </a:rPr>
              <a:t>   4 Stage 2</a:t>
            </a:r>
            <a:endPar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Calibri"/>
            </a:endParaRPr>
          </a:p>
          <a:p>
            <a:pPr marL="134620" marR="0" lvl="0" indent="-13462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mn-cs"/>
              </a:rPr>
              <a:t>   2 LGSCO</a:t>
            </a:r>
            <a:endParaRPr kumimoji="0" lang="en-GB" sz="1100" b="0" i="0" u="none" strike="noStrike" kern="1200" cap="none" spc="0" normalizeH="0" baseline="0" noProof="0" dirty="0">
              <a:ln>
                <a:noFill/>
              </a:ln>
              <a:solidFill>
                <a:srgbClr val="5B9BD5">
                  <a:lumMod val="50000"/>
                </a:srgbClr>
              </a:solidFill>
              <a:effectLst/>
              <a:uLnTx/>
              <a:uFillTx/>
              <a:latin typeface="Calibri"/>
              <a:ea typeface="+mn-ea"/>
              <a:cs typeface="Calibri"/>
            </a:endParaRPr>
          </a:p>
        </p:txBody>
      </p:sp>
      <p:sp>
        <p:nvSpPr>
          <p:cNvPr id="21" name="TextBox 21">
            <a:extLst>
              <a:ext uri="{FF2B5EF4-FFF2-40B4-BE49-F238E27FC236}">
                <a16:creationId xmlns:a16="http://schemas.microsoft.com/office/drawing/2014/main" id="{3D817FB9-5AA1-496D-8203-A581E2B7ADCA}"/>
              </a:ext>
            </a:extLst>
          </p:cNvPr>
          <p:cNvSpPr txBox="1"/>
          <p:nvPr/>
        </p:nvSpPr>
        <p:spPr>
          <a:xfrm>
            <a:off x="3833820" y="3157558"/>
            <a:ext cx="878749" cy="120032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720229" y="3035173"/>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5"/>
          <a:stretch>
            <a:fillRect/>
          </a:stretch>
        </p:blipFill>
        <p:spPr>
          <a:xfrm>
            <a:off x="919202" y="3985809"/>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extLst>
              <p:ext uri="{D42A27DB-BD31-4B8C-83A1-F6EECF244321}">
                <p14:modId xmlns:p14="http://schemas.microsoft.com/office/powerpoint/2010/main" val="2519918612"/>
              </p:ext>
            </p:extLst>
          </p:nvPr>
        </p:nvGraphicFramePr>
        <p:xfrm>
          <a:off x="1642539" y="3853191"/>
          <a:ext cx="699636" cy="696685"/>
        </p:xfrm>
        <a:graphic>
          <a:graphicData uri="http://schemas.openxmlformats.org/drawingml/2006/chart">
            <c:chart xmlns:c="http://schemas.openxmlformats.org/drawingml/2006/chart" xmlns:r="http://schemas.openxmlformats.org/officeDocument/2006/relationships" r:id="rId6"/>
          </a:graphicData>
        </a:graphic>
      </p:graphicFrame>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450273" y="4006721"/>
            <a:ext cx="996849" cy="47603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177896" y="4155709"/>
            <a:ext cx="1215612" cy="263951"/>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6580679" y="3048522"/>
            <a:ext cx="4112077"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What were our residents dissatisfied with?</a:t>
            </a:r>
            <a:r>
              <a:rPr kumimoji="0" lang="en-GB" sz="1400" b="0"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Calibri"/>
              <a:ea typeface="+mn-ea"/>
              <a:cs typeface="+mn-cs"/>
            </a:endParaRP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7205388" y="3395480"/>
            <a:ext cx="883037" cy="228327"/>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Decision </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8786634" y="3378989"/>
            <a:ext cx="1061773" cy="284536"/>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7363979" y="4273808"/>
            <a:ext cx="553614" cy="350115"/>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5</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611681" y="429790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9171335" y="4275174"/>
            <a:ext cx="363456" cy="26503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3</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616164" y="4592824"/>
            <a:ext cx="11254914" cy="2265175"/>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7">
            <a:duotone>
              <a:prstClr val="black"/>
              <a:schemeClr val="accent1">
                <a:tint val="45000"/>
                <a:satMod val="400000"/>
              </a:schemeClr>
            </a:duotone>
          </a:blip>
          <a:stretch>
            <a:fillRect/>
          </a:stretch>
        </p:blipFill>
        <p:spPr>
          <a:xfrm>
            <a:off x="10536269" y="3721050"/>
            <a:ext cx="553613" cy="560086"/>
          </a:xfrm>
          <a:prstGeom prst="rect">
            <a:avLst/>
          </a:prstGeom>
          <a:solidFill>
            <a:schemeClr val="accent1">
              <a:lumMod val="75000"/>
            </a:schemeClr>
          </a:solidFill>
          <a:ln>
            <a:solidFill>
              <a:schemeClr val="tx1"/>
            </a:solidFill>
          </a:ln>
        </p:spPr>
      </p:pic>
      <p:sp>
        <p:nvSpPr>
          <p:cNvPr id="29" name="TextBox 28"/>
          <p:cNvSpPr txBox="1"/>
          <p:nvPr/>
        </p:nvSpPr>
        <p:spPr>
          <a:xfrm>
            <a:off x="10323963" y="3325204"/>
            <a:ext cx="911975" cy="369332"/>
          </a:xfrm>
          <a:prstGeom prst="rect">
            <a:avLst/>
          </a:prstGeom>
          <a:noFill/>
          <a:ln>
            <a:noFill/>
          </a:ln>
        </p:spPr>
        <p:txBody>
          <a:bodyPr wrap="square" rtlCol="0">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sp>
        <p:nvSpPr>
          <p:cNvPr id="43" name="Rectangle 42"/>
          <p:cNvSpPr/>
          <p:nvPr/>
        </p:nvSpPr>
        <p:spPr>
          <a:xfrm flipH="1">
            <a:off x="10736940" y="4208347"/>
            <a:ext cx="255385" cy="380873"/>
          </a:xfrm>
          <a:prstGeom prst="rect">
            <a:avLst/>
          </a:prstGeom>
        </p:spPr>
        <p:txBody>
          <a:bodyPr wrap="square">
            <a:spAutoFit/>
          </a:bodyPr>
          <a:lstStyle/>
          <a:p>
            <a:pPr marL="0" marR="0" lvl="0" indent="0" algn="ctr" defTabSz="914373" rtl="0" eaLnBrk="1" fontAlgn="auto" latinLnBrk="0" hangingPunct="1">
              <a:lnSpc>
                <a:spcPct val="100000"/>
              </a:lnSpc>
              <a:spcBef>
                <a:spcPts val="0"/>
              </a:spcBef>
              <a:spcAft>
                <a:spcPts val="0"/>
              </a:spcAft>
              <a:buClrTx/>
              <a:buSzTx/>
              <a:buFontTx/>
              <a:buNone/>
              <a:tabLst/>
              <a:defRPr/>
            </a:pPr>
            <a:r>
              <a:rPr lang="en-US" sz="1875" b="1" dirty="0">
                <a:solidFill>
                  <a:prstClr val="white"/>
                </a:solidFill>
                <a:latin typeface="Rockwell"/>
              </a:rPr>
              <a:t>6</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graphicFrame>
        <p:nvGraphicFramePr>
          <p:cNvPr id="39" name="Chart 38"/>
          <p:cNvGraphicFramePr/>
          <p:nvPr>
            <p:extLst>
              <p:ext uri="{D42A27DB-BD31-4B8C-83A1-F6EECF244321}">
                <p14:modId xmlns:p14="http://schemas.microsoft.com/office/powerpoint/2010/main" val="2050392252"/>
              </p:ext>
            </p:extLst>
          </p:nvPr>
        </p:nvGraphicFramePr>
        <p:xfrm>
          <a:off x="906101" y="1444886"/>
          <a:ext cx="4885100" cy="143560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0" name="Chart 39"/>
          <p:cNvGraphicFramePr/>
          <p:nvPr>
            <p:extLst>
              <p:ext uri="{D42A27DB-BD31-4B8C-83A1-F6EECF244321}">
                <p14:modId xmlns:p14="http://schemas.microsoft.com/office/powerpoint/2010/main" val="1830354905"/>
              </p:ext>
            </p:extLst>
          </p:nvPr>
        </p:nvGraphicFramePr>
        <p:xfrm>
          <a:off x="6155536" y="1449451"/>
          <a:ext cx="3421538" cy="1557950"/>
        </p:xfrm>
        <a:graphic>
          <a:graphicData uri="http://schemas.openxmlformats.org/drawingml/2006/chart">
            <c:chart xmlns:c="http://schemas.openxmlformats.org/drawingml/2006/chart" xmlns:r="http://schemas.openxmlformats.org/officeDocument/2006/relationships" r:id="rId9"/>
          </a:graphicData>
        </a:graphic>
      </p:graphicFrame>
      <p:sp>
        <p:nvSpPr>
          <p:cNvPr id="37" name="Rectangle 36"/>
          <p:cNvSpPr/>
          <p:nvPr/>
        </p:nvSpPr>
        <p:spPr>
          <a:xfrm>
            <a:off x="10080350" y="3292405"/>
            <a:ext cx="115558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693F4881-7276-4DE0-92CD-A4558BA7CF9E}"/>
              </a:ext>
            </a:extLst>
          </p:cNvPr>
          <p:cNvPicPr>
            <a:picLocks noChangeAspect="1"/>
          </p:cNvPicPr>
          <p:nvPr/>
        </p:nvPicPr>
        <p:blipFill>
          <a:blip r:embed="rId10"/>
          <a:stretch>
            <a:fillRect/>
          </a:stretch>
        </p:blipFill>
        <p:spPr>
          <a:xfrm>
            <a:off x="1718841" y="3325521"/>
            <a:ext cx="679796" cy="690555"/>
          </a:xfrm>
          <a:prstGeom prst="rect">
            <a:avLst/>
          </a:prstGeom>
        </p:spPr>
      </p:pic>
      <p:sp>
        <p:nvSpPr>
          <p:cNvPr id="35" name="TextBox 34">
            <a:extLst>
              <a:ext uri="{FF2B5EF4-FFF2-40B4-BE49-F238E27FC236}">
                <a16:creationId xmlns:a16="http://schemas.microsoft.com/office/drawing/2014/main" id="{D1958CD7-6EBD-4B07-A400-82A217139C6F}"/>
              </a:ext>
            </a:extLst>
          </p:cNvPr>
          <p:cNvSpPr txBox="1"/>
          <p:nvPr/>
        </p:nvSpPr>
        <p:spPr>
          <a:xfrm>
            <a:off x="722153" y="566885"/>
            <a:ext cx="9886950"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a:rPr>
              <a:t>40 complaints were </a:t>
            </a:r>
            <a:r>
              <a:rPr lang="en-GB" sz="1600" b="1" dirty="0">
                <a:solidFill>
                  <a:srgbClr val="0070C0"/>
                </a:solidFill>
                <a:latin typeface="Calibri Light" panose="020F0302020204030204"/>
                <a:ea typeface="Calibri" panose="020F0502020204030204" pitchFamily="34" charset="0"/>
                <a:cs typeface="Times New Roman"/>
              </a:rPr>
              <a:t>closed</a:t>
            </a:r>
            <a:r>
              <a:rPr kumimoji="0" lang="en-GB" sz="1600" b="1"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a:rPr>
              <a:t> at Early Resolution in quarter 1. Compared to the previous quarter, the Service managed 10 fewer formal complaints. </a:t>
            </a:r>
            <a:endParaRPr kumimoji="0" lang="en-GB" sz="1600" b="0" i="0" u="none" strike="noStrike" kern="1200" cap="none" spc="0" normalizeH="0" baseline="0" noProof="0" dirty="0">
              <a:ln>
                <a:noFill/>
              </a:ln>
              <a:solidFill>
                <a:srgbClr val="0070C0"/>
              </a:solidFill>
              <a:effectLst/>
              <a:uLnTx/>
              <a:uFillTx/>
              <a:latin typeface="Calibri Light" panose="020F0302020204030204"/>
              <a:ea typeface="Calibri" panose="020F0502020204030204" pitchFamily="34" charset="0"/>
              <a:cs typeface="Times New Roman" panose="02020603050405020304" pitchFamily="18" charset="0"/>
            </a:endParaRPr>
          </a:p>
        </p:txBody>
      </p:sp>
      <p:pic>
        <p:nvPicPr>
          <p:cNvPr id="44" name="Picture 43">
            <a:extLst>
              <a:ext uri="{FF2B5EF4-FFF2-40B4-BE49-F238E27FC236}">
                <a16:creationId xmlns:a16="http://schemas.microsoft.com/office/drawing/2014/main" id="{0E5FFA58-CC84-403D-814A-59077437872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05700" y="3400792"/>
            <a:ext cx="618866" cy="461279"/>
          </a:xfrm>
          <a:prstGeom prst="rect">
            <a:avLst/>
          </a:prstGeom>
        </p:spPr>
      </p:pic>
      <p:graphicFrame>
        <p:nvGraphicFramePr>
          <p:cNvPr id="42" name="Chart 41">
            <a:extLst>
              <a:ext uri="{FF2B5EF4-FFF2-40B4-BE49-F238E27FC236}">
                <a16:creationId xmlns:a16="http://schemas.microsoft.com/office/drawing/2014/main" id="{090732DE-F3E7-4264-A5AC-803016854C5F}"/>
              </a:ext>
            </a:extLst>
          </p:cNvPr>
          <p:cNvGraphicFramePr/>
          <p:nvPr>
            <p:extLst>
              <p:ext uri="{D42A27DB-BD31-4B8C-83A1-F6EECF244321}">
                <p14:modId xmlns:p14="http://schemas.microsoft.com/office/powerpoint/2010/main" val="3615895590"/>
              </p:ext>
            </p:extLst>
          </p:nvPr>
        </p:nvGraphicFramePr>
        <p:xfrm>
          <a:off x="3363865" y="2260539"/>
          <a:ext cx="5442818" cy="2467716"/>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2390768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3701" y="256547"/>
            <a:ext cx="10635643" cy="612357"/>
          </a:xfrm>
          <a:prstGeom prst="rect">
            <a:avLst/>
          </a:prstGeom>
        </p:spPr>
        <p:txBody>
          <a:bodyPr vert="horz" lIns="0" tIns="0" rIns="0" bIns="0" rtlCol="0" anchor="ctr">
            <a:normAutofit/>
          </a:bodyPr>
          <a:lstStyle>
            <a:lvl1pPr algn="r" defTabSz="653139" rtl="0" eaLnBrk="1" latinLnBrk="0" hangingPunct="1">
              <a:spcBef>
                <a:spcPct val="0"/>
              </a:spcBef>
              <a:buNone/>
              <a:defRPr sz="1607" b="1"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2300" b="1" i="0" u="none" strike="noStrike" kern="1200" cap="none" spc="0" normalizeH="0" baseline="0" noProof="0" dirty="0">
                <a:ln>
                  <a:noFill/>
                </a:ln>
                <a:solidFill>
                  <a:prstClr val="black"/>
                </a:solidFill>
                <a:effectLst/>
                <a:uLnTx/>
                <a:uFillTx/>
                <a:latin typeface="Calibri Light" panose="020F0302020204030204" pitchFamily="34" charset="0"/>
                <a:cs typeface="Calibri Light" panose="020F0302020204030204" pitchFamily="34" charset="0"/>
              </a:rPr>
              <a:t>Formal Complaints - Quarter 1 </a:t>
            </a:r>
            <a:r>
              <a:rPr kumimoji="0" lang="en-GB" sz="2100" b="1" i="0" u="none" strike="noStrike" kern="1200" cap="none" spc="0" normalizeH="0" baseline="0" noProof="0" dirty="0">
                <a:ln>
                  <a:noFill/>
                </a:ln>
                <a:solidFill>
                  <a:srgbClr val="0070C0"/>
                </a:solidFill>
                <a:effectLst/>
                <a:uLnTx/>
                <a:uFillTx/>
                <a:latin typeface="Calibri"/>
                <a:ea typeface="+mj-ea"/>
                <a:cs typeface="+mj-cs"/>
              </a:rPr>
              <a:t>I Children’s Services </a:t>
            </a:r>
          </a:p>
          <a:p>
            <a:pPr marL="0" marR="0" lvl="0" indent="0" algn="l" defTabSz="489854" rtl="0" eaLnBrk="1" fontAlgn="auto" latinLnBrk="0" hangingPunct="1">
              <a:lnSpc>
                <a:spcPct val="100000"/>
              </a:lnSpc>
              <a:spcBef>
                <a:spcPct val="0"/>
              </a:spcBef>
              <a:spcAft>
                <a:spcPts val="0"/>
              </a:spcAft>
              <a:buClrTx/>
              <a:buSzTx/>
              <a:buFontTx/>
              <a:buNone/>
              <a:tabLst/>
              <a:defRPr/>
            </a:pPr>
            <a:r>
              <a:rPr lang="en-GB" sz="1600" dirty="0">
                <a:solidFill>
                  <a:srgbClr val="0070C0"/>
                </a:solidFill>
                <a:latin typeface="Calibri Light"/>
                <a:ea typeface="Calibri Light"/>
                <a:cs typeface="Calibri Light"/>
              </a:rPr>
              <a:t>7</a:t>
            </a:r>
            <a:r>
              <a:rPr kumimoji="0" lang="en-GB" sz="1600" b="1" i="0" u="none" strike="noStrike" kern="1200" cap="none" spc="0" normalizeH="0" baseline="0" noProof="0" dirty="0">
                <a:ln>
                  <a:noFill/>
                </a:ln>
                <a:solidFill>
                  <a:srgbClr val="0070C0"/>
                </a:solidFill>
                <a:effectLst/>
                <a:uLnTx/>
                <a:uFillTx/>
                <a:latin typeface="Calibri Light"/>
                <a:ea typeface="Calibri Light"/>
                <a:cs typeface="Calibri Light"/>
              </a:rPr>
              <a:t> complaints were </a:t>
            </a:r>
            <a:r>
              <a:rPr lang="en-GB" sz="1600" dirty="0">
                <a:solidFill>
                  <a:srgbClr val="0070C0"/>
                </a:solidFill>
                <a:latin typeface="Calibri Light"/>
                <a:ea typeface="Calibri Light"/>
                <a:cs typeface="Calibri Light"/>
              </a:rPr>
              <a:t>clos</a:t>
            </a:r>
            <a:r>
              <a:rPr kumimoji="0" lang="en-GB" sz="1600" b="1" i="0" u="none" strike="noStrike" kern="1200" cap="none" spc="0" normalizeH="0" baseline="0" noProof="0" dirty="0">
                <a:ln>
                  <a:noFill/>
                </a:ln>
                <a:solidFill>
                  <a:srgbClr val="0070C0"/>
                </a:solidFill>
                <a:effectLst/>
                <a:uLnTx/>
                <a:uFillTx/>
                <a:latin typeface="Calibri Light"/>
                <a:ea typeface="Calibri Light"/>
                <a:cs typeface="Calibri Light"/>
              </a:rPr>
              <a:t>ed at Early resolution. Compared to the previous quarter, the Services managed 5 more complaints.</a:t>
            </a: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47411" y="3260406"/>
            <a:ext cx="5434430" cy="1583613"/>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601978" y="3289723"/>
            <a:ext cx="3091423" cy="156368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38955" y="2806407"/>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61354" y="5506011"/>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6591" y="4006932"/>
            <a:ext cx="521822" cy="5372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18525" y="3951425"/>
            <a:ext cx="621846" cy="584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1552213" y="3572494"/>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25973" y="3771730"/>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a:ln>
                  <a:noFill/>
                </a:ln>
                <a:solidFill>
                  <a:prstClr val="white"/>
                </a:solidFill>
                <a:effectLst/>
                <a:uLnTx/>
                <a:uFillTx/>
                <a:latin typeface="Rockwell"/>
                <a:ea typeface="+mn-ea"/>
                <a:cs typeface="+mn-cs"/>
              </a:rPr>
              <a:t>0</a:t>
            </a: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7435" y="3722701"/>
            <a:ext cx="661045"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555469" y="3878914"/>
            <a:ext cx="709776" cy="159100"/>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solidFill>
                <a:effectLst/>
                <a:uLnTx/>
                <a:uFillTx/>
                <a:latin typeface="Verdana"/>
                <a:ea typeface="+mn-ea"/>
                <a:cs typeface="+mn-cs"/>
              </a:rPr>
              <a:t>Via letter</a:t>
            </a:r>
          </a:p>
        </p:txBody>
      </p:sp>
      <p:sp>
        <p:nvSpPr>
          <p:cNvPr id="14" name="TextBox 13">
            <a:extLst>
              <a:ext uri="{FF2B5EF4-FFF2-40B4-BE49-F238E27FC236}">
                <a16:creationId xmlns:a16="http://schemas.microsoft.com/office/drawing/2014/main" id="{5D7545F1-B8C5-41E6-A047-F375A3A85988}"/>
              </a:ext>
            </a:extLst>
          </p:cNvPr>
          <p:cNvSpPr txBox="1"/>
          <p:nvPr/>
        </p:nvSpPr>
        <p:spPr>
          <a:xfrm>
            <a:off x="601978" y="5001017"/>
            <a:ext cx="10914672" cy="1523494"/>
          </a:xfrm>
          <a:prstGeom prst="rect">
            <a:avLst/>
          </a:prstGeom>
          <a:noFill/>
        </p:spPr>
        <p:txBody>
          <a:bodyPr wrap="square" lIns="68580" tIns="34290" rIns="68580" bIns="34290" rtlCol="0" anchor="t">
            <a:spAutoFit/>
          </a:bodyPr>
          <a:lstStyle/>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1" dirty="0">
                <a:solidFill>
                  <a:prstClr val="black"/>
                </a:solidFill>
                <a:latin typeface="Calibri"/>
                <a:cs typeface="Calibri"/>
              </a:rPr>
              <a:t>7</a:t>
            </a:r>
            <a:r>
              <a:rPr kumimoji="0" lang="en-GB" sz="1050" b="0" i="0" u="none" strike="noStrike" kern="1200" cap="none" spc="0" normalizeH="0" baseline="0" noProof="0" dirty="0">
                <a:ln>
                  <a:noFill/>
                </a:ln>
                <a:solidFill>
                  <a:prstClr val="black"/>
                </a:solidFill>
                <a:effectLst/>
                <a:uLnTx/>
                <a:uFillTx/>
                <a:latin typeface="Calibri"/>
                <a:ea typeface="+mn-ea"/>
                <a:cs typeface="Calibri"/>
              </a:rPr>
              <a:t> complaints were resolved outside the formal complaints process (</a:t>
            </a:r>
            <a:r>
              <a:rPr lang="en-GB" sz="1050" dirty="0">
                <a:solidFill>
                  <a:prstClr val="black"/>
                </a:solidFill>
                <a:latin typeface="Calibri"/>
                <a:cs typeface="Calibri"/>
              </a:rPr>
              <a:t>2 </a:t>
            </a:r>
            <a:r>
              <a:rPr kumimoji="0" lang="en-GB" sz="1050" b="0" i="0" u="none" strike="noStrike" kern="1200" cap="none" spc="0" normalizeH="0" baseline="0" noProof="0" dirty="0">
                <a:ln>
                  <a:noFill/>
                </a:ln>
                <a:solidFill>
                  <a:prstClr val="black"/>
                </a:solidFill>
                <a:effectLst/>
                <a:uLnTx/>
                <a:uFillTx/>
                <a:latin typeface="Calibri"/>
                <a:ea typeface="+mn-ea"/>
                <a:cs typeface="Calibri"/>
              </a:rPr>
              <a:t>social care and 5 Corporate).  The Service formally managed </a:t>
            </a:r>
            <a:r>
              <a:rPr lang="en-GB" sz="1050" b="1" dirty="0">
                <a:solidFill>
                  <a:prstClr val="black"/>
                </a:solidFill>
                <a:latin typeface="Calibri"/>
                <a:cs typeface="Calibri"/>
              </a:rPr>
              <a:t>20</a:t>
            </a:r>
            <a:r>
              <a:rPr kumimoji="0" lang="en-GB" sz="1050" b="1" i="0" u="none" strike="noStrike" kern="1200" cap="none" spc="0" normalizeH="0" baseline="0" noProof="0" dirty="0">
                <a:ln>
                  <a:noFill/>
                </a:ln>
                <a:solidFill>
                  <a:prstClr val="black"/>
                </a:solidFill>
                <a:effectLst/>
                <a:uLnTx/>
                <a:uFillTx/>
                <a:latin typeface="Calibri"/>
                <a:ea typeface="+mn-ea"/>
                <a:cs typeface="Calibri"/>
              </a:rPr>
              <a:t> individual </a:t>
            </a:r>
            <a:r>
              <a:rPr kumimoji="0" lang="en-GB" sz="1050" b="0" i="0" u="none" strike="noStrike" kern="1200" cap="none" spc="0" normalizeH="0" baseline="0" noProof="0" dirty="0">
                <a:ln>
                  <a:noFill/>
                </a:ln>
                <a:solidFill>
                  <a:prstClr val="black"/>
                </a:solidFill>
                <a:effectLst/>
                <a:uLnTx/>
                <a:uFillTx/>
                <a:latin typeface="Calibri"/>
                <a:ea typeface="+mn-ea"/>
                <a:cs typeface="Calibri"/>
              </a:rPr>
              <a:t>complaint cases.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i="0" u="none" strike="noStrike" kern="1200" cap="none" spc="0" normalizeH="0" baseline="0" noProof="0" dirty="0">
                <a:ln>
                  <a:noFill/>
                </a:ln>
                <a:solidFill>
                  <a:prstClr val="black"/>
                </a:solidFill>
                <a:effectLst/>
                <a:uLnTx/>
                <a:uFillTx/>
                <a:latin typeface="Calibri"/>
                <a:ea typeface="+mn-ea"/>
                <a:cs typeface="Calibri"/>
              </a:rPr>
              <a:t>Childrens</a:t>
            </a:r>
            <a:r>
              <a:rPr lang="en-GB" sz="1050" dirty="0">
                <a:solidFill>
                  <a:prstClr val="black"/>
                </a:solidFill>
                <a:latin typeface="Calibri"/>
                <a:cs typeface="Calibri"/>
              </a:rPr>
              <a:t>’ Services Social care teams, responded to </a:t>
            </a:r>
            <a:r>
              <a:rPr kumimoji="0" lang="en-GB" sz="1050" b="1" i="0" u="none" strike="noStrike" kern="1200" cap="none" spc="0" normalizeH="0" baseline="0" noProof="0" dirty="0">
                <a:ln>
                  <a:noFill/>
                </a:ln>
                <a:solidFill>
                  <a:prstClr val="black"/>
                </a:solidFill>
                <a:effectLst/>
                <a:uLnTx/>
                <a:uFillTx/>
                <a:latin typeface="Calibri"/>
                <a:ea typeface="+mn-ea"/>
                <a:cs typeface="Calibri"/>
              </a:rPr>
              <a:t>4 </a:t>
            </a:r>
            <a:r>
              <a:rPr kumimoji="0" lang="en-GB" sz="1050" b="0" i="0" u="none" strike="noStrike" kern="1200" cap="none" spc="0" normalizeH="0" baseline="0" noProof="0" dirty="0">
                <a:ln>
                  <a:noFill/>
                </a:ln>
                <a:solidFill>
                  <a:prstClr val="black"/>
                </a:solidFill>
                <a:effectLst/>
                <a:uLnTx/>
                <a:uFillTx/>
                <a:latin typeface="Calibri"/>
                <a:ea typeface="+mn-ea"/>
                <a:cs typeface="Calibri"/>
              </a:rPr>
              <a:t>complaints</a:t>
            </a:r>
            <a:r>
              <a:rPr kumimoji="0" lang="en-GB" sz="1050" b="1" i="0" u="none" strike="noStrike" kern="1200" cap="none" spc="0" normalizeH="0" baseline="0" noProof="0" dirty="0">
                <a:ln>
                  <a:noFill/>
                </a:ln>
                <a:solidFill>
                  <a:prstClr val="black"/>
                </a:solidFill>
                <a:effectLst/>
                <a:uLnTx/>
                <a:uFillTx/>
                <a:latin typeface="Calibri"/>
                <a:ea typeface="+mn-ea"/>
                <a:cs typeface="Calibri"/>
              </a:rPr>
              <a:t> </a:t>
            </a:r>
            <a:r>
              <a:rPr kumimoji="0" lang="en-GB" sz="1050" i="0" u="none" strike="noStrike" kern="1200" cap="none" spc="0" normalizeH="0" baseline="0" noProof="0" dirty="0">
                <a:ln>
                  <a:noFill/>
                </a:ln>
                <a:solidFill>
                  <a:prstClr val="black"/>
                </a:solidFill>
                <a:effectLst/>
                <a:uLnTx/>
                <a:uFillTx/>
                <a:latin typeface="Calibri"/>
                <a:ea typeface="+mn-ea"/>
                <a:cs typeface="Calibri"/>
              </a:rPr>
              <a:t>at </a:t>
            </a:r>
            <a:r>
              <a:rPr kumimoji="0" lang="en-GB" sz="1050" b="0" i="0" u="none" strike="noStrike" kern="1200" cap="none" spc="0" normalizeH="0" baseline="0" noProof="0" dirty="0">
                <a:ln>
                  <a:noFill/>
                </a:ln>
                <a:solidFill>
                  <a:prstClr val="black"/>
                </a:solidFill>
                <a:effectLst/>
                <a:uLnTx/>
                <a:uFillTx/>
                <a:latin typeface="Calibri"/>
                <a:ea typeface="+mn-ea"/>
                <a:cs typeface="Calibri"/>
              </a:rPr>
              <a:t>Stage one and</a:t>
            </a:r>
            <a:r>
              <a:rPr kumimoji="0" lang="en-GB" sz="1050" b="1" i="0" u="none" strike="noStrike" kern="1200" cap="none" spc="0" normalizeH="0" baseline="0" noProof="0" dirty="0">
                <a:ln>
                  <a:noFill/>
                </a:ln>
                <a:solidFill>
                  <a:prstClr val="black"/>
                </a:solidFill>
                <a:effectLst/>
                <a:uLnTx/>
                <a:uFillTx/>
                <a:latin typeface="Calibri"/>
                <a:ea typeface="+mn-ea"/>
                <a:cs typeface="Calibri"/>
              </a:rPr>
              <a:t> 3 </a:t>
            </a:r>
            <a:r>
              <a:rPr kumimoji="0" lang="en-GB" sz="1050" b="0" i="0" u="none" strike="noStrike" kern="1200" cap="none" spc="0" normalizeH="0" baseline="0" noProof="0" dirty="0">
                <a:ln>
                  <a:noFill/>
                </a:ln>
                <a:solidFill>
                  <a:prstClr val="black"/>
                </a:solidFill>
                <a:effectLst/>
                <a:uLnTx/>
                <a:uFillTx/>
                <a:latin typeface="Calibri"/>
                <a:ea typeface="+mn-ea"/>
                <a:cs typeface="Calibri"/>
              </a:rPr>
              <a:t>cases at </a:t>
            </a:r>
            <a:r>
              <a:rPr lang="en-GB" sz="1050" dirty="0">
                <a:solidFill>
                  <a:prstClr val="black"/>
                </a:solidFill>
                <a:latin typeface="Calibri"/>
                <a:cs typeface="Calibri"/>
              </a:rPr>
              <a:t>Stage two. These cases do not suggest any identifiable trends or patterns, as they varied in the nature of the complaint as well as which team was seen to have erred. Similarly, root causes were diverse; misunderstanding on what information needed to be amended in a report/assessment, alleged failure to respond to safeguarding concerns, alleged failure to fund support in a timely manner. The Social Care team received a lot of positive feedback regarding the attentiveness of staff to young persons opinions, the comprehensiveness of reports/assessments presented at Initial Child Protection Conference (ICPC) meetings.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prstClr val="black"/>
                </a:solidFill>
                <a:latin typeface="Calibri"/>
                <a:ea typeface="Calibri" panose="020F0502020204030204" pitchFamily="34" charset="0"/>
                <a:cs typeface="Calibri"/>
              </a:rPr>
              <a:t>The </a:t>
            </a:r>
            <a:r>
              <a:rPr kumimoji="0" lang="en-GB" sz="105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rPr>
              <a:t>SEND service received the majority of Corporate complaints. </a:t>
            </a:r>
            <a:r>
              <a:rPr lang="en-GB" sz="1050" dirty="0">
                <a:solidFill>
                  <a:prstClr val="black"/>
                </a:solidFill>
                <a:latin typeface="Calibri"/>
                <a:ea typeface="Calibri" panose="020F0502020204030204" pitchFamily="34" charset="0"/>
                <a:cs typeface="Calibri"/>
              </a:rPr>
              <a:t>The SEN team issued 10 Stage 1 responses with 3 cases escalating to Stage 2.  The complaints centred on </a:t>
            </a:r>
            <a:r>
              <a:rPr kumimoji="0" lang="en-GB" sz="105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a:rPr>
              <a:t>delays in the issue of Education Health Care Plans (EHCP’s), health assessments and a lack of communication to concerns raised. </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i="0" u="none" strike="noStrike" kern="1200" cap="none" spc="0" normalizeH="0" baseline="0" noProof="0" dirty="0">
                <a:ln>
                  <a:noFill/>
                </a:ln>
                <a:solidFill>
                  <a:prstClr val="black"/>
                </a:solidFill>
                <a:effectLst/>
                <a:uLnTx/>
                <a:uFillTx/>
                <a:latin typeface="Calibri"/>
                <a:ea typeface="+mn-ea"/>
                <a:cs typeface="Calibri"/>
              </a:rPr>
              <a:t>The Council received </a:t>
            </a:r>
            <a:r>
              <a:rPr kumimoji="0" lang="en-GB" sz="1050" b="1" i="0" u="none" strike="noStrike" kern="1200" cap="none" spc="0" normalizeH="0" baseline="0" noProof="0" dirty="0">
                <a:ln>
                  <a:noFill/>
                </a:ln>
                <a:solidFill>
                  <a:prstClr val="black"/>
                </a:solidFill>
                <a:effectLst/>
                <a:uLnTx/>
                <a:uFillTx/>
                <a:latin typeface="Calibri"/>
                <a:ea typeface="+mn-ea"/>
                <a:cs typeface="Calibri"/>
              </a:rPr>
              <a:t>4</a:t>
            </a:r>
            <a:r>
              <a:rPr kumimoji="0" lang="en-GB" sz="1050" i="0" u="none" strike="noStrike" kern="1200" cap="none" spc="0" normalizeH="0" baseline="0" noProof="0" dirty="0">
                <a:ln>
                  <a:noFill/>
                </a:ln>
                <a:solidFill>
                  <a:prstClr val="black"/>
                </a:solidFill>
                <a:effectLst/>
                <a:uLnTx/>
                <a:uFillTx/>
                <a:latin typeface="Calibri"/>
                <a:ea typeface="+mn-ea"/>
                <a:cs typeface="Calibri"/>
              </a:rPr>
              <a:t> new LGSCO inquiries. 2 cases were</a:t>
            </a:r>
            <a:r>
              <a:rPr lang="en-GB" sz="1050" dirty="0">
                <a:solidFill>
                  <a:prstClr val="black"/>
                </a:solidFill>
                <a:latin typeface="Calibri"/>
                <a:cs typeface="Calibri"/>
              </a:rPr>
              <a:t> not investigated one concerning</a:t>
            </a:r>
            <a:r>
              <a:rPr kumimoji="0" lang="en-GB" sz="1050" i="0" u="none" strike="noStrike" kern="1200" cap="none" spc="0" normalizeH="0" baseline="0" noProof="0" dirty="0">
                <a:ln>
                  <a:noFill/>
                </a:ln>
                <a:solidFill>
                  <a:prstClr val="black"/>
                </a:solidFill>
                <a:effectLst/>
                <a:uLnTx/>
                <a:uFillTx/>
                <a:latin typeface="Calibri"/>
                <a:ea typeface="+mn-ea"/>
                <a:cs typeface="Calibri"/>
              </a:rPr>
              <a:t> </a:t>
            </a:r>
            <a:r>
              <a:rPr lang="en-GB" sz="1050" dirty="0">
                <a:solidFill>
                  <a:prstClr val="black"/>
                </a:solidFill>
                <a:latin typeface="Calibri"/>
                <a:cs typeface="Calibri"/>
              </a:rPr>
              <a:t>education welfare and another related to a family placement assessment.  Two other cases raised concerns against the SEND Service and are yet to be determined.  </a:t>
            </a:r>
            <a:endParaRPr kumimoji="0" lang="en-GB" sz="1050" b="0" i="0" u="none" strike="noStrike" kern="1200" cap="none" spc="0" normalizeH="0" baseline="0" noProof="0" dirty="0">
              <a:ln>
                <a:noFill/>
              </a:ln>
              <a:solidFill>
                <a:prstClr val="black"/>
              </a:solidFill>
              <a:effectLst/>
              <a:uLnTx/>
              <a:uFillTx/>
              <a:latin typeface="Calibri"/>
              <a:ea typeface="+mn-ea"/>
              <a:cs typeface="Calibri"/>
            </a:endParaRP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620113" y="1231336"/>
            <a:ext cx="5175908" cy="194198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50058" y="1337348"/>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73137" y="3260406"/>
            <a:ext cx="2194538" cy="1593006"/>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67675" y="1337348"/>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37722" y="1096087"/>
            <a:ext cx="5434430" cy="2123805"/>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560140" y="1192296"/>
            <a:ext cx="2042211" cy="2239074"/>
          </a:xfrm>
          <a:prstGeom prst="rect">
            <a:avLst/>
          </a:prstGeom>
          <a:noFill/>
        </p:spPr>
        <p:txBody>
          <a:bodyPr wrap="square" lIns="68580" tIns="34290" rIns="68580" bIns="34290" rtlCol="0" anchor="t">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Last quarter: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19  complaints</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8 Stage 1</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5 Stage 2</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1 Stage 3, 5 LGSCO</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rPr>
              <a:t>This quarter: Q1 22/23</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125" b="0" i="0" u="none" strike="noStrike" kern="1200" cap="none" spc="0" normalizeH="0" baseline="0" noProof="0" dirty="0">
                <a:ln>
                  <a:noFill/>
                </a:ln>
                <a:solidFill>
                  <a:prstClr val="black"/>
                </a:solidFill>
                <a:effectLst/>
                <a:uLnTx/>
                <a:uFillTx/>
                <a:latin typeface="Calibri"/>
                <a:ea typeface="+mn-ea"/>
                <a:cs typeface="+mn-cs"/>
              </a:rPr>
              <a:t>   </a:t>
            </a:r>
            <a:r>
              <a:rPr kumimoji="0" lang="en-GB" sz="1125" b="0" i="0" u="none" strike="noStrike" kern="1200" cap="none" spc="0" normalizeH="0" baseline="0" noProof="0" dirty="0">
                <a:ln>
                  <a:noFill/>
                </a:ln>
                <a:solidFill>
                  <a:srgbClr val="1F497D"/>
                </a:solidFill>
                <a:effectLst/>
                <a:uLnTx/>
                <a:uFillTx/>
                <a:latin typeface="Calibri"/>
                <a:ea typeface="+mn-ea"/>
                <a:cs typeface="+mn-cs"/>
              </a:rPr>
              <a:t>     </a:t>
            </a:r>
            <a:r>
              <a:rPr lang="en-GB" sz="1125" dirty="0">
                <a:solidFill>
                  <a:srgbClr val="1F497D"/>
                </a:solidFill>
                <a:latin typeface="Calibri"/>
              </a:rPr>
              <a:t>24 </a:t>
            </a:r>
            <a:r>
              <a:rPr kumimoji="0" lang="en-GB" sz="1125" b="0" i="0" u="none" strike="noStrike" kern="1200" cap="none" spc="0" normalizeH="0" baseline="0" noProof="0" dirty="0">
                <a:ln>
                  <a:noFill/>
                </a:ln>
                <a:solidFill>
                  <a:srgbClr val="1F497D"/>
                </a:solidFill>
                <a:effectLst/>
                <a:uLnTx/>
                <a:uFillTx/>
                <a:latin typeface="Calibri"/>
                <a:ea typeface="+mn-ea"/>
                <a:cs typeface="+mn-cs"/>
              </a:rPr>
              <a:t>complaints</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14 Stage 1</a:t>
            </a:r>
            <a:endParaRPr kumimoji="0" lang="en-GB" sz="1125" b="0" i="0" u="none" strike="noStrike" kern="1200" cap="none" spc="0" normalizeH="0" baseline="0" noProof="0" dirty="0">
              <a:ln>
                <a:noFill/>
              </a:ln>
              <a:solidFill>
                <a:srgbClr val="1F497D"/>
              </a:solidFill>
              <a:effectLst/>
              <a:uLnTx/>
              <a:uFillTx/>
              <a:latin typeface="Calibri"/>
              <a:ea typeface="+mn-ea"/>
              <a:cs typeface="Calibri"/>
            </a:endParaRP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6 Stage 2 </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a:t>
            </a:r>
            <a:r>
              <a:rPr lang="en-GB" sz="1125" dirty="0">
                <a:solidFill>
                  <a:srgbClr val="1F497D"/>
                </a:solidFill>
                <a:latin typeface="Calibri"/>
              </a:rPr>
              <a:t>0</a:t>
            </a:r>
            <a:r>
              <a:rPr kumimoji="0" lang="en-GB" sz="1125" b="0" i="0" u="none" strike="noStrike" kern="1200" cap="none" spc="0" normalizeH="0" baseline="0" noProof="0" dirty="0">
                <a:ln>
                  <a:noFill/>
                </a:ln>
                <a:solidFill>
                  <a:srgbClr val="1F497D"/>
                </a:solidFill>
                <a:effectLst/>
                <a:uLnTx/>
                <a:uFillTx/>
                <a:latin typeface="Calibri"/>
                <a:ea typeface="+mn-ea"/>
                <a:cs typeface="+mn-cs"/>
              </a:rPr>
              <a:t> Stage 3</a:t>
            </a:r>
          </a:p>
          <a:p>
            <a:pPr marL="134779" marR="0" lvl="0" indent="-134779"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25" b="0" i="0" u="none" strike="noStrike" kern="1200" cap="none" spc="0" normalizeH="0" baseline="0" noProof="0" dirty="0">
                <a:ln>
                  <a:noFill/>
                </a:ln>
                <a:solidFill>
                  <a:srgbClr val="1F497D"/>
                </a:solidFill>
                <a:effectLst/>
                <a:uLnTx/>
                <a:uFillTx/>
                <a:latin typeface="Calibri"/>
                <a:ea typeface="+mn-ea"/>
                <a:cs typeface="+mn-cs"/>
              </a:rPr>
              <a:t>      4 LGSCO</a:t>
            </a:r>
            <a:endParaRPr kumimoji="0" lang="en-GB" sz="1340" b="0"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endParaRPr kumimoji="0" lang="en-GB" sz="1125" b="1"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3D817FB9-5AA1-496D-8203-A581E2B7ADCA}"/>
              </a:ext>
            </a:extLst>
          </p:cNvPr>
          <p:cNvSpPr txBox="1"/>
          <p:nvPr/>
        </p:nvSpPr>
        <p:spPr>
          <a:xfrm>
            <a:off x="3699765" y="3651037"/>
            <a:ext cx="1422728"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675350" y="3326241"/>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887038" y="4265941"/>
            <a:ext cx="576212" cy="517691"/>
          </a:xfrm>
          <a:prstGeom prst="rect">
            <a:avLst/>
          </a:prstGeom>
        </p:spPr>
      </p:pic>
      <p:graphicFrame>
        <p:nvGraphicFramePr>
          <p:cNvPr id="24" name="Chart Placeholder 360" descr="Pie chart">
            <a:extLst>
              <a:ext uri="{FF2B5EF4-FFF2-40B4-BE49-F238E27FC236}">
                <a16:creationId xmlns:a16="http://schemas.microsoft.com/office/drawing/2014/main" id="{30F4A8AE-6EA9-466C-863E-4C1435406334}"/>
              </a:ext>
            </a:extLst>
          </p:cNvPr>
          <p:cNvGraphicFramePr>
            <a:graphicFrameLocks/>
          </p:cNvGraphicFramePr>
          <p:nvPr>
            <p:extLst>
              <p:ext uri="{D42A27DB-BD31-4B8C-83A1-F6EECF244321}">
                <p14:modId xmlns:p14="http://schemas.microsoft.com/office/powerpoint/2010/main" val="183852755"/>
              </p:ext>
            </p:extLst>
          </p:nvPr>
        </p:nvGraphicFramePr>
        <p:xfrm>
          <a:off x="1515142" y="4038014"/>
          <a:ext cx="783918" cy="829537"/>
        </p:xfrm>
        <a:graphic>
          <a:graphicData uri="http://schemas.openxmlformats.org/drawingml/2006/chart">
            <c:chart xmlns:c="http://schemas.openxmlformats.org/drawingml/2006/chart" xmlns:r="http://schemas.openxmlformats.org/officeDocument/2006/relationships" r:id="rId9"/>
          </a:graphicData>
        </a:graphic>
      </p:graphicFrame>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19945" y="4330357"/>
            <a:ext cx="574312" cy="439183"/>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167060" y="4355003"/>
            <a:ext cx="1474985"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Via 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6771779" y="3192927"/>
            <a:ext cx="4409505" cy="2923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a:ln>
                  <a:noFill/>
                </a:ln>
                <a:solidFill>
                  <a:prstClr val="white"/>
                </a:solidFill>
                <a:effectLst/>
                <a:uLnTx/>
                <a:uFillTx/>
                <a:latin typeface="Calibri"/>
                <a:ea typeface="+mn-ea"/>
                <a:cs typeface="+mn-cs"/>
              </a:rPr>
              <a:t>What were the key areas our residents were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8364668" y="3626240"/>
            <a:ext cx="840340" cy="170749"/>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Decision</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10305593" y="3602333"/>
            <a:ext cx="1143818" cy="369331"/>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Inadequate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flipH="1">
            <a:off x="7631580" y="4558857"/>
            <a:ext cx="356268" cy="381643"/>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4</a:t>
            </a:r>
          </a:p>
        </p:txBody>
      </p:sp>
      <p:sp>
        <p:nvSpPr>
          <p:cNvPr id="33" name="Text Placeholder 438">
            <a:extLst>
              <a:ext uri="{FF2B5EF4-FFF2-40B4-BE49-F238E27FC236}">
                <a16:creationId xmlns:a16="http://schemas.microsoft.com/office/drawing/2014/main" id="{3C7FB4CB-5EC2-414E-B7D0-B8661A4D38BD}"/>
              </a:ext>
            </a:extLst>
          </p:cNvPr>
          <p:cNvSpPr txBox="1">
            <a:spLocks/>
          </p:cNvSpPr>
          <p:nvPr/>
        </p:nvSpPr>
        <p:spPr>
          <a:xfrm>
            <a:off x="10682949" y="4596150"/>
            <a:ext cx="435498" cy="283137"/>
          </a:xfrm>
          <a:prstGeom prst="rect">
            <a:avLst/>
          </a:prstGeom>
        </p:spPr>
        <p:txBody>
          <a:bodyPr vert="horz" lIns="68580" tIns="34290" rIns="68580" bIns="34290" rtlCol="0" anchor="ctr">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75" dirty="0">
                <a:solidFill>
                  <a:prstClr val="white"/>
                </a:solidFill>
                <a:latin typeface="Rockwell"/>
              </a:rPr>
              <a:t>3</a:t>
            </a: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601977" y="4918426"/>
            <a:ext cx="11040673" cy="176838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39" name="Chart 38"/>
          <p:cNvGraphicFramePr/>
          <p:nvPr>
            <p:extLst>
              <p:ext uri="{D42A27DB-BD31-4B8C-83A1-F6EECF244321}">
                <p14:modId xmlns:p14="http://schemas.microsoft.com/office/powerpoint/2010/main" val="294181210"/>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extLst>
              <p:ext uri="{D42A27DB-BD31-4B8C-83A1-F6EECF244321}">
                <p14:modId xmlns:p14="http://schemas.microsoft.com/office/powerpoint/2010/main" val="3469643809"/>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2959421701"/>
              </p:ext>
            </p:extLst>
          </p:nvPr>
        </p:nvGraphicFramePr>
        <p:xfrm>
          <a:off x="4145877" y="2332166"/>
          <a:ext cx="4389921" cy="2690212"/>
        </p:xfrm>
        <a:graphic>
          <a:graphicData uri="http://schemas.openxmlformats.org/drawingml/2006/chart">
            <c:chart xmlns:c="http://schemas.openxmlformats.org/drawingml/2006/chart" xmlns:r="http://schemas.openxmlformats.org/officeDocument/2006/relationships" r:id="rId12"/>
          </a:graphicData>
        </a:graphic>
      </p:graphicFrame>
      <p:pic>
        <p:nvPicPr>
          <p:cNvPr id="43" name="Picture 42">
            <a:extLst>
              <a:ext uri="{FF2B5EF4-FFF2-40B4-BE49-F238E27FC236}">
                <a16:creationId xmlns:a16="http://schemas.microsoft.com/office/drawing/2014/main" id="{F3273531-8187-435A-926F-BCE3BDF92A3D}"/>
              </a:ext>
            </a:extLst>
          </p:cNvPr>
          <p:cNvPicPr>
            <a:picLocks noChangeAspect="1"/>
          </p:cNvPicPr>
          <p:nvPr/>
        </p:nvPicPr>
        <p:blipFill>
          <a:blip r:embed="rId13">
            <a:clrChange>
              <a:clrFrom>
                <a:srgbClr val="D4E1F3"/>
              </a:clrFrom>
              <a:clrTo>
                <a:srgbClr val="D4E1F3">
                  <a:alpha val="0"/>
                </a:srgbClr>
              </a:clrTo>
            </a:clrChange>
            <a:duotone>
              <a:prstClr val="black"/>
              <a:schemeClr val="accent1">
                <a:tint val="45000"/>
                <a:satMod val="400000"/>
              </a:schemeClr>
            </a:duotone>
            <a:extLst>
              <a:ext uri="{BEBA8EAE-BF5A-486C-A8C5-ECC9F3942E4B}">
                <a14:imgProps xmlns:a14="http://schemas.microsoft.com/office/drawing/2010/main">
                  <a14:imgLayer r:embed="rId14">
                    <a14:imgEffect>
                      <a14:colorTemperature colorTemp="5300"/>
                    </a14:imgEffect>
                  </a14:imgLayer>
                </a14:imgProps>
              </a:ext>
            </a:extLst>
          </a:blip>
          <a:stretch>
            <a:fillRect/>
          </a:stretch>
        </p:blipFill>
        <p:spPr>
          <a:xfrm>
            <a:off x="7490988" y="3922751"/>
            <a:ext cx="637452" cy="6265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6" name="TextBox 35">
            <a:extLst>
              <a:ext uri="{FF2B5EF4-FFF2-40B4-BE49-F238E27FC236}">
                <a16:creationId xmlns:a16="http://schemas.microsoft.com/office/drawing/2014/main" id="{579AA950-C807-46F6-8FB0-A8FC749AA741}"/>
              </a:ext>
            </a:extLst>
          </p:cNvPr>
          <p:cNvSpPr txBox="1"/>
          <p:nvPr/>
        </p:nvSpPr>
        <p:spPr>
          <a:xfrm>
            <a:off x="8690147" y="4534533"/>
            <a:ext cx="35328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rPr>
              <a:t>3</a:t>
            </a:r>
          </a:p>
        </p:txBody>
      </p:sp>
      <p:sp>
        <p:nvSpPr>
          <p:cNvPr id="44" name="TextBox 43">
            <a:extLst>
              <a:ext uri="{FF2B5EF4-FFF2-40B4-BE49-F238E27FC236}">
                <a16:creationId xmlns:a16="http://schemas.microsoft.com/office/drawing/2014/main" id="{601BCFAD-7AC1-4AB8-AEA4-E13B02EDCD9B}"/>
              </a:ext>
            </a:extLst>
          </p:cNvPr>
          <p:cNvSpPr txBox="1"/>
          <p:nvPr/>
        </p:nvSpPr>
        <p:spPr>
          <a:xfrm>
            <a:off x="7043401" y="3408010"/>
            <a:ext cx="1470938" cy="5179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Data protection/accuracy of records</a:t>
            </a:r>
          </a:p>
        </p:txBody>
      </p:sp>
      <p:sp>
        <p:nvSpPr>
          <p:cNvPr id="45" name="TextBox 44">
            <a:extLst>
              <a:ext uri="{FF2B5EF4-FFF2-40B4-BE49-F238E27FC236}">
                <a16:creationId xmlns:a16="http://schemas.microsoft.com/office/drawing/2014/main" id="{A0BC46ED-91CD-430F-8C63-8516766B3F9C}"/>
              </a:ext>
            </a:extLst>
          </p:cNvPr>
          <p:cNvSpPr txBox="1"/>
          <p:nvPr/>
        </p:nvSpPr>
        <p:spPr>
          <a:xfrm>
            <a:off x="9252817" y="3558792"/>
            <a:ext cx="120977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pic>
        <p:nvPicPr>
          <p:cNvPr id="46" name="Picture 45">
            <a:extLst>
              <a:ext uri="{FF2B5EF4-FFF2-40B4-BE49-F238E27FC236}">
                <a16:creationId xmlns:a16="http://schemas.microsoft.com/office/drawing/2014/main" id="{A653667A-B3BA-4461-8FBE-3047D7FED660}"/>
              </a:ext>
            </a:extLst>
          </p:cNvPr>
          <p:cNvPicPr/>
          <p:nvPr/>
        </p:nvPicPr>
        <p:blipFill rotWithShape="1">
          <a:blip r:embed="rId15">
            <a:duotone>
              <a:prstClr val="black"/>
              <a:srgbClr val="0000A4">
                <a:tint val="45000"/>
                <a:satMod val="400000"/>
              </a:srgbClr>
            </a:duotone>
            <a:extLst>
              <a:ext uri="{BEBA8EAE-BF5A-486C-A8C5-ECC9F3942E4B}">
                <a14:imgProps xmlns:a14="http://schemas.microsoft.com/office/drawing/2010/main">
                  <a14:imgLayer r:embed="rId16">
                    <a14:imgEffect>
                      <a14:colorTemperature colorTemp="11200"/>
                    </a14:imgEffect>
                    <a14:imgEffect>
                      <a14:saturation sat="87000"/>
                    </a14:imgEffect>
                  </a14:imgLayer>
                </a14:imgProps>
              </a:ext>
            </a:extLst>
          </a:blip>
          <a:srcRect t="8744"/>
          <a:stretch/>
        </p:blipFill>
        <p:spPr bwMode="auto">
          <a:xfrm>
            <a:off x="9575502" y="3959580"/>
            <a:ext cx="564406" cy="5958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47" name="TextBox 46">
            <a:extLst>
              <a:ext uri="{FF2B5EF4-FFF2-40B4-BE49-F238E27FC236}">
                <a16:creationId xmlns:a16="http://schemas.microsoft.com/office/drawing/2014/main" id="{BB89E392-D2F8-4BB5-AFFB-481AF8D83188}"/>
              </a:ext>
            </a:extLst>
          </p:cNvPr>
          <p:cNvSpPr txBox="1"/>
          <p:nvPr/>
        </p:nvSpPr>
        <p:spPr>
          <a:xfrm>
            <a:off x="9627367" y="4534532"/>
            <a:ext cx="489079"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rPr>
              <a:t>14</a:t>
            </a:r>
          </a:p>
        </p:txBody>
      </p:sp>
    </p:spTree>
    <p:extLst>
      <p:ext uri="{BB962C8B-B14F-4D97-AF65-F5344CB8AC3E}">
        <p14:creationId xmlns:p14="http://schemas.microsoft.com/office/powerpoint/2010/main" val="16971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69121" y="234055"/>
            <a:ext cx="11145374" cy="808046"/>
          </a:xfrm>
          <a:prstGeom prst="rect">
            <a:avLst/>
          </a:prstGeom>
        </p:spPr>
        <p:txBody>
          <a:bodyPr lIns="91440" tIns="45720" rIns="91440" bIns="45720" anchor="t">
            <a:noAutofit/>
          </a:bodyPr>
          <a:lstStyle>
            <a:lvl1pPr algn="ctr" defTabSz="653139" rtl="0" eaLnBrk="1" latinLnBrk="0" hangingPunct="1">
              <a:spcBef>
                <a:spcPct val="0"/>
              </a:spcBef>
              <a:buNone/>
              <a:defRPr sz="3163" kern="1200">
                <a:solidFill>
                  <a:schemeClr val="tx1"/>
                </a:solidFill>
                <a:latin typeface="+mj-lt"/>
                <a:ea typeface="+mj-ea"/>
                <a:cs typeface="+mj-cs"/>
              </a:defRPr>
            </a:lvl1pPr>
          </a:lstStyle>
          <a:p>
            <a:pPr marL="0" marR="0" lvl="0" indent="0" algn="l" defTabSz="489854"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Calibri"/>
              </a:rPr>
              <a:t>6 complaints were closed at </a:t>
            </a:r>
            <a:r>
              <a:rPr lang="en-GB" sz="1600" b="1" dirty="0">
                <a:solidFill>
                  <a:srgbClr val="0070C0"/>
                </a:solidFill>
                <a:latin typeface="Calibri Light" panose="020F0302020204030204"/>
                <a:cs typeface="Calibri"/>
              </a:rPr>
              <a:t>E</a:t>
            </a:r>
            <a:r>
              <a:rPr kumimoji="0" lang="en-GB" sz="1600" b="1" i="0" u="none" strike="noStrike" kern="1200" cap="none" spc="0" normalizeH="0" baseline="0" noProof="0" dirty="0" err="1">
                <a:ln>
                  <a:noFill/>
                </a:ln>
                <a:solidFill>
                  <a:srgbClr val="0070C0"/>
                </a:solidFill>
                <a:effectLst/>
                <a:uLnTx/>
                <a:uFillTx/>
                <a:latin typeface="Calibri Light" panose="020F0302020204030204"/>
                <a:ea typeface="+mj-ea"/>
                <a:cs typeface="Calibri"/>
              </a:rPr>
              <a:t>arly</a:t>
            </a:r>
            <a:r>
              <a:rPr kumimoji="0" lang="en-GB" sz="1600" b="1" i="0" u="none" strike="noStrike" kern="1200" cap="none" spc="0" normalizeH="0" baseline="0" noProof="0" dirty="0">
                <a:ln>
                  <a:noFill/>
                </a:ln>
                <a:solidFill>
                  <a:srgbClr val="0070C0"/>
                </a:solidFill>
                <a:effectLst/>
                <a:uLnTx/>
                <a:uFillTx/>
                <a:latin typeface="Calibri Light" panose="020F0302020204030204"/>
                <a:ea typeface="+mj-ea"/>
                <a:cs typeface="Calibri"/>
              </a:rPr>
              <a:t> Resolution and 30 at Stage 1. </a:t>
            </a:r>
            <a:r>
              <a:rPr lang="en-GB" sz="1600" b="1" dirty="0">
                <a:solidFill>
                  <a:srgbClr val="0070C0"/>
                </a:solidFill>
                <a:latin typeface="Calibri Light" panose="020F0302020204030204"/>
                <a:cs typeface="Calibri"/>
              </a:rPr>
              <a:t>From 9</a:t>
            </a:r>
            <a:r>
              <a:rPr lang="en-GB" sz="1600" b="1" baseline="30000" dirty="0">
                <a:solidFill>
                  <a:srgbClr val="0070C0"/>
                </a:solidFill>
                <a:latin typeface="Calibri Light" panose="020F0302020204030204"/>
                <a:cs typeface="Calibri"/>
              </a:rPr>
              <a:t>th</a:t>
            </a:r>
            <a:r>
              <a:rPr lang="en-GB" sz="1600" b="1" dirty="0">
                <a:solidFill>
                  <a:srgbClr val="0070C0"/>
                </a:solidFill>
                <a:latin typeface="Calibri Light" panose="020F0302020204030204"/>
                <a:cs typeface="Calibri"/>
              </a:rPr>
              <a:t> May 2022, the Service implemented, under guidance from the Housing Ombudsman (HO) a new complaints, compliments and compensation policy. This new complaints policy requires all complaints to be issued a Stage 1 response.  This is the likely explanation for the drop (72%) in Early Resolution closures and the increase in Stage 1 responses.</a:t>
            </a:r>
            <a:endParaRPr kumimoji="0" lang="en-GB" sz="1600" b="1" i="0" u="none" strike="noStrike" kern="1200" cap="none" spc="0" normalizeH="0" baseline="0" noProof="0" dirty="0">
              <a:ln>
                <a:noFill/>
              </a:ln>
              <a:solidFill>
                <a:srgbClr val="FF0000"/>
              </a:solidFill>
              <a:effectLst/>
              <a:uLnTx/>
              <a:uFillTx/>
              <a:latin typeface="Calibri Light" panose="020F0302020204030204"/>
              <a:ea typeface="+mj-ea"/>
              <a:cs typeface="Calibri"/>
            </a:endParaRPr>
          </a:p>
        </p:txBody>
      </p:sp>
      <p:sp>
        <p:nvSpPr>
          <p:cNvPr id="3" name="Rectangle: Rounded Corners 101">
            <a:extLst>
              <a:ext uri="{FF2B5EF4-FFF2-40B4-BE49-F238E27FC236}">
                <a16:creationId xmlns:a16="http://schemas.microsoft.com/office/drawing/2014/main" id="{6128DB79-7202-4A9D-A6AC-176A6662FB5B}"/>
              </a:ext>
            </a:extLst>
          </p:cNvPr>
          <p:cNvSpPr/>
          <p:nvPr/>
        </p:nvSpPr>
        <p:spPr>
          <a:xfrm>
            <a:off x="6007535" y="3224645"/>
            <a:ext cx="5531187"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Rounded Corners 95">
            <a:extLst>
              <a:ext uri="{FF2B5EF4-FFF2-40B4-BE49-F238E27FC236}">
                <a16:creationId xmlns:a16="http://schemas.microsoft.com/office/drawing/2014/main" id="{95462CA7-AEEB-4B03-8416-E6A19425CEEB}"/>
              </a:ext>
            </a:extLst>
          </p:cNvPr>
          <p:cNvSpPr/>
          <p:nvPr/>
        </p:nvSpPr>
        <p:spPr>
          <a:xfrm>
            <a:off x="775421" y="3222695"/>
            <a:ext cx="2915260"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5" name="Text Placeholder 438">
            <a:extLst>
              <a:ext uri="{FF2B5EF4-FFF2-40B4-BE49-F238E27FC236}">
                <a16:creationId xmlns:a16="http://schemas.microsoft.com/office/drawing/2014/main" id="{B49A98DC-0484-43DA-8119-2585E759C606}"/>
              </a:ext>
            </a:extLst>
          </p:cNvPr>
          <p:cNvSpPr txBox="1">
            <a:spLocks/>
          </p:cNvSpPr>
          <p:nvPr/>
        </p:nvSpPr>
        <p:spPr>
          <a:xfrm>
            <a:off x="1258018" y="2770415"/>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srgbClr val="C1272D"/>
              </a:solidFill>
              <a:effectLst/>
              <a:uLnTx/>
              <a:uFillTx/>
              <a:latin typeface="Rockwell"/>
              <a:ea typeface="+mn-ea"/>
              <a:cs typeface="+mn-cs"/>
            </a:endParaRPr>
          </a:p>
        </p:txBody>
      </p:sp>
      <p:graphicFrame>
        <p:nvGraphicFramePr>
          <p:cNvPr id="6" name="Chart Placeholder 360" descr="Pie chart">
            <a:extLst>
              <a:ext uri="{FF2B5EF4-FFF2-40B4-BE49-F238E27FC236}">
                <a16:creationId xmlns:a16="http://schemas.microsoft.com/office/drawing/2014/main" id="{3C1DF525-5193-43E1-A966-42693D0615DA}"/>
              </a:ext>
            </a:extLst>
          </p:cNvPr>
          <p:cNvGraphicFramePr>
            <a:graphicFrameLocks/>
          </p:cNvGraphicFramePr>
          <p:nvPr/>
        </p:nvGraphicFramePr>
        <p:xfrm>
          <a:off x="2880417" y="5470019"/>
          <a:ext cx="815578" cy="81915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2592" y="3815292"/>
            <a:ext cx="504005" cy="5681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257" y="3810175"/>
            <a:ext cx="553614" cy="5619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014419970"/>
              </p:ext>
            </p:extLst>
          </p:nvPr>
        </p:nvGraphicFramePr>
        <p:xfrm>
          <a:off x="1594737" y="3519608"/>
          <a:ext cx="709776" cy="757863"/>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 Placeholder 438">
            <a:extLst>
              <a:ext uri="{FF2B5EF4-FFF2-40B4-BE49-F238E27FC236}">
                <a16:creationId xmlns:a16="http://schemas.microsoft.com/office/drawing/2014/main" id="{B49A98DC-0484-43DA-8119-2585E759C606}"/>
              </a:ext>
            </a:extLst>
          </p:cNvPr>
          <p:cNvSpPr txBox="1">
            <a:spLocks/>
          </p:cNvSpPr>
          <p:nvPr/>
        </p:nvSpPr>
        <p:spPr>
          <a:xfrm>
            <a:off x="1668393" y="3744439"/>
            <a:ext cx="574312" cy="37909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800" dirty="0">
                <a:solidFill>
                  <a:prstClr val="white"/>
                </a:solidFill>
                <a:latin typeface="Rockwell" panose="02060603020205020403" pitchFamily="18" charset="0"/>
              </a:rPr>
              <a:t>0</a:t>
            </a:r>
            <a:endParaRPr kumimoji="0" lang="en-GB" sz="1800" b="1" i="0" u="none" strike="noStrike" kern="1200" cap="none" spc="0" normalizeH="0" baseline="0" noProof="0" dirty="0">
              <a:ln>
                <a:noFill/>
              </a:ln>
              <a:solidFill>
                <a:prstClr val="white"/>
              </a:solidFill>
              <a:effectLst/>
              <a:uLnTx/>
              <a:uFillTx/>
              <a:latin typeface="Rockwell" panose="02060603020205020403" pitchFamily="18" charset="0"/>
              <a:ea typeface="+mn-ea"/>
              <a:cs typeface="+mn-cs"/>
            </a:endParaRPr>
          </a:p>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5337" y="3686709"/>
            <a:ext cx="576212" cy="461279"/>
          </a:xfrm>
          <a:prstGeom prst="rect">
            <a:avLst/>
          </a:prstGeom>
        </p:spPr>
      </p:pic>
      <p:sp>
        <p:nvSpPr>
          <p:cNvPr id="13" name="Text Placeholder 28">
            <a:extLst>
              <a:ext uri="{FF2B5EF4-FFF2-40B4-BE49-F238E27FC236}">
                <a16:creationId xmlns:a16="http://schemas.microsoft.com/office/drawing/2014/main" id="{12BCD4F1-2504-47C1-99F6-B39BCBDDC0FB}"/>
              </a:ext>
            </a:extLst>
          </p:cNvPr>
          <p:cNvSpPr txBox="1">
            <a:spLocks/>
          </p:cNvSpPr>
          <p:nvPr/>
        </p:nvSpPr>
        <p:spPr>
          <a:xfrm>
            <a:off x="2296099" y="3823696"/>
            <a:ext cx="1106510" cy="28838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Letter or phone </a:t>
            </a:r>
          </a:p>
        </p:txBody>
      </p:sp>
      <p:sp>
        <p:nvSpPr>
          <p:cNvPr id="14" name="TextBox 13">
            <a:extLst>
              <a:ext uri="{FF2B5EF4-FFF2-40B4-BE49-F238E27FC236}">
                <a16:creationId xmlns:a16="http://schemas.microsoft.com/office/drawing/2014/main" id="{5D7545F1-B8C5-41E6-A047-F375A3A85988}"/>
              </a:ext>
            </a:extLst>
          </p:cNvPr>
          <p:cNvSpPr txBox="1"/>
          <p:nvPr/>
        </p:nvSpPr>
        <p:spPr>
          <a:xfrm>
            <a:off x="483812" y="4725694"/>
            <a:ext cx="11028213" cy="2069797"/>
          </a:xfrm>
          <a:prstGeom prst="rect">
            <a:avLst/>
          </a:prstGeom>
          <a:noFill/>
        </p:spPr>
        <p:txBody>
          <a:bodyPr wrap="square" lIns="68580" tIns="34290" rIns="68580" bIns="34290" rtlCol="0" anchor="t">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6 </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complaints, were resolved early. The Service formally managed </a:t>
            </a:r>
            <a:r>
              <a:rPr lang="en-GB" sz="1000" b="1" dirty="0">
                <a:solidFill>
                  <a:prstClr val="black"/>
                </a:solidFill>
                <a:latin typeface="Calibri"/>
                <a:ea typeface="Calibri" panose="020F0502020204030204" pitchFamily="34" charset="0"/>
                <a:cs typeface="Times New Roman"/>
              </a:rPr>
              <a:t>30</a:t>
            </a:r>
            <a:r>
              <a:rPr kumimoji="0" lang="en-GB" sz="10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 individual </a:t>
            </a:r>
            <a:r>
              <a:rPr kumimoji="0" lang="en-GB" sz="10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a:rPr>
              <a:t>complaint cases. * total may not add up, as complex cases can involve more than one issue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solidFill>
                  <a:prstClr val="black"/>
                </a:solidFill>
                <a:latin typeface="Calibri" panose="020F0502020204030204"/>
                <a:cs typeface="Times New Roman"/>
              </a:rPr>
              <a:t>On 9</a:t>
            </a:r>
            <a:r>
              <a:rPr lang="en-GB" sz="1000" baseline="30000" dirty="0">
                <a:solidFill>
                  <a:prstClr val="black"/>
                </a:solidFill>
                <a:latin typeface="Calibri" panose="020F0502020204030204"/>
                <a:cs typeface="Times New Roman"/>
              </a:rPr>
              <a:t>th</a:t>
            </a:r>
            <a:r>
              <a:rPr lang="en-GB" sz="1000" dirty="0">
                <a:solidFill>
                  <a:prstClr val="black"/>
                </a:solidFill>
                <a:latin typeface="Calibri" panose="020F0502020204030204"/>
                <a:cs typeface="Times New Roman"/>
              </a:rPr>
              <a:t> May 2022, a new Housing complains policy was implemented. This differs to the Corporate process and precludes early resolution responses, with all cases requiring a Stage 1 response. This is likely to have caused the increase (30%) in the number of Stage 1 responses.  These responses seems to provide a high level of customer satisfaction as since implementing the policy no requests were made for escalation to the next stage.  </a:t>
            </a:r>
          </a:p>
          <a:p>
            <a:pPr marL="171450" indent="-171450">
              <a:buFont typeface="Arial" panose="020B0604020202020204" pitchFamily="34" charset="0"/>
              <a:buChar char="•"/>
              <a:defRPr/>
            </a:pPr>
            <a:r>
              <a:rPr lang="en-US" sz="1000" kern="1000" dirty="0">
                <a:ea typeface="Franklin Gothic Book" panose="020B0503020102020204" pitchFamily="34" charset="0"/>
                <a:cs typeface="Times New Roman" panose="02020603050405020304" pitchFamily="18" charset="0"/>
              </a:rPr>
              <a:t>The T</a:t>
            </a:r>
            <a:r>
              <a:rPr lang="en-GB" sz="1000" dirty="0" err="1">
                <a:solidFill>
                  <a:prstClr val="black"/>
                </a:solidFill>
                <a:cs typeface="Times New Roman"/>
              </a:rPr>
              <a:t>enant</a:t>
            </a:r>
            <a:r>
              <a:rPr lang="en-GB" sz="1000" dirty="0">
                <a:solidFill>
                  <a:prstClr val="black"/>
                </a:solidFill>
                <a:cs typeface="Times New Roman"/>
              </a:rPr>
              <a:t> Complaint Panel (TP) is now trained and set up, with l</a:t>
            </a:r>
            <a:r>
              <a:rPr lang="en-US" sz="1000" kern="1000" dirty="0">
                <a:effectLst/>
                <a:ea typeface="Franklin Gothic Book" panose="020B0503020102020204" pitchFamily="34" charset="0"/>
                <a:cs typeface="Times New Roman" panose="02020603050405020304" pitchFamily="18" charset="0"/>
              </a:rPr>
              <a:t>etter templates </a:t>
            </a:r>
            <a:r>
              <a:rPr lang="en-US" sz="1000" kern="1000" dirty="0">
                <a:ea typeface="Franklin Gothic Book" panose="020B0503020102020204" pitchFamily="34" charset="0"/>
                <a:cs typeface="Times New Roman" panose="02020603050405020304" pitchFamily="18" charset="0"/>
              </a:rPr>
              <a:t>and telephone acknowledgements signed off by tenant volunteers</a:t>
            </a:r>
            <a:r>
              <a:rPr lang="en-GB" sz="1000" dirty="0">
                <a:solidFill>
                  <a:prstClr val="black"/>
                </a:solidFill>
                <a:cs typeface="Times New Roman"/>
              </a:rPr>
              <a:t>. On a monthly basis, the TP will be presented with a performance framework report to assist with service improvement suggestions. The expectation is for the HO to acknowledge this work, by accepting the Housing Service’s request for designated status.</a:t>
            </a:r>
          </a:p>
          <a:p>
            <a:pPr marL="171450" indent="-171450">
              <a:buFont typeface="Arial" panose="020B0604020202020204" pitchFamily="34" charset="0"/>
              <a:buChar char="•"/>
              <a:defRPr/>
            </a:pPr>
            <a:r>
              <a:rPr lang="en-GB" sz="1000" dirty="0">
                <a:solidFill>
                  <a:prstClr val="black"/>
                </a:solidFill>
                <a:cs typeface="Times New Roman"/>
              </a:rPr>
              <a:t>The new complaint templates require managers to be clear if a complaint is upheld/not upheld. The Service have noticed an increase in the number of complaints partially and fully upheld, with 10 out of 15 complaints closed in June being upheld.  </a:t>
            </a:r>
          </a:p>
          <a:p>
            <a:pPr marL="171450" indent="-171450">
              <a:buFont typeface="Arial" panose="020B0604020202020204" pitchFamily="34" charset="0"/>
              <a:buChar char="•"/>
              <a:defRPr/>
            </a:pPr>
            <a:r>
              <a:rPr lang="en-GB" sz="1000" dirty="0">
                <a:solidFill>
                  <a:prstClr val="black"/>
                </a:solidFill>
                <a:cs typeface="Times New Roman"/>
              </a:rPr>
              <a:t>The new housing allocations policy and new complaints policy reduced the number of complaints that concern decisions made about an individual’s housing needs.</a:t>
            </a:r>
            <a:endParaRPr lang="en-US" sz="1000" kern="1000" dirty="0">
              <a:ea typeface="Franklin Gothic Book" panose="020B05030201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Times New Roman"/>
              </a:rPr>
              <a:t>There has been a higher numbers of complaints for the Asset Management &amp; Maintenance team, with lack of communication and action from contractors completing repair/maintenance work.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Times New Roman"/>
              </a:rPr>
              <a:t>There has been 4x complaints this quarter regarding poor service from the Gardening contractors Tivoli at the Sheltered Schemes. These cases are complex to investigate as the contract management sits outside of Housing</a:t>
            </a:r>
            <a:r>
              <a:rPr lang="en-GB" sz="1000" dirty="0">
                <a:solidFill>
                  <a:prstClr val="black"/>
                </a:solidFill>
                <a:latin typeface="Calibri" panose="020F0502020204030204"/>
                <a:cs typeface="Times New Roman"/>
              </a:rPr>
              <a:t>. I</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Times New Roman"/>
              </a:rPr>
              <a:t>t has resulted in the Asset Management team collaborating with other teams to resolve the issues for tenants.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Times New Roman"/>
              </a:rPr>
              <a:t>Officers were complemented for being attentive, pro-active and engaging </a:t>
            </a:r>
            <a:r>
              <a:rPr lang="en-GB" sz="1000" dirty="0">
                <a:solidFill>
                  <a:prstClr val="black"/>
                </a:solidFill>
                <a:latin typeface="Calibri" panose="020F0502020204030204"/>
                <a:cs typeface="Times New Roman"/>
              </a:rPr>
              <a:t>during the process of resolving complaints</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Times New Roman"/>
              </a:rPr>
              <a:t>.</a:t>
            </a:r>
          </a:p>
        </p:txBody>
      </p:sp>
      <p:sp>
        <p:nvSpPr>
          <p:cNvPr id="15" name="Rectangle: Rounded Corners 66">
            <a:extLst>
              <a:ext uri="{FF2B5EF4-FFF2-40B4-BE49-F238E27FC236}">
                <a16:creationId xmlns:a16="http://schemas.microsoft.com/office/drawing/2014/main" id="{9C5808C2-ECC5-4CD0-87AF-46B374EF53DD}"/>
              </a:ext>
            </a:extLst>
          </p:cNvPr>
          <p:cNvSpPr/>
          <p:nvPr/>
        </p:nvSpPr>
        <p:spPr>
          <a:xfrm>
            <a:off x="761186" y="1334298"/>
            <a:ext cx="5184576" cy="1803261"/>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6" name="TextBox 21">
            <a:extLst>
              <a:ext uri="{FF2B5EF4-FFF2-40B4-BE49-F238E27FC236}">
                <a16:creationId xmlns:a16="http://schemas.microsoft.com/office/drawing/2014/main" id="{5F457759-E3DE-47D4-B730-57C0F951EFC6}"/>
              </a:ext>
            </a:extLst>
          </p:cNvPr>
          <p:cNvSpPr txBox="1"/>
          <p:nvPr/>
        </p:nvSpPr>
        <p:spPr>
          <a:xfrm>
            <a:off x="769121" y="1301355"/>
            <a:ext cx="473665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Total complaints</a:t>
            </a:r>
          </a:p>
        </p:txBody>
      </p:sp>
      <p:sp>
        <p:nvSpPr>
          <p:cNvPr id="17" name="Rectangle: Rounded Corners 82">
            <a:extLst>
              <a:ext uri="{FF2B5EF4-FFF2-40B4-BE49-F238E27FC236}">
                <a16:creationId xmlns:a16="http://schemas.microsoft.com/office/drawing/2014/main" id="{753107B4-27F0-4831-9E35-010B4E0FDA85}"/>
              </a:ext>
            </a:extLst>
          </p:cNvPr>
          <p:cNvSpPr/>
          <p:nvPr/>
        </p:nvSpPr>
        <p:spPr>
          <a:xfrm>
            <a:off x="3783860" y="3216550"/>
            <a:ext cx="2194538" cy="1502999"/>
          </a:xfrm>
          <a:prstGeom prst="roundRect">
            <a:avLst>
              <a:gd name="adj" fmla="val 416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1">
            <a:extLst>
              <a:ext uri="{FF2B5EF4-FFF2-40B4-BE49-F238E27FC236}">
                <a16:creationId xmlns:a16="http://schemas.microsoft.com/office/drawing/2014/main" id="{77629993-5A07-435E-80A7-3EA19B166827}"/>
              </a:ext>
            </a:extLst>
          </p:cNvPr>
          <p:cNvSpPr txBox="1"/>
          <p:nvPr/>
        </p:nvSpPr>
        <p:spPr>
          <a:xfrm>
            <a:off x="5986739" y="1301355"/>
            <a:ext cx="2072937"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F81BD">
                    <a:lumMod val="75000"/>
                  </a:srgbClr>
                </a:solidFill>
                <a:effectLst/>
                <a:uLnTx/>
                <a:uFillTx/>
                <a:latin typeface="Calibri"/>
                <a:ea typeface="+mn-ea"/>
                <a:cs typeface="+mn-cs"/>
              </a:rPr>
              <a:t>Complaints per stage</a:t>
            </a:r>
          </a:p>
        </p:txBody>
      </p:sp>
      <p:sp>
        <p:nvSpPr>
          <p:cNvPr id="19" name="Rectangle: Rounded Corners 88">
            <a:extLst>
              <a:ext uri="{FF2B5EF4-FFF2-40B4-BE49-F238E27FC236}">
                <a16:creationId xmlns:a16="http://schemas.microsoft.com/office/drawing/2014/main" id="{F515B4B0-14C9-47CB-B41F-B72584063659}"/>
              </a:ext>
            </a:extLst>
          </p:cNvPr>
          <p:cNvSpPr/>
          <p:nvPr/>
        </p:nvSpPr>
        <p:spPr>
          <a:xfrm>
            <a:off x="5986739" y="1340779"/>
            <a:ext cx="5451766" cy="1793414"/>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582"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CB837BEE-DE61-4A86-BFC1-F9C4E92CE0F9}"/>
              </a:ext>
            </a:extLst>
          </p:cNvPr>
          <p:cNvSpPr txBox="1"/>
          <p:nvPr/>
        </p:nvSpPr>
        <p:spPr>
          <a:xfrm>
            <a:off x="9937104" y="1333966"/>
            <a:ext cx="1485775" cy="1785104"/>
          </a:xfrm>
          <a:prstGeom prst="rect">
            <a:avLst/>
          </a:prstGeom>
          <a:noFill/>
        </p:spPr>
        <p:txBody>
          <a:bodyPr wrap="square" rtlCol="0">
            <a:spAutoFit/>
          </a:bodyPr>
          <a:lstStyle/>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4F81BD">
                    <a:lumMod val="75000"/>
                  </a:srgbClr>
                </a:solidFill>
                <a:effectLst/>
                <a:uLnTx/>
                <a:uFillTx/>
                <a:latin typeface="Calibri"/>
                <a:ea typeface="+mn-ea"/>
                <a:cs typeface="+mn-cs"/>
              </a:rPr>
              <a:t>Last quarter: Q4 21/22</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a:ea typeface="+mn-ea"/>
                <a:cs typeface="+mn-cs"/>
              </a:rPr>
              <a:t> </a:t>
            </a:r>
            <a:r>
              <a:rPr kumimoji="0" lang="en-GB" sz="1000" b="0" i="0" u="none" strike="noStrike" kern="1200" cap="none" spc="0" normalizeH="0" baseline="0" noProof="0" dirty="0">
                <a:ln>
                  <a:noFill/>
                </a:ln>
                <a:solidFill>
                  <a:srgbClr val="1F497D"/>
                </a:solidFill>
                <a:effectLst/>
                <a:uLnTx/>
                <a:uFillTx/>
                <a:latin typeface="Calibri"/>
                <a:ea typeface="+mn-ea"/>
                <a:cs typeface="+mn-cs"/>
              </a:rPr>
              <a:t> 29 complaints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1F497D"/>
                </a:solidFill>
                <a:effectLst/>
                <a:uLnTx/>
                <a:uFillTx/>
                <a:latin typeface="Calibri"/>
                <a:ea typeface="+mn-ea"/>
                <a:cs typeface="+mn-cs"/>
              </a:rPr>
              <a:t>23 Stage 1,</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1F497D"/>
                </a:solidFill>
                <a:effectLst/>
                <a:uLnTx/>
                <a:uFillTx/>
                <a:latin typeface="Calibri"/>
                <a:ea typeface="+mn-ea"/>
                <a:cs typeface="+mn-cs"/>
              </a:rPr>
              <a:t>   2  Stage 2,  </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1F497D"/>
                </a:solidFill>
                <a:effectLst/>
                <a:uLnTx/>
                <a:uFillTx/>
                <a:latin typeface="Calibri"/>
                <a:ea typeface="+mn-ea"/>
                <a:cs typeface="+mn-cs"/>
              </a:rPr>
              <a:t>   1  LGSCO, 3 HO</a:t>
            </a:r>
          </a:p>
          <a:p>
            <a:pPr marL="135000" marR="0" lvl="0" indent="-13500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4F81BD">
                    <a:lumMod val="75000"/>
                  </a:srgbClr>
                </a:solidFill>
                <a:effectLst/>
                <a:uLnTx/>
                <a:uFillTx/>
                <a:latin typeface="Calibri"/>
                <a:ea typeface="+mn-ea"/>
                <a:cs typeface="+mn-cs"/>
              </a:rPr>
              <a:t>This quarter: Q1 22/23</a:t>
            </a:r>
          </a:p>
          <a:p>
            <a:pPr marL="0" marR="0" lvl="0" indent="0" algn="l" defTabSz="68571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4F81BD">
                    <a:lumMod val="75000"/>
                  </a:srgbClr>
                </a:solidFill>
                <a:effectLst/>
                <a:uLnTx/>
                <a:uFillTx/>
                <a:latin typeface="Calibri"/>
                <a:ea typeface="+mn-ea"/>
                <a:cs typeface="+mn-cs"/>
              </a:rPr>
              <a:t>   </a:t>
            </a:r>
            <a:r>
              <a:rPr lang="en-GB" sz="1000" dirty="0">
                <a:solidFill>
                  <a:srgbClr val="4F81BD">
                    <a:lumMod val="75000"/>
                  </a:srgbClr>
                </a:solidFill>
                <a:latin typeface="Calibri"/>
              </a:rPr>
              <a:t>35</a:t>
            </a:r>
            <a:r>
              <a:rPr kumimoji="0" lang="en-GB" sz="1000" b="0" i="0" u="none" strike="noStrike" kern="1200" cap="none" spc="0" normalizeH="0" baseline="0" noProof="0" dirty="0">
                <a:ln>
                  <a:noFill/>
                </a:ln>
                <a:solidFill>
                  <a:srgbClr val="4F81BD">
                    <a:lumMod val="75000"/>
                  </a:srgbClr>
                </a:solidFill>
                <a:effectLst/>
                <a:uLnTx/>
                <a:uFillTx/>
                <a:latin typeface="Calibri"/>
                <a:ea typeface="+mn-ea"/>
                <a:cs typeface="+mn-cs"/>
              </a:rPr>
              <a:t> complaints:</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a:solidFill>
                  <a:srgbClr val="4F81BD">
                    <a:lumMod val="75000"/>
                  </a:srgbClr>
                </a:solidFill>
                <a:latin typeface="Calibri"/>
              </a:rPr>
              <a:t>30</a:t>
            </a:r>
            <a:r>
              <a:rPr kumimoji="0" lang="en-GB" sz="1000" b="0" i="0" u="none" strike="noStrike" kern="1200" cap="none" spc="0" normalizeH="0" baseline="0" noProof="0" dirty="0">
                <a:ln>
                  <a:noFill/>
                </a:ln>
                <a:solidFill>
                  <a:srgbClr val="4F81BD">
                    <a:lumMod val="75000"/>
                  </a:srgbClr>
                </a:solidFill>
                <a:effectLst/>
                <a:uLnTx/>
                <a:uFillTx/>
                <a:latin typeface="Calibri"/>
                <a:ea typeface="+mn-ea"/>
                <a:cs typeface="+mn-cs"/>
              </a:rPr>
              <a:t> Stage 1,</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4F81BD">
                    <a:lumMod val="75000"/>
                  </a:srgbClr>
                </a:solidFill>
                <a:effectLst/>
                <a:uLnTx/>
                <a:uFillTx/>
                <a:latin typeface="Calibri"/>
                <a:ea typeface="+mn-ea"/>
                <a:cs typeface="+mn-cs"/>
              </a:rPr>
              <a:t>  5 Stage 2,  0 TP</a:t>
            </a:r>
          </a:p>
          <a:p>
            <a:pPr marL="171450" marR="0" lvl="0" indent="-171450" algn="l" defTabSz="68571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4F81BD">
                    <a:lumMod val="75000"/>
                  </a:srgbClr>
                </a:solidFill>
                <a:effectLst/>
                <a:uLnTx/>
                <a:uFillTx/>
                <a:latin typeface="Calibri"/>
                <a:ea typeface="+mn-ea"/>
                <a:cs typeface="+mn-cs"/>
              </a:rPr>
              <a:t>  0 LGSCO, 0 HO</a:t>
            </a:r>
          </a:p>
        </p:txBody>
      </p:sp>
      <p:sp>
        <p:nvSpPr>
          <p:cNvPr id="21" name="TextBox 21">
            <a:extLst>
              <a:ext uri="{FF2B5EF4-FFF2-40B4-BE49-F238E27FC236}">
                <a16:creationId xmlns:a16="http://schemas.microsoft.com/office/drawing/2014/main" id="{3D817FB9-5AA1-496D-8203-A581E2B7ADCA}"/>
              </a:ext>
            </a:extLst>
          </p:cNvPr>
          <p:cNvSpPr txBox="1"/>
          <p:nvPr/>
        </p:nvSpPr>
        <p:spPr>
          <a:xfrm>
            <a:off x="3669826" y="3695121"/>
            <a:ext cx="1392867"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Which services were complaints submitted to?</a:t>
            </a:r>
          </a:p>
        </p:txBody>
      </p:sp>
      <p:sp>
        <p:nvSpPr>
          <p:cNvPr id="22" name="TextBox 21">
            <a:extLst>
              <a:ext uri="{FF2B5EF4-FFF2-40B4-BE49-F238E27FC236}">
                <a16:creationId xmlns:a16="http://schemas.microsoft.com/office/drawing/2014/main" id="{7F44B0EE-C231-480E-B7BD-EF21283CDD84}"/>
              </a:ext>
            </a:extLst>
          </p:cNvPr>
          <p:cNvSpPr txBox="1"/>
          <p:nvPr/>
        </p:nvSpPr>
        <p:spPr>
          <a:xfrm>
            <a:off x="707169" y="3266906"/>
            <a:ext cx="3091423"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white"/>
                </a:solidFill>
                <a:effectLst/>
                <a:uLnTx/>
                <a:uFillTx/>
                <a:latin typeface="Calibri"/>
                <a:ea typeface="+mn-ea"/>
                <a:cs typeface="+mn-cs"/>
              </a:rPr>
              <a:t>How did we receive the complaints?</a:t>
            </a:r>
          </a:p>
        </p:txBody>
      </p:sp>
      <p:pic>
        <p:nvPicPr>
          <p:cNvPr id="23" name="Picture 22">
            <a:extLst>
              <a:ext uri="{FF2B5EF4-FFF2-40B4-BE49-F238E27FC236}">
                <a16:creationId xmlns:a16="http://schemas.microsoft.com/office/drawing/2014/main" id="{EFD6AE4E-F077-433A-BB7F-CCC0BEB7AADC}"/>
              </a:ext>
            </a:extLst>
          </p:cNvPr>
          <p:cNvPicPr>
            <a:picLocks noChangeAspect="1"/>
          </p:cNvPicPr>
          <p:nvPr/>
        </p:nvPicPr>
        <p:blipFill>
          <a:blip r:embed="rId8"/>
          <a:stretch>
            <a:fillRect/>
          </a:stretch>
        </p:blipFill>
        <p:spPr>
          <a:xfrm>
            <a:off x="906101" y="4229949"/>
            <a:ext cx="576212" cy="517691"/>
          </a:xfrm>
          <a:prstGeom prst="rect">
            <a:avLst/>
          </a:prstGeom>
        </p:spPr>
      </p:pic>
      <p:sp>
        <p:nvSpPr>
          <p:cNvPr id="25" name="Text Placeholder 438">
            <a:extLst>
              <a:ext uri="{FF2B5EF4-FFF2-40B4-BE49-F238E27FC236}">
                <a16:creationId xmlns:a16="http://schemas.microsoft.com/office/drawing/2014/main" id="{04399C42-CB34-43CA-8B72-50272DA76E00}"/>
              </a:ext>
            </a:extLst>
          </p:cNvPr>
          <p:cNvSpPr txBox="1">
            <a:spLocks/>
          </p:cNvSpPr>
          <p:nvPr/>
        </p:nvSpPr>
        <p:spPr>
          <a:xfrm>
            <a:off x="1639008" y="4345404"/>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26" name="Text Placeholder 28">
            <a:extLst>
              <a:ext uri="{FF2B5EF4-FFF2-40B4-BE49-F238E27FC236}">
                <a16:creationId xmlns:a16="http://schemas.microsoft.com/office/drawing/2014/main" id="{F89DEDBF-3D52-4470-B19C-DB9B407CD186}"/>
              </a:ext>
            </a:extLst>
          </p:cNvPr>
          <p:cNvSpPr txBox="1">
            <a:spLocks/>
          </p:cNvSpPr>
          <p:nvPr/>
        </p:nvSpPr>
        <p:spPr>
          <a:xfrm>
            <a:off x="2506277" y="4374596"/>
            <a:ext cx="686154" cy="194945"/>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solidFill>
                  <a:prstClr val="white"/>
                </a:solidFill>
                <a:effectLst/>
                <a:uLnTx/>
                <a:uFillTx/>
                <a:latin typeface="Verdana"/>
                <a:ea typeface="+mn-ea"/>
                <a:cs typeface="+mn-cs"/>
              </a:rPr>
              <a:t>Email</a:t>
            </a:r>
          </a:p>
        </p:txBody>
      </p:sp>
      <p:sp>
        <p:nvSpPr>
          <p:cNvPr id="27" name="TextBox 21">
            <a:extLst>
              <a:ext uri="{FF2B5EF4-FFF2-40B4-BE49-F238E27FC236}">
                <a16:creationId xmlns:a16="http://schemas.microsoft.com/office/drawing/2014/main" id="{B56D3D88-1151-49EA-8CA0-59572CE3A0DA}"/>
              </a:ext>
            </a:extLst>
          </p:cNvPr>
          <p:cNvSpPr txBox="1"/>
          <p:nvPr/>
        </p:nvSpPr>
        <p:spPr>
          <a:xfrm>
            <a:off x="7128950" y="3209025"/>
            <a:ext cx="3873630" cy="3231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685718"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Calibri"/>
                <a:ea typeface="+mn-ea"/>
                <a:cs typeface="+mn-cs"/>
              </a:rPr>
              <a:t>What were our residents dissatisfied with?*</a:t>
            </a:r>
          </a:p>
        </p:txBody>
      </p:sp>
      <p:sp>
        <p:nvSpPr>
          <p:cNvPr id="28" name="Text Placeholder 28">
            <a:extLst>
              <a:ext uri="{FF2B5EF4-FFF2-40B4-BE49-F238E27FC236}">
                <a16:creationId xmlns:a16="http://schemas.microsoft.com/office/drawing/2014/main" id="{5AB78BFC-BDB5-4851-91D4-26CCF3AE6B27}"/>
              </a:ext>
            </a:extLst>
          </p:cNvPr>
          <p:cNvSpPr txBox="1">
            <a:spLocks/>
          </p:cNvSpPr>
          <p:nvPr/>
        </p:nvSpPr>
        <p:spPr>
          <a:xfrm>
            <a:off x="7500614" y="3581266"/>
            <a:ext cx="760844" cy="278602"/>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white"/>
                </a:solidFill>
                <a:effectLst/>
                <a:uLnTx/>
                <a:uFillTx/>
                <a:latin typeface="Verdana"/>
                <a:ea typeface="+mn-ea"/>
                <a:cs typeface="+mn-cs"/>
              </a:rPr>
              <a:t>Decision</a:t>
            </a:r>
          </a:p>
        </p:txBody>
      </p:sp>
      <p:sp>
        <p:nvSpPr>
          <p:cNvPr id="30" name="Text Placeholder 28">
            <a:extLst>
              <a:ext uri="{FF2B5EF4-FFF2-40B4-BE49-F238E27FC236}">
                <a16:creationId xmlns:a16="http://schemas.microsoft.com/office/drawing/2014/main" id="{0B778E01-04A6-47DA-BDCE-C75C2DD8CC45}"/>
              </a:ext>
            </a:extLst>
          </p:cNvPr>
          <p:cNvSpPr txBox="1">
            <a:spLocks/>
          </p:cNvSpPr>
          <p:nvPr/>
        </p:nvSpPr>
        <p:spPr>
          <a:xfrm>
            <a:off x="9715138" y="3485896"/>
            <a:ext cx="1260711" cy="199318"/>
          </a:xfrm>
          <a:prstGeom prst="rect">
            <a:avLst/>
          </a:prstGeom>
        </p:spPr>
        <p:txBody>
          <a:bodyPr vert="horz" lIns="68580" tIns="34290" rIns="68580" bIns="34290" rtlCol="0">
            <a:noAutofit/>
          </a:bodyPr>
          <a:lstStyle>
            <a:lvl1pPr marL="0" indent="0" algn="l" defTabSz="1219170" rtl="0" eaLnBrk="1" latinLnBrk="0" hangingPunct="1">
              <a:lnSpc>
                <a:spcPct val="90000"/>
              </a:lnSpc>
              <a:spcBef>
                <a:spcPts val="1333"/>
              </a:spcBef>
              <a:buFont typeface="Arial" panose="020B0604020202020204" pitchFamily="34" charset="0"/>
              <a:buNone/>
              <a:defRPr sz="800" kern="1200">
                <a:solidFill>
                  <a:schemeClr val="bg2"/>
                </a:solidFill>
                <a:latin typeface="+mn-lt"/>
                <a:ea typeface="+mn-ea"/>
                <a:cs typeface="+mn-cs"/>
              </a:defRPr>
            </a:lvl1pPr>
            <a:lvl2pPr marL="60958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2pPr>
            <a:lvl3pPr marL="1219170"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3pPr>
            <a:lvl4pPr marL="1828755"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4pPr>
            <a:lvl5pPr marL="2438339" indent="0" algn="l" defTabSz="1219170" rtl="0" eaLnBrk="1" latinLnBrk="0" hangingPunct="1">
              <a:lnSpc>
                <a:spcPct val="90000"/>
              </a:lnSpc>
              <a:spcBef>
                <a:spcPts val="667"/>
              </a:spcBef>
              <a:buFont typeface="Arial" panose="020B0604020202020204" pitchFamily="34" charset="0"/>
              <a:buNone/>
              <a:defRPr sz="8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white"/>
                </a:solidFill>
                <a:effectLst/>
                <a:uLnTx/>
                <a:uFillTx/>
                <a:latin typeface="Verdana"/>
                <a:ea typeface="+mn-ea"/>
                <a:cs typeface="+mn-cs"/>
              </a:rPr>
              <a:t>Lack of communication</a:t>
            </a:r>
          </a:p>
        </p:txBody>
      </p:sp>
      <p:sp>
        <p:nvSpPr>
          <p:cNvPr id="31" name="Text Placeholder 438">
            <a:extLst>
              <a:ext uri="{FF2B5EF4-FFF2-40B4-BE49-F238E27FC236}">
                <a16:creationId xmlns:a16="http://schemas.microsoft.com/office/drawing/2014/main" id="{48985714-9007-4075-8CD5-59652FE2D637}"/>
              </a:ext>
            </a:extLst>
          </p:cNvPr>
          <p:cNvSpPr txBox="1">
            <a:spLocks/>
          </p:cNvSpPr>
          <p:nvPr/>
        </p:nvSpPr>
        <p:spPr>
          <a:xfrm>
            <a:off x="7721346" y="4431105"/>
            <a:ext cx="341452" cy="32805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75" b="1" i="0" u="none" strike="noStrike" kern="1200" cap="none" spc="0" normalizeH="0" baseline="0" noProof="0" dirty="0">
                <a:ln>
                  <a:noFill/>
                </a:ln>
                <a:solidFill>
                  <a:prstClr val="white"/>
                </a:solidFill>
                <a:effectLst/>
                <a:uLnTx/>
                <a:uFillTx/>
                <a:latin typeface="Rockwell"/>
                <a:ea typeface="+mn-ea"/>
                <a:cs typeface="+mn-cs"/>
              </a:rPr>
              <a:t>4	</a:t>
            </a:r>
          </a:p>
        </p:txBody>
      </p:sp>
      <p:sp>
        <p:nvSpPr>
          <p:cNvPr id="32" name="Text Placeholder 438">
            <a:extLst>
              <a:ext uri="{FF2B5EF4-FFF2-40B4-BE49-F238E27FC236}">
                <a16:creationId xmlns:a16="http://schemas.microsoft.com/office/drawing/2014/main" id="{DFE6DF35-BBF9-4A70-A859-4F94A51955A4}"/>
              </a:ext>
            </a:extLst>
          </p:cNvPr>
          <p:cNvSpPr txBox="1">
            <a:spLocks/>
          </p:cNvSpPr>
          <p:nvPr/>
        </p:nvSpPr>
        <p:spPr>
          <a:xfrm>
            <a:off x="8829822" y="4338269"/>
            <a:ext cx="574312" cy="388144"/>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a:ln>
                <a:noFill/>
              </a:ln>
              <a:solidFill>
                <a:prstClr val="white"/>
              </a:solidFill>
              <a:effectLst/>
              <a:uLnTx/>
              <a:uFillTx/>
              <a:latin typeface="Rockwell"/>
              <a:ea typeface="+mn-ea"/>
              <a:cs typeface="+mn-cs"/>
            </a:endParaRPr>
          </a:p>
        </p:txBody>
      </p:sp>
      <p:sp>
        <p:nvSpPr>
          <p:cNvPr id="34" name="Rectangle: Rounded Corners 118">
            <a:extLst>
              <a:ext uri="{FF2B5EF4-FFF2-40B4-BE49-F238E27FC236}">
                <a16:creationId xmlns:a16="http://schemas.microsoft.com/office/drawing/2014/main" id="{71B27411-D510-4EC9-8445-5FFA0DAA378C}"/>
              </a:ext>
            </a:extLst>
          </p:cNvPr>
          <p:cNvSpPr/>
          <p:nvPr/>
        </p:nvSpPr>
        <p:spPr>
          <a:xfrm>
            <a:off x="439711" y="4786388"/>
            <a:ext cx="11312578" cy="2071612"/>
          </a:xfrm>
          <a:prstGeom prst="roundRect">
            <a:avLst>
              <a:gd name="adj" fmla="val 4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18"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p:cNvPicPr>
            <a:picLocks noChangeAspect="1"/>
          </p:cNvPicPr>
          <p:nvPr/>
        </p:nvPicPr>
        <p:blipFill>
          <a:blip r:embed="rId9">
            <a:duotone>
              <a:prstClr val="black"/>
              <a:schemeClr val="accent1">
                <a:tint val="45000"/>
                <a:satMod val="400000"/>
              </a:schemeClr>
            </a:duotone>
          </a:blip>
          <a:stretch>
            <a:fillRect/>
          </a:stretch>
        </p:blipFill>
        <p:spPr>
          <a:xfrm>
            <a:off x="9272885" y="3820780"/>
            <a:ext cx="564535" cy="555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28"/>
          <p:cNvSpPr txBox="1"/>
          <p:nvPr/>
        </p:nvSpPr>
        <p:spPr>
          <a:xfrm>
            <a:off x="10704686" y="3532567"/>
            <a:ext cx="889987" cy="215444"/>
          </a:xfrm>
          <a:prstGeom prst="rect">
            <a:avLst/>
          </a:prstGeom>
          <a:noFill/>
          <a:ln>
            <a:noFill/>
          </a:ln>
        </p:spPr>
        <p:txBody>
          <a:bodyPr wrap="none" rtlCol="0">
            <a:spAutoFit/>
          </a:bodyPr>
          <a:lstStyle/>
          <a:p>
            <a:pPr marL="0" marR="0" lvl="0" indent="0" algn="ctr" defTabSz="685718"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Staff Conduct</a:t>
            </a:r>
          </a:p>
        </p:txBody>
      </p:sp>
      <p:graphicFrame>
        <p:nvGraphicFramePr>
          <p:cNvPr id="39" name="Chart 38"/>
          <p:cNvGraphicFramePr/>
          <p:nvPr>
            <p:extLst>
              <p:ext uri="{D42A27DB-BD31-4B8C-83A1-F6EECF244321}">
                <p14:modId xmlns:p14="http://schemas.microsoft.com/office/powerpoint/2010/main" val="49922884"/>
              </p:ext>
            </p:extLst>
          </p:nvPr>
        </p:nvGraphicFramePr>
        <p:xfrm>
          <a:off x="906100" y="1562483"/>
          <a:ext cx="4758197" cy="142588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0" name="Chart 39"/>
          <p:cNvGraphicFramePr/>
          <p:nvPr>
            <p:extLst>
              <p:ext uri="{D42A27DB-BD31-4B8C-83A1-F6EECF244321}">
                <p14:modId xmlns:p14="http://schemas.microsoft.com/office/powerpoint/2010/main" val="1473417741"/>
              </p:ext>
            </p:extLst>
          </p:nvPr>
        </p:nvGraphicFramePr>
        <p:xfrm>
          <a:off x="6146246" y="1556747"/>
          <a:ext cx="3421538" cy="15579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1" name="Chart 40"/>
          <p:cNvGraphicFramePr/>
          <p:nvPr>
            <p:extLst>
              <p:ext uri="{D42A27DB-BD31-4B8C-83A1-F6EECF244321}">
                <p14:modId xmlns:p14="http://schemas.microsoft.com/office/powerpoint/2010/main" val="2707305834"/>
              </p:ext>
            </p:extLst>
          </p:nvPr>
        </p:nvGraphicFramePr>
        <p:xfrm>
          <a:off x="3229349" y="2548666"/>
          <a:ext cx="5104996" cy="2432511"/>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2" name="Chart Placeholder 360" descr="Pie chart">
            <a:extLst>
              <a:ext uri="{FF2B5EF4-FFF2-40B4-BE49-F238E27FC236}">
                <a16:creationId xmlns:a16="http://schemas.microsoft.com/office/drawing/2014/main" id="{3C1DF525-5193-43E1-A966-42693D0615DA}"/>
              </a:ext>
            </a:extLst>
          </p:cNvPr>
          <p:cNvGraphicFramePr>
            <a:graphicFrameLocks/>
          </p:cNvGraphicFramePr>
          <p:nvPr>
            <p:extLst>
              <p:ext uri="{D42A27DB-BD31-4B8C-83A1-F6EECF244321}">
                <p14:modId xmlns:p14="http://schemas.microsoft.com/office/powerpoint/2010/main" val="3378619225"/>
              </p:ext>
            </p:extLst>
          </p:nvPr>
        </p:nvGraphicFramePr>
        <p:xfrm>
          <a:off x="1624198" y="4112078"/>
          <a:ext cx="709776" cy="757863"/>
        </p:xfrm>
        <a:graphic>
          <a:graphicData uri="http://schemas.openxmlformats.org/drawingml/2006/chart">
            <c:chart xmlns:c="http://schemas.openxmlformats.org/drawingml/2006/chart" xmlns:r="http://schemas.openxmlformats.org/officeDocument/2006/relationships" r:id="rId13"/>
          </a:graphicData>
        </a:graphic>
      </p:graphicFrame>
      <p:sp>
        <p:nvSpPr>
          <p:cNvPr id="44" name="Text Placeholder 438">
            <a:extLst>
              <a:ext uri="{FF2B5EF4-FFF2-40B4-BE49-F238E27FC236}">
                <a16:creationId xmlns:a16="http://schemas.microsoft.com/office/drawing/2014/main" id="{B49A98DC-0484-43DA-8119-2585E759C606}"/>
              </a:ext>
            </a:extLst>
          </p:cNvPr>
          <p:cNvSpPr txBox="1">
            <a:spLocks/>
          </p:cNvSpPr>
          <p:nvPr/>
        </p:nvSpPr>
        <p:spPr>
          <a:xfrm>
            <a:off x="1732187" y="4333876"/>
            <a:ext cx="458344" cy="292813"/>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800" dirty="0">
                <a:solidFill>
                  <a:prstClr val="white"/>
                </a:solidFill>
                <a:latin typeface="Rockwell" panose="02060603020205020403" pitchFamily="18" charset="0"/>
              </a:rPr>
              <a:t>35</a:t>
            </a:r>
          </a:p>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75" b="1" i="0" u="none" strike="noStrike" kern="1200" cap="none" spc="0" normalizeH="0" baseline="0" noProof="0" dirty="0">
              <a:ln>
                <a:noFill/>
              </a:ln>
              <a:solidFill>
                <a:prstClr val="white"/>
              </a:solidFill>
              <a:effectLst/>
              <a:uLnTx/>
              <a:uFillTx/>
              <a:latin typeface="Rockwell"/>
              <a:ea typeface="+mn-ea"/>
              <a:cs typeface="+mn-cs"/>
            </a:endParaRPr>
          </a:p>
        </p:txBody>
      </p:sp>
      <p:sp>
        <p:nvSpPr>
          <p:cNvPr id="24" name="TextBox 23"/>
          <p:cNvSpPr txBox="1"/>
          <p:nvPr/>
        </p:nvSpPr>
        <p:spPr>
          <a:xfrm>
            <a:off x="5872829" y="2951574"/>
            <a:ext cx="757447" cy="52322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prstClr val="black"/>
                </a:solidFill>
                <a:effectLst/>
                <a:uLnTx/>
                <a:uFillTx/>
                <a:latin typeface="Calibri"/>
                <a:ea typeface="Verdana"/>
                <a:cs typeface="Calibri"/>
              </a:rPr>
              <a:t>Homelessness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prstClr val="black"/>
                </a:solidFill>
                <a:effectLst/>
                <a:uLnTx/>
                <a:uFillTx/>
                <a:latin typeface="Calibri"/>
                <a:ea typeface="Verdana"/>
                <a:cs typeface="Calibri"/>
              </a:rPr>
              <a:t> &amp;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prstClr val="black"/>
                </a:solidFill>
                <a:effectLst/>
                <a:uLnTx/>
                <a:uFillTx/>
                <a:latin typeface="Calibri"/>
                <a:ea typeface="Verdana"/>
                <a:cs typeface="Calibri"/>
              </a:rPr>
              <a:t> Housing Needs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prstClr val="black"/>
                </a:solidFill>
                <a:effectLst/>
                <a:uLnTx/>
                <a:uFillTx/>
                <a:latin typeface="Calibri"/>
                <a:ea typeface="Verdana"/>
                <a:cs typeface="Calibri"/>
              </a:rPr>
              <a:t>(6)</a:t>
            </a:r>
          </a:p>
        </p:txBody>
      </p:sp>
      <p:sp>
        <p:nvSpPr>
          <p:cNvPr id="55" name="TextBox 54"/>
          <p:cNvSpPr txBox="1"/>
          <p:nvPr/>
        </p:nvSpPr>
        <p:spPr>
          <a:xfrm>
            <a:off x="9104990" y="3472895"/>
            <a:ext cx="816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Inadequate service</a:t>
            </a:r>
          </a:p>
        </p:txBody>
      </p:sp>
      <p:sp>
        <p:nvSpPr>
          <p:cNvPr id="56" name="TextBox 55"/>
          <p:cNvSpPr txBox="1"/>
          <p:nvPr/>
        </p:nvSpPr>
        <p:spPr>
          <a:xfrm flipH="1">
            <a:off x="9421290" y="4377519"/>
            <a:ext cx="341452"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dirty="0">
                <a:solidFill>
                  <a:prstClr val="white"/>
                </a:solidFill>
                <a:latin typeface="Rockwell" panose="02060603020205020403" pitchFamily="18" charset="0"/>
                <a:ea typeface="Verdana" panose="020B0604030504040204" pitchFamily="34" charset="0"/>
              </a:rPr>
              <a:t>8</a:t>
            </a:r>
            <a:endPar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endParaRPr>
          </a:p>
        </p:txBody>
      </p:sp>
      <p:pic>
        <p:nvPicPr>
          <p:cNvPr id="45" name="Picture 44">
            <a:extLst>
              <a:ext uri="{FF2B5EF4-FFF2-40B4-BE49-F238E27FC236}">
                <a16:creationId xmlns:a16="http://schemas.microsoft.com/office/drawing/2014/main" id="{7FC6382C-4BF6-4F04-9165-CA83DB820273}"/>
              </a:ext>
            </a:extLst>
          </p:cNvPr>
          <p:cNvPicPr/>
          <p:nvPr/>
        </p:nvPicPr>
        <p:blipFill rotWithShape="1">
          <a:blip r:embed="rId14"/>
          <a:srcRect l="11281" t="6703" r="3497" b="5455"/>
          <a:stretch/>
        </p:blipFill>
        <p:spPr bwMode="auto">
          <a:xfrm>
            <a:off x="10848601" y="3807938"/>
            <a:ext cx="578575" cy="5951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
        <p:nvSpPr>
          <p:cNvPr id="49" name="TextBox 48">
            <a:extLst>
              <a:ext uri="{FF2B5EF4-FFF2-40B4-BE49-F238E27FC236}">
                <a16:creationId xmlns:a16="http://schemas.microsoft.com/office/drawing/2014/main" id="{5F954211-07CB-4BEF-B6FE-3299BF625520}"/>
              </a:ext>
            </a:extLst>
          </p:cNvPr>
          <p:cNvSpPr txBox="1"/>
          <p:nvPr/>
        </p:nvSpPr>
        <p:spPr>
          <a:xfrm>
            <a:off x="10962896" y="4377519"/>
            <a:ext cx="31767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80" b="1" dirty="0">
                <a:solidFill>
                  <a:prstClr val="white"/>
                </a:solidFill>
                <a:latin typeface="Rockwell" panose="02060603020205020403" pitchFamily="18" charset="0"/>
                <a:ea typeface="Verdana" panose="020B0604030504040204" pitchFamily="34" charset="0"/>
              </a:rPr>
              <a:t>4</a:t>
            </a:r>
            <a:endPar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endParaRPr>
          </a:p>
        </p:txBody>
      </p:sp>
      <p:sp>
        <p:nvSpPr>
          <p:cNvPr id="50" name="TextBox 49">
            <a:extLst>
              <a:ext uri="{FF2B5EF4-FFF2-40B4-BE49-F238E27FC236}">
                <a16:creationId xmlns:a16="http://schemas.microsoft.com/office/drawing/2014/main" id="{615E833B-F810-4420-AED4-341FCF37286C}"/>
              </a:ext>
            </a:extLst>
          </p:cNvPr>
          <p:cNvSpPr txBox="1"/>
          <p:nvPr/>
        </p:nvSpPr>
        <p:spPr>
          <a:xfrm>
            <a:off x="10172320" y="4377519"/>
            <a:ext cx="317673"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rPr>
              <a:t>7</a:t>
            </a:r>
          </a:p>
        </p:txBody>
      </p:sp>
      <p:pic>
        <p:nvPicPr>
          <p:cNvPr id="46" name="Picture 45">
            <a:extLst>
              <a:ext uri="{FF2B5EF4-FFF2-40B4-BE49-F238E27FC236}">
                <a16:creationId xmlns:a16="http://schemas.microsoft.com/office/drawing/2014/main" id="{0CFA5002-6099-9951-957F-7A9F69FB9C01}"/>
              </a:ext>
            </a:extLst>
          </p:cNvPr>
          <p:cNvPicPr/>
          <p:nvPr/>
        </p:nvPicPr>
        <p:blipFill>
          <a:blip r:embed="rId15">
            <a:duotone>
              <a:prstClr val="black"/>
              <a:srgbClr val="4472C4">
                <a:tint val="45000"/>
                <a:satMod val="400000"/>
              </a:srgbClr>
            </a:duotone>
            <a:extLst>
              <a:ext uri="{BEBA8EAE-BF5A-486C-A8C5-ECC9F3942E4B}">
                <a14:imgProps xmlns:a14="http://schemas.microsoft.com/office/drawing/2010/main">
                  <a14:imgLayer r:embed="rId16">
                    <a14:imgEffect>
                      <a14:saturation sat="200000"/>
                    </a14:imgEffect>
                  </a14:imgLayer>
                </a14:imgProps>
              </a:ext>
            </a:extLst>
          </a:blip>
          <a:stretch>
            <a:fillRect/>
          </a:stretch>
        </p:blipFill>
        <p:spPr>
          <a:xfrm>
            <a:off x="8443465" y="3807937"/>
            <a:ext cx="553614" cy="5754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7" name="TextBox 46">
            <a:extLst>
              <a:ext uri="{FF2B5EF4-FFF2-40B4-BE49-F238E27FC236}">
                <a16:creationId xmlns:a16="http://schemas.microsoft.com/office/drawing/2014/main" id="{4913D49E-A41D-EF96-47A7-253FD119B4D6}"/>
              </a:ext>
            </a:extLst>
          </p:cNvPr>
          <p:cNvSpPr txBox="1"/>
          <p:nvPr/>
        </p:nvSpPr>
        <p:spPr>
          <a:xfrm flipH="1">
            <a:off x="8485215" y="4377519"/>
            <a:ext cx="479856" cy="38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80" b="1" i="0" u="none" strike="noStrike" kern="1200" cap="none" spc="0" normalizeH="0" baseline="0" noProof="0" dirty="0">
                <a:ln>
                  <a:noFill/>
                </a:ln>
                <a:solidFill>
                  <a:prstClr val="white"/>
                </a:solidFill>
                <a:effectLst/>
                <a:uLnTx/>
                <a:uFillTx/>
                <a:latin typeface="Rockwell" panose="02060603020205020403" pitchFamily="18" charset="0"/>
                <a:ea typeface="Verdana" panose="020B0604030504040204" pitchFamily="34" charset="0"/>
                <a:cs typeface="+mn-cs"/>
              </a:rPr>
              <a:t>13</a:t>
            </a:r>
          </a:p>
        </p:txBody>
      </p:sp>
      <p:sp>
        <p:nvSpPr>
          <p:cNvPr id="48" name="Text Placeholder 438">
            <a:extLst>
              <a:ext uri="{FF2B5EF4-FFF2-40B4-BE49-F238E27FC236}">
                <a16:creationId xmlns:a16="http://schemas.microsoft.com/office/drawing/2014/main" id="{8717EEB7-C8E6-42B3-4002-21DC35315AF5}"/>
              </a:ext>
            </a:extLst>
          </p:cNvPr>
          <p:cNvSpPr txBox="1">
            <a:spLocks/>
          </p:cNvSpPr>
          <p:nvPr/>
        </p:nvSpPr>
        <p:spPr>
          <a:xfrm>
            <a:off x="8332025" y="3495105"/>
            <a:ext cx="816588" cy="328057"/>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b="1" kern="1200">
                <a:solidFill>
                  <a:schemeClr val="tx2"/>
                </a:solidFill>
                <a:latin typeface="+mj-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3000" b="1" kern="1200">
                <a:solidFill>
                  <a:schemeClr val="tx1"/>
                </a:solidFill>
                <a:latin typeface="+mj-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ctr" defTabSz="914373"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rPr>
              <a:t>Maintenance repairs</a:t>
            </a:r>
            <a:r>
              <a:rPr kumimoji="0" lang="en-US" sz="800" b="1" i="0" u="none" strike="noStrike" kern="1200" cap="none" spc="0" normalizeH="0" baseline="0" noProof="0" dirty="0">
                <a:ln>
                  <a:noFill/>
                </a:ln>
                <a:solidFill>
                  <a:prstClr val="white"/>
                </a:solidFill>
                <a:effectLst/>
                <a:uLnTx/>
                <a:uFillTx/>
                <a:latin typeface="+mn-lt"/>
                <a:ea typeface="+mn-ea"/>
                <a:cs typeface="+mn-cs"/>
              </a:rPr>
              <a:t>	</a:t>
            </a:r>
          </a:p>
        </p:txBody>
      </p:sp>
      <p:sp>
        <p:nvSpPr>
          <p:cNvPr id="35" name="TextBox 34">
            <a:extLst>
              <a:ext uri="{FF2B5EF4-FFF2-40B4-BE49-F238E27FC236}">
                <a16:creationId xmlns:a16="http://schemas.microsoft.com/office/drawing/2014/main" id="{F24A5C9D-6696-8756-D50F-8F1FF638B929}"/>
              </a:ext>
            </a:extLst>
          </p:cNvPr>
          <p:cNvSpPr txBox="1"/>
          <p:nvPr/>
        </p:nvSpPr>
        <p:spPr>
          <a:xfrm>
            <a:off x="761186" y="-85773"/>
            <a:ext cx="11693481" cy="446276"/>
          </a:xfrm>
          <a:prstGeom prst="rect">
            <a:avLst/>
          </a:prstGeom>
          <a:noFill/>
        </p:spPr>
        <p:txBody>
          <a:bodyPr wrap="square" rtlCol="0">
            <a:spAutoFit/>
          </a:bodyPr>
          <a:lstStyle/>
          <a:p>
            <a:r>
              <a:rPr kumimoji="0" lang="en-GB" sz="2300" b="1" i="0" u="none" strike="noStrike" kern="1200" cap="none" spc="0" normalizeH="0" baseline="0" noProof="0" dirty="0">
                <a:ln>
                  <a:noFill/>
                </a:ln>
                <a:solidFill>
                  <a:prstClr val="black"/>
                </a:solidFill>
                <a:effectLst/>
                <a:uLnTx/>
                <a:uFillTx/>
                <a:latin typeface="Calibri Light" panose="020F0302020204030204"/>
                <a:ea typeface="+mj-ea"/>
                <a:cs typeface="+mj-cs"/>
              </a:rPr>
              <a:t>Formal Complaints - Quarter 1 </a:t>
            </a:r>
            <a:r>
              <a:rPr kumimoji="0" lang="en-GB" sz="2100" b="1" i="0" u="none" strike="noStrike" kern="1200" cap="none" spc="0" normalizeH="0" baseline="0" noProof="0" dirty="0">
                <a:ln>
                  <a:noFill/>
                </a:ln>
                <a:solidFill>
                  <a:srgbClr val="0070C0"/>
                </a:solidFill>
                <a:effectLst/>
                <a:uLnTx/>
                <a:uFillTx/>
                <a:latin typeface="Calibri"/>
                <a:ea typeface="+mj-ea"/>
                <a:cs typeface="+mj-cs"/>
              </a:rPr>
              <a:t>I </a:t>
            </a:r>
            <a:r>
              <a:rPr lang="en-GB" sz="2100" b="1" dirty="0">
                <a:solidFill>
                  <a:srgbClr val="0070C0"/>
                </a:solidFill>
                <a:latin typeface="Calibri"/>
              </a:rPr>
              <a:t>Housing</a:t>
            </a:r>
            <a:endParaRPr kumimoji="0" lang="en-GB" sz="2100" b="1" i="0" u="none" strike="noStrike" kern="1200" cap="none" spc="0" normalizeH="0" baseline="0" noProof="0" dirty="0">
              <a:ln>
                <a:noFill/>
              </a:ln>
              <a:solidFill>
                <a:srgbClr val="0070C0"/>
              </a:solidFill>
              <a:effectLst/>
              <a:uLnTx/>
              <a:uFillTx/>
              <a:latin typeface="Calibri Light" panose="020F0302020204030204"/>
              <a:ea typeface="+mj-ea"/>
              <a:cs typeface="Calibri" panose="020F0502020204030204" pitchFamily="34" charset="0"/>
            </a:endParaRPr>
          </a:p>
        </p:txBody>
      </p:sp>
    </p:spTree>
    <p:extLst>
      <p:ext uri="{BB962C8B-B14F-4D97-AF65-F5344CB8AC3E}">
        <p14:creationId xmlns:p14="http://schemas.microsoft.com/office/powerpoint/2010/main" val="360295326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
    <a:dk1>
      <a:srgbClr val="999999"/>
    </a:dk1>
    <a:lt1>
      <a:srgbClr val="FFFFFF"/>
    </a:lt1>
    <a:dk2>
      <a:srgbClr val="000000"/>
    </a:dk2>
    <a:lt2>
      <a:srgbClr val="C1272D"/>
    </a:lt2>
    <a:accent1>
      <a:srgbClr val="F8682C"/>
    </a:accent1>
    <a:accent2>
      <a:srgbClr val="FFC300"/>
    </a:accent2>
    <a:accent3>
      <a:srgbClr val="91C300"/>
    </a:accent3>
    <a:accent4>
      <a:srgbClr val="00B4F1"/>
    </a:accent4>
    <a:accent5>
      <a:srgbClr val="E6E6E6"/>
    </a:accent5>
    <a:accent6>
      <a:srgbClr val="007E59"/>
    </a:accent6>
    <a:hlink>
      <a:srgbClr val="29ABE2"/>
    </a:hlink>
    <a:folHlink>
      <a:srgbClr val="29ABE2"/>
    </a:folHlink>
  </a:clrScheme>
  <a:fontScheme name="Custom 1">
    <a:majorFont>
      <a:latin typeface="Century Gothic"/>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4677</TotalTime>
  <Words>3781</Words>
  <Application>Microsoft Office PowerPoint</Application>
  <PresentationFormat>Widescreen</PresentationFormat>
  <Paragraphs>450</Paragraphs>
  <Slides>13</Slides>
  <Notes>10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13</vt:i4>
      </vt:variant>
    </vt:vector>
  </HeadingPairs>
  <TitlesOfParts>
    <vt:vector size="24" baseType="lpstr">
      <vt:lpstr>Arial</vt:lpstr>
      <vt:lpstr>Arial,Sans-Serif</vt:lpstr>
      <vt:lpstr>Calibri</vt:lpstr>
      <vt:lpstr>Calibri Light</vt:lpstr>
      <vt:lpstr>Rockwell</vt:lpstr>
      <vt:lpstr>Times New Roman</vt:lpstr>
      <vt:lpstr>Verdana</vt:lpstr>
      <vt:lpstr>Wingdings</vt:lpstr>
      <vt:lpstr>1_Office Theme</vt:lpstr>
      <vt:lpstr>2_Office Theme</vt:lpstr>
      <vt:lpstr>Office Theme</vt:lpstr>
      <vt:lpstr>Formal Complaints – Quarter 1 Summary Report</vt:lpstr>
      <vt:lpstr>Formal Complaints – Quarter 1 I Executive Summary  50% of complaints were resolved early without formal escalation to Stage 1.</vt:lpstr>
      <vt:lpstr>Formal Complaints – Quarter 1 volumes I Compared to the previous quarter, there was no change in the number of formal complaints managed. However, there was an increase in the number of Stage 1 responses (55% to 73% ). </vt:lpstr>
      <vt:lpstr>PowerPoint Presentation</vt:lpstr>
      <vt:lpstr>Complaints Insight| Quarter 1 2022/23</vt:lpstr>
      <vt:lpstr>PowerPoint Presentation</vt:lpstr>
      <vt:lpstr>PowerPoint Presentation</vt:lpstr>
      <vt:lpstr>PowerPoint Presentation</vt:lpstr>
      <vt:lpstr>PowerPoint Presentation</vt:lpstr>
      <vt:lpstr>Formal Complaints - Quarter 1 I Chief Executive’s Office 5 complaints were closed at Early Resolution. </vt:lpstr>
      <vt:lpstr>Formal Complaints - Quarter 1 I Resources &amp; Assets 4 complaints were closed at Early Resolution. Compared to the previous quarter, the Service managed 3 more formal complaints. </vt:lpstr>
      <vt:lpstr>Equality monitoring data| Quarter 1 </vt:lpstr>
      <vt:lpstr>APPENDIX | A new approach to communication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Formal Complaints – Quarter 1 Summary Report</dc:title>
  <dc:creator>Daneet Penny</dc:creator>
  <cp:lastModifiedBy>Clare Mundzar</cp:lastModifiedBy>
  <cp:revision>106</cp:revision>
  <dcterms:created xsi:type="dcterms:W3CDTF">2022-07-12T12:04:16Z</dcterms:created>
  <dcterms:modified xsi:type="dcterms:W3CDTF">2022-09-13T12:42:52Z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17f5eab-0951-45e7-baa9-357beec0b77b_Enabled">
    <vt:lpwstr>true</vt:lpwstr>
  </property>
  <property fmtid="{D5CDD505-2E9C-101B-9397-08002B2CF9AE}" pid="3" name="MSIP_Label_d17f5eab-0951-45e7-baa9-357beec0b77b_SetDate">
    <vt:lpwstr>2022-07-14T14:40:12Z</vt:lpwstr>
  </property>
  <property fmtid="{D5CDD505-2E9C-101B-9397-08002B2CF9AE}" pid="4" name="MSIP_Label_d17f5eab-0951-45e7-baa9-357beec0b77b_Method">
    <vt:lpwstr>Privileged</vt:lpwstr>
  </property>
  <property fmtid="{D5CDD505-2E9C-101B-9397-08002B2CF9AE}" pid="5" name="MSIP_Label_d17f5eab-0951-45e7-baa9-357beec0b77b_Name">
    <vt:lpwstr>Document</vt:lpwstr>
  </property>
  <property fmtid="{D5CDD505-2E9C-101B-9397-08002B2CF9AE}" pid="6" name="MSIP_Label_d17f5eab-0951-45e7-baa9-357beec0b77b_SiteId">
    <vt:lpwstr>996ee15c-0b3e-4a6f-8e65-120a9a51821a</vt:lpwstr>
  </property>
  <property fmtid="{D5CDD505-2E9C-101B-9397-08002B2CF9AE}" pid="7" name="MSIP_Label_d17f5eab-0951-45e7-baa9-357beec0b77b_ActionId">
    <vt:lpwstr>be94999e-61cf-41d2-9afa-7e78ee07cb09</vt:lpwstr>
  </property>
  <property fmtid="{D5CDD505-2E9C-101B-9397-08002B2CF9AE}" pid="8" name="MSIP_Label_d17f5eab-0951-45e7-baa9-357beec0b77b_ContentBits">
    <vt:lpwstr>0</vt:lpwstr>
  </property>
</Properties>
</file>