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22"/>
  </p:notesMasterIdLst>
  <p:handoutMasterIdLst>
    <p:handoutMasterId r:id="rId23"/>
  </p:handoutMasterIdLst>
  <p:sldIdLst>
    <p:sldId id="256" r:id="rId6"/>
    <p:sldId id="257" r:id="rId7"/>
    <p:sldId id="260" r:id="rId8"/>
    <p:sldId id="259" r:id="rId9"/>
    <p:sldId id="270" r:id="rId10"/>
    <p:sldId id="261" r:id="rId11"/>
    <p:sldId id="262" r:id="rId12"/>
    <p:sldId id="272" r:id="rId13"/>
    <p:sldId id="263" r:id="rId14"/>
    <p:sldId id="264" r:id="rId15"/>
    <p:sldId id="266" r:id="rId16"/>
    <p:sldId id="268" r:id="rId17"/>
    <p:sldId id="269" r:id="rId18"/>
    <p:sldId id="265" r:id="rId19"/>
    <p:sldId id="271" r:id="rId20"/>
    <p:sldId id="267" r:id="rId21"/>
  </p:sldIdLst>
  <p:sldSz cx="6858000" cy="9144000" type="screen4x3"/>
  <p:notesSz cx="6858000" cy="9144000"/>
  <p:defaultTextStyle>
    <a:defPPr>
      <a:defRPr lang="en-US"/>
    </a:defPPr>
    <a:lvl1pPr marL="0" algn="l" defTabSz="457145" rtl="0" eaLnBrk="1" latinLnBrk="0" hangingPunct="1">
      <a:defRPr sz="1800" kern="1200">
        <a:solidFill>
          <a:schemeClr val="tx1"/>
        </a:solidFill>
        <a:latin typeface="+mn-lt"/>
        <a:ea typeface="+mn-ea"/>
        <a:cs typeface="+mn-cs"/>
      </a:defRPr>
    </a:lvl1pPr>
    <a:lvl2pPr marL="457145" algn="l" defTabSz="457145" rtl="0" eaLnBrk="1" latinLnBrk="0" hangingPunct="1">
      <a:defRPr sz="1800" kern="1200">
        <a:solidFill>
          <a:schemeClr val="tx1"/>
        </a:solidFill>
        <a:latin typeface="+mn-lt"/>
        <a:ea typeface="+mn-ea"/>
        <a:cs typeface="+mn-cs"/>
      </a:defRPr>
    </a:lvl2pPr>
    <a:lvl3pPr marL="914290" algn="l" defTabSz="457145" rtl="0" eaLnBrk="1" latinLnBrk="0" hangingPunct="1">
      <a:defRPr sz="1800" kern="1200">
        <a:solidFill>
          <a:schemeClr val="tx1"/>
        </a:solidFill>
        <a:latin typeface="+mn-lt"/>
        <a:ea typeface="+mn-ea"/>
        <a:cs typeface="+mn-cs"/>
      </a:defRPr>
    </a:lvl3pPr>
    <a:lvl4pPr marL="1371435" algn="l" defTabSz="457145" rtl="0" eaLnBrk="1" latinLnBrk="0" hangingPunct="1">
      <a:defRPr sz="1800" kern="1200">
        <a:solidFill>
          <a:schemeClr val="tx1"/>
        </a:solidFill>
        <a:latin typeface="+mn-lt"/>
        <a:ea typeface="+mn-ea"/>
        <a:cs typeface="+mn-cs"/>
      </a:defRPr>
    </a:lvl4pPr>
    <a:lvl5pPr marL="1828581" algn="l" defTabSz="457145" rtl="0" eaLnBrk="1" latinLnBrk="0" hangingPunct="1">
      <a:defRPr sz="1800" kern="1200">
        <a:solidFill>
          <a:schemeClr val="tx1"/>
        </a:solidFill>
        <a:latin typeface="+mn-lt"/>
        <a:ea typeface="+mn-ea"/>
        <a:cs typeface="+mn-cs"/>
      </a:defRPr>
    </a:lvl5pPr>
    <a:lvl6pPr marL="2285726" algn="l" defTabSz="457145" rtl="0" eaLnBrk="1" latinLnBrk="0" hangingPunct="1">
      <a:defRPr sz="1800" kern="1200">
        <a:solidFill>
          <a:schemeClr val="tx1"/>
        </a:solidFill>
        <a:latin typeface="+mn-lt"/>
        <a:ea typeface="+mn-ea"/>
        <a:cs typeface="+mn-cs"/>
      </a:defRPr>
    </a:lvl6pPr>
    <a:lvl7pPr marL="2742871" algn="l" defTabSz="457145" rtl="0" eaLnBrk="1" latinLnBrk="0" hangingPunct="1">
      <a:defRPr sz="1800" kern="1200">
        <a:solidFill>
          <a:schemeClr val="tx1"/>
        </a:solidFill>
        <a:latin typeface="+mn-lt"/>
        <a:ea typeface="+mn-ea"/>
        <a:cs typeface="+mn-cs"/>
      </a:defRPr>
    </a:lvl7pPr>
    <a:lvl8pPr marL="3200016" algn="l" defTabSz="457145" rtl="0" eaLnBrk="1" latinLnBrk="0" hangingPunct="1">
      <a:defRPr sz="1800" kern="1200">
        <a:solidFill>
          <a:schemeClr val="tx1"/>
        </a:solidFill>
        <a:latin typeface="+mn-lt"/>
        <a:ea typeface="+mn-ea"/>
        <a:cs typeface="+mn-cs"/>
      </a:defRPr>
    </a:lvl8pPr>
    <a:lvl9pPr marL="3657161" algn="l" defTabSz="45714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el Bateman" initials="MB" lastIdx="1" clrIdx="0">
    <p:extLst>
      <p:ext uri="{19B8F6BF-5375-455C-9EA6-DF929625EA0E}">
        <p15:presenceInfo xmlns:p15="http://schemas.microsoft.com/office/powerpoint/2012/main" userId="S-1-5-21-601699617-711725264-619646970-14204" providerId="AD"/>
      </p:ext>
    </p:extLst>
  </p:cmAuthor>
  <p:cmAuthor id="2" name="Jackie Whitney" initials="JW" lastIdx="8" clrIdx="1">
    <p:extLst>
      <p:ext uri="{19B8F6BF-5375-455C-9EA6-DF929625EA0E}">
        <p15:presenceInfo xmlns:p15="http://schemas.microsoft.com/office/powerpoint/2012/main" userId="S-1-5-21-601699617-711725264-619646970-218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CCECFF"/>
    <a:srgbClr val="99CCFF"/>
    <a:srgbClr val="CCCCFF"/>
    <a:srgbClr val="CC99FF"/>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315C45-6835-4840-94F1-1ECE38C4ACE5}" v="1" dt="2021-02-03T12:53:40.4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7" autoAdjust="0"/>
    <p:restoredTop sz="94660"/>
  </p:normalViewPr>
  <p:slideViewPr>
    <p:cSldViewPr snapToGrid="0">
      <p:cViewPr varScale="1">
        <p:scale>
          <a:sx n="62" d="100"/>
          <a:sy n="62" d="100"/>
        </p:scale>
        <p:origin x="2515"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eet Penny" userId="S::daneet.penny@wokingham.gov.uk::26038856-c037-4224-8559-49dd50bdf8b9" providerId="AD" clId="Web-{CA315C45-6835-4840-94F1-1ECE38C4ACE5}"/>
    <pc:docChg chg="sldOrd">
      <pc:chgData name="Daneet Penny" userId="S::daneet.penny@wokingham.gov.uk::26038856-c037-4224-8559-49dd50bdf8b9" providerId="AD" clId="Web-{CA315C45-6835-4840-94F1-1ECE38C4ACE5}" dt="2021-02-03T12:53:40.462" v="0"/>
      <pc:docMkLst>
        <pc:docMk/>
      </pc:docMkLst>
      <pc:sldChg chg="ord">
        <pc:chgData name="Daneet Penny" userId="S::daneet.penny@wokingham.gov.uk::26038856-c037-4224-8559-49dd50bdf8b9" providerId="AD" clId="Web-{CA315C45-6835-4840-94F1-1ECE38C4ACE5}" dt="2021-02-03T12:53:40.462" v="0"/>
        <pc:sldMkLst>
          <pc:docMk/>
          <pc:sldMk cId="3329002655" sldId="27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32.xml"/><Relationship Id="rId1" Type="http://schemas.microsoft.com/office/2011/relationships/chartStyle" Target="style3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526755282890252"/>
          <c:y val="0.13185863394982603"/>
          <c:w val="0.72946489434219497"/>
          <c:h val="0.68977110419337118"/>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defRPr sz="1200" b="1" i="0" u="none" strike="noStrike" kern="1200" cap="none" spc="20" baseline="0">
                <a:solidFill>
                  <a:schemeClr val="tx2"/>
                </a:solidFill>
                <a:latin typeface="Verdana" panose="020B0604030504040204" pitchFamily="34" charset="0"/>
                <a:ea typeface="Verdana" panose="020B0604030504040204" pitchFamily="34" charset="0"/>
                <a:cs typeface="Verdana" panose="020B0604030504040204" pitchFamily="34" charset="0"/>
              </a:defRPr>
            </a:pPr>
            <a:r>
              <a:rPr lang="en-US" sz="1200" b="1">
                <a:solidFill>
                  <a:schemeClr val="tx2"/>
                </a:solidFill>
              </a:rPr>
              <a:t>Reasons for Complaints</a:t>
            </a:r>
          </a:p>
        </c:rich>
      </c:tx>
      <c:overlay val="0"/>
      <c:spPr>
        <a:noFill/>
        <a:ln>
          <a:noFill/>
        </a:ln>
        <a:effectLst/>
      </c:spPr>
      <c:txPr>
        <a:bodyPr rot="0" spcFirstLastPara="1" vertOverflow="ellipsis" vert="horz" wrap="square" anchor="ctr" anchorCtr="1"/>
        <a:lstStyle/>
        <a:p>
          <a:pPr>
            <a:defRPr sz="1200" b="1" i="0" u="none" strike="noStrike" kern="1200" cap="none" spc="20" baseline="0">
              <a:solidFill>
                <a:schemeClr val="tx2"/>
              </a:solidFill>
              <a:latin typeface="Verdana" panose="020B0604030504040204" pitchFamily="34" charset="0"/>
              <a:ea typeface="Verdana" panose="020B0604030504040204" pitchFamily="34" charset="0"/>
              <a:cs typeface="Verdana" panose="020B0604030504040204" pitchFamily="34" charset="0"/>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9525" cap="flat" cmpd="sng" algn="ctr">
              <a:solidFill>
                <a:schemeClr val="accent3">
                  <a:shade val="95000"/>
                </a:schemeClr>
              </a:solidFill>
              <a:round/>
            </a:ln>
            <a:effectLst/>
          </c:spPr>
          <c:invertIfNegative val="0"/>
          <c:cat>
            <c:strRef>
              <c:f>Sheet1!$A$2:$A$20</c:f>
              <c:strCache>
                <c:ptCount val="19"/>
                <c:pt idx="0">
                  <c:v>ASB</c:v>
                </c:pt>
                <c:pt idx="1">
                  <c:v>Assessment</c:v>
                </c:pt>
                <c:pt idx="2">
                  <c:v>Bailiff Action</c:v>
                </c:pt>
                <c:pt idx="3">
                  <c:v>Benefits</c:v>
                </c:pt>
                <c:pt idx="4">
                  <c:v>Contractor</c:v>
                </c:pt>
                <c:pt idx="5">
                  <c:v>Data Breach</c:v>
                </c:pt>
                <c:pt idx="6">
                  <c:v>Decision</c:v>
                </c:pt>
                <c:pt idx="7">
                  <c:v>Delay</c:v>
                </c:pt>
                <c:pt idx="8">
                  <c:v>Impact of Service</c:v>
                </c:pt>
                <c:pt idx="9">
                  <c:v>Inaccurate Records</c:v>
                </c:pt>
                <c:pt idx="10">
                  <c:v>Inadequate Communication</c:v>
                </c:pt>
                <c:pt idx="11">
                  <c:v>Inadequate Service</c:v>
                </c:pt>
                <c:pt idx="12">
                  <c:v>Lack of Support</c:v>
                </c:pt>
                <c:pt idx="13">
                  <c:v>Non-compliance</c:v>
                </c:pt>
                <c:pt idx="14">
                  <c:v>Policy</c:v>
                </c:pt>
                <c:pt idx="15">
                  <c:v>Process</c:v>
                </c:pt>
                <c:pt idx="16">
                  <c:v>Safety</c:v>
                </c:pt>
                <c:pt idx="17">
                  <c:v>Service not Provided</c:v>
                </c:pt>
                <c:pt idx="18">
                  <c:v>Staff Conduct</c:v>
                </c:pt>
              </c:strCache>
            </c:strRef>
          </c:cat>
          <c:val>
            <c:numRef>
              <c:f>Sheet1!$B$2:$B$20</c:f>
              <c:numCache>
                <c:formatCode>General</c:formatCode>
                <c:ptCount val="19"/>
                <c:pt idx="0">
                  <c:v>8</c:v>
                </c:pt>
                <c:pt idx="1">
                  <c:v>8</c:v>
                </c:pt>
                <c:pt idx="2">
                  <c:v>1</c:v>
                </c:pt>
                <c:pt idx="3">
                  <c:v>2</c:v>
                </c:pt>
                <c:pt idx="4">
                  <c:v>14</c:v>
                </c:pt>
                <c:pt idx="5">
                  <c:v>2</c:v>
                </c:pt>
                <c:pt idx="6">
                  <c:v>39</c:v>
                </c:pt>
                <c:pt idx="7">
                  <c:v>10</c:v>
                </c:pt>
                <c:pt idx="8">
                  <c:v>10</c:v>
                </c:pt>
                <c:pt idx="9">
                  <c:v>2</c:v>
                </c:pt>
                <c:pt idx="10">
                  <c:v>13</c:v>
                </c:pt>
                <c:pt idx="11">
                  <c:v>17</c:v>
                </c:pt>
                <c:pt idx="12">
                  <c:v>3</c:v>
                </c:pt>
                <c:pt idx="13">
                  <c:v>7</c:v>
                </c:pt>
                <c:pt idx="14">
                  <c:v>1</c:v>
                </c:pt>
                <c:pt idx="15">
                  <c:v>10</c:v>
                </c:pt>
                <c:pt idx="16">
                  <c:v>2</c:v>
                </c:pt>
                <c:pt idx="17">
                  <c:v>2</c:v>
                </c:pt>
                <c:pt idx="18">
                  <c:v>9</c:v>
                </c:pt>
              </c:numCache>
            </c:numRef>
          </c:val>
          <c:extLst>
            <c:ext xmlns:c16="http://schemas.microsoft.com/office/drawing/2014/chart" uri="{C3380CC4-5D6E-409C-BE32-E72D297353CC}">
              <c16:uniqueId val="{00000000-9D55-46BD-B308-D0A74DDC340A}"/>
            </c:ext>
          </c:extLst>
        </c:ser>
        <c:dLbls>
          <c:showLegendKey val="0"/>
          <c:showVal val="0"/>
          <c:showCatName val="0"/>
          <c:showSerName val="0"/>
          <c:showPercent val="0"/>
          <c:showBubbleSize val="0"/>
        </c:dLbls>
        <c:gapWidth val="100"/>
        <c:overlap val="-24"/>
        <c:axId val="278379136"/>
        <c:axId val="278375528"/>
      </c:barChart>
      <c:catAx>
        <c:axId val="278379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100" b="0" i="0" u="none" strike="noStrike" kern="1200" baseline="0">
                <a:solidFill>
                  <a:schemeClr val="tx2"/>
                </a:solidFill>
                <a:latin typeface="Verdana" panose="020B0604030504040204" pitchFamily="34" charset="0"/>
                <a:ea typeface="Verdana" panose="020B0604030504040204" pitchFamily="34" charset="0"/>
                <a:cs typeface="Verdana" panose="020B0604030504040204" pitchFamily="34" charset="0"/>
              </a:defRPr>
            </a:pPr>
            <a:endParaRPr lang="en-US"/>
          </a:p>
        </c:txPr>
        <c:crossAx val="278375528"/>
        <c:crosses val="autoZero"/>
        <c:auto val="1"/>
        <c:lblAlgn val="ctr"/>
        <c:lblOffset val="100"/>
        <c:noMultiLvlLbl val="0"/>
      </c:catAx>
      <c:valAx>
        <c:axId val="2783755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Verdana" panose="020B0604030504040204" pitchFamily="34" charset="0"/>
                <a:ea typeface="Verdana" panose="020B0604030504040204" pitchFamily="34" charset="0"/>
                <a:cs typeface="Verdana" panose="020B0604030504040204" pitchFamily="34" charset="0"/>
              </a:defRPr>
            </a:pPr>
            <a:endParaRPr lang="en-US"/>
          </a:p>
        </c:txPr>
        <c:crossAx val="278379136"/>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latin typeface="Verdana" panose="020B0604030504040204" pitchFamily="34" charset="0"/>
          <a:ea typeface="Verdana" panose="020B0604030504040204" pitchFamily="34" charset="0"/>
          <a:cs typeface="Verdana" panose="020B060403050404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5BC8-43FF-B564-8B775992A8AC}"/>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5BC8-43FF-B564-8B775992A8AC}"/>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5BC8-43FF-B564-8B775992A8A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EE90-40E1-AD2F-73DBB6458253}"/>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EE90-40E1-AD2F-73DBB6458253}"/>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EE90-40E1-AD2F-73DBB645825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BA05-4F91-AA81-784D9E87E1F1}"/>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BA05-4F91-AA81-784D9E87E1F1}"/>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BA05-4F91-AA81-784D9E87E1F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5BC8-43FF-B564-8B775992A8AC}"/>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5BC8-43FF-B564-8B775992A8AC}"/>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5BC8-43FF-B564-8B775992A8A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EE90-40E1-AD2F-73DBB6458253}"/>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EE90-40E1-AD2F-73DBB6458253}"/>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EE90-40E1-AD2F-73DBB645825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BA05-4F91-AA81-784D9E87E1F1}"/>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BA05-4F91-AA81-784D9E87E1F1}"/>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BA05-4F91-AA81-784D9E87E1F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5BC8-43FF-B564-8B775992A8AC}"/>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5BC8-43FF-B564-8B775992A8AC}"/>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5BC8-43FF-B564-8B775992A8A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921C-467F-ABC0-83D0C610597E}"/>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921C-467F-ABC0-83D0C610597E}"/>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921C-467F-ABC0-83D0C610597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EE90-40E1-AD2F-73DBB6458253}"/>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EE90-40E1-AD2F-73DBB6458253}"/>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EE90-40E1-AD2F-73DBB645825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BA05-4F91-AA81-784D9E87E1F1}"/>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BA05-4F91-AA81-784D9E87E1F1}"/>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BA05-4F91-AA81-784D9E87E1F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C8B6-401E-9BCB-D0F9ECFBC1CB}"/>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C8B6-401E-9BCB-D0F9ECFBC1CB}"/>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C8B6-401E-9BCB-D0F9ECFBC1C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5BC8-43FF-B564-8B775992A8AC}"/>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5BC8-43FF-B564-8B775992A8AC}"/>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5BC8-43FF-B564-8B775992A8A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EE90-40E1-AD2F-73DBB6458253}"/>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EE90-40E1-AD2F-73DBB6458253}"/>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EE90-40E1-AD2F-73DBB645825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BA05-4F91-AA81-784D9E87E1F1}"/>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BA05-4F91-AA81-784D9E87E1F1}"/>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BA05-4F91-AA81-784D9E87E1F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5BC8-43FF-B564-8B775992A8AC}"/>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5BC8-43FF-B564-8B775992A8AC}"/>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5BC8-43FF-B564-8B775992A8A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3C83-42FB-90AE-C88D22391987}"/>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3C83-42FB-90AE-C88D22391987}"/>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3C83-42FB-90AE-C88D2239198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EE90-40E1-AD2F-73DBB6458253}"/>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EE90-40E1-AD2F-73DBB6458253}"/>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EE90-40E1-AD2F-73DBB645825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BA05-4F91-AA81-784D9E87E1F1}"/>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BA05-4F91-AA81-784D9E87E1F1}"/>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BA05-4F91-AA81-784D9E87E1F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2017-'18</c:v>
                </c:pt>
              </c:strCache>
            </c:strRef>
          </c:tx>
          <c:spPr>
            <a:solidFill>
              <a:schemeClr val="accent2"/>
            </a:solidFill>
            <a:ln>
              <a:noFill/>
            </a:ln>
            <a:effectLst/>
          </c:spPr>
          <c:invertIfNegative val="0"/>
          <c:cat>
            <c:strRef>
              <c:f>Sheet1!$A$2:$A$5</c:f>
              <c:strCache>
                <c:ptCount val="3"/>
                <c:pt idx="0">
                  <c:v>Stage 1</c:v>
                </c:pt>
                <c:pt idx="1">
                  <c:v>Stage 2</c:v>
                </c:pt>
                <c:pt idx="2">
                  <c:v>LGSCO/HO</c:v>
                </c:pt>
              </c:strCache>
            </c:strRef>
          </c:cat>
          <c:val>
            <c:numRef>
              <c:f>Sheet1!$B$2:$B$5</c:f>
              <c:numCache>
                <c:formatCode>General</c:formatCode>
                <c:ptCount val="4"/>
                <c:pt idx="0">
                  <c:v>89</c:v>
                </c:pt>
                <c:pt idx="1">
                  <c:v>20</c:v>
                </c:pt>
                <c:pt idx="2">
                  <c:v>10</c:v>
                </c:pt>
              </c:numCache>
            </c:numRef>
          </c:val>
          <c:extLst>
            <c:ext xmlns:c16="http://schemas.microsoft.com/office/drawing/2014/chart" uri="{C3380CC4-5D6E-409C-BE32-E72D297353CC}">
              <c16:uniqueId val="{00000000-522C-45C9-A69F-5DC20ED28A4B}"/>
            </c:ext>
          </c:extLst>
        </c:ser>
        <c:ser>
          <c:idx val="1"/>
          <c:order val="1"/>
          <c:tx>
            <c:strRef>
              <c:f>Sheet1!$C$1</c:f>
              <c:strCache>
                <c:ptCount val="1"/>
                <c:pt idx="0">
                  <c:v>2018-'19</c:v>
                </c:pt>
              </c:strCache>
            </c:strRef>
          </c:tx>
          <c:spPr>
            <a:solidFill>
              <a:schemeClr val="accent4"/>
            </a:solidFill>
            <a:ln>
              <a:noFill/>
            </a:ln>
            <a:effectLst/>
          </c:spPr>
          <c:invertIfNegative val="0"/>
          <c:cat>
            <c:strRef>
              <c:f>Sheet1!$A$2:$A$5</c:f>
              <c:strCache>
                <c:ptCount val="3"/>
                <c:pt idx="0">
                  <c:v>Stage 1</c:v>
                </c:pt>
                <c:pt idx="1">
                  <c:v>Stage 2</c:v>
                </c:pt>
                <c:pt idx="2">
                  <c:v>LGSCO/HO</c:v>
                </c:pt>
              </c:strCache>
            </c:strRef>
          </c:cat>
          <c:val>
            <c:numRef>
              <c:f>Sheet1!$C$2:$C$5</c:f>
              <c:numCache>
                <c:formatCode>General</c:formatCode>
                <c:ptCount val="4"/>
                <c:pt idx="0">
                  <c:v>104</c:v>
                </c:pt>
                <c:pt idx="1">
                  <c:v>21</c:v>
                </c:pt>
                <c:pt idx="2">
                  <c:v>13</c:v>
                </c:pt>
              </c:numCache>
            </c:numRef>
          </c:val>
          <c:extLst>
            <c:ext xmlns:c16="http://schemas.microsoft.com/office/drawing/2014/chart" uri="{C3380CC4-5D6E-409C-BE32-E72D297353CC}">
              <c16:uniqueId val="{00000001-522C-45C9-A69F-5DC20ED28A4B}"/>
            </c:ext>
          </c:extLst>
        </c:ser>
        <c:ser>
          <c:idx val="2"/>
          <c:order val="2"/>
          <c:tx>
            <c:strRef>
              <c:f>Sheet1!$D$1</c:f>
              <c:strCache>
                <c:ptCount val="1"/>
                <c:pt idx="0">
                  <c:v>2019-'20</c:v>
                </c:pt>
              </c:strCache>
            </c:strRef>
          </c:tx>
          <c:spPr>
            <a:solidFill>
              <a:schemeClr val="accent6"/>
            </a:solidFill>
            <a:ln>
              <a:noFill/>
            </a:ln>
            <a:effectLst/>
          </c:spPr>
          <c:invertIfNegative val="0"/>
          <c:cat>
            <c:strRef>
              <c:f>Sheet1!$A$2:$A$5</c:f>
              <c:strCache>
                <c:ptCount val="3"/>
                <c:pt idx="0">
                  <c:v>Stage 1</c:v>
                </c:pt>
                <c:pt idx="1">
                  <c:v>Stage 2</c:v>
                </c:pt>
                <c:pt idx="2">
                  <c:v>LGSCO/HO</c:v>
                </c:pt>
              </c:strCache>
            </c:strRef>
          </c:cat>
          <c:val>
            <c:numRef>
              <c:f>Sheet1!$D$2:$D$5</c:f>
              <c:numCache>
                <c:formatCode>General</c:formatCode>
                <c:ptCount val="4"/>
                <c:pt idx="0">
                  <c:v>128</c:v>
                </c:pt>
                <c:pt idx="1">
                  <c:v>27</c:v>
                </c:pt>
                <c:pt idx="2">
                  <c:v>19</c:v>
                </c:pt>
              </c:numCache>
            </c:numRef>
          </c:val>
          <c:extLst>
            <c:ext xmlns:c16="http://schemas.microsoft.com/office/drawing/2014/chart" uri="{C3380CC4-5D6E-409C-BE32-E72D297353CC}">
              <c16:uniqueId val="{00000002-522C-45C9-A69F-5DC20ED28A4B}"/>
            </c:ext>
          </c:extLst>
        </c:ser>
        <c:dLbls>
          <c:showLegendKey val="0"/>
          <c:showVal val="0"/>
          <c:showCatName val="0"/>
          <c:showSerName val="0"/>
          <c:showPercent val="0"/>
          <c:showBubbleSize val="0"/>
        </c:dLbls>
        <c:gapWidth val="219"/>
        <c:overlap val="-27"/>
        <c:axId val="482821376"/>
        <c:axId val="482820392"/>
      </c:barChart>
      <c:catAx>
        <c:axId val="482821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2"/>
                </a:solidFill>
                <a:latin typeface="Calibri" panose="020F0502020204030204" pitchFamily="34" charset="0"/>
                <a:ea typeface="Verdana" panose="020B0604030504040204" pitchFamily="34" charset="0"/>
                <a:cs typeface="Calibri" panose="020F0502020204030204" pitchFamily="34" charset="0"/>
              </a:defRPr>
            </a:pPr>
            <a:endParaRPr lang="en-US"/>
          </a:p>
        </c:txPr>
        <c:crossAx val="482820392"/>
        <c:crosses val="autoZero"/>
        <c:auto val="1"/>
        <c:lblAlgn val="ctr"/>
        <c:lblOffset val="100"/>
        <c:noMultiLvlLbl val="0"/>
      </c:catAx>
      <c:valAx>
        <c:axId val="482820392"/>
        <c:scaling>
          <c:orientation val="minMax"/>
        </c:scaling>
        <c:delete val="0"/>
        <c:axPos val="l"/>
        <c:majorGridlines>
          <c:spPr>
            <a:ln w="9525" cap="flat" cmpd="sng" algn="ctr">
              <a:solidFill>
                <a:schemeClr val="tx1">
                  <a:lumMod val="60000"/>
                  <a:lumOff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2"/>
                </a:solidFill>
                <a:latin typeface="Calibri" panose="020F0502020204030204" pitchFamily="34" charset="0"/>
                <a:ea typeface="Verdana" panose="020B0604030504040204" pitchFamily="34" charset="0"/>
                <a:cs typeface="Calibri" panose="020F0502020204030204" pitchFamily="34" charset="0"/>
              </a:defRPr>
            </a:pPr>
            <a:endParaRPr lang="en-US"/>
          </a:p>
        </c:txPr>
        <c:crossAx val="4828213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2"/>
              </a:solidFill>
              <a:latin typeface="Calibri" panose="020F0502020204030204" pitchFamily="34" charset="0"/>
              <a:ea typeface="Verdana" panose="020B0604030504040204" pitchFamily="34" charset="0"/>
              <a:cs typeface="Calibri" panose="020F0502020204030204" pitchFamily="34" charset="0"/>
            </a:defRPr>
          </a:pPr>
          <a:endParaRPr lang="en-US"/>
        </a:p>
      </c:txPr>
    </c:legend>
    <c:plotVisOnly val="1"/>
    <c:dispBlanksAs val="gap"/>
    <c:showDLblsOverMax val="0"/>
  </c:chart>
  <c:spPr>
    <a:noFill/>
    <a:ln>
      <a:noFill/>
    </a:ln>
    <a:effectLst/>
  </c:spPr>
  <c:txPr>
    <a:bodyPr/>
    <a:lstStyle/>
    <a:p>
      <a:pPr>
        <a:defRPr sz="1400">
          <a:solidFill>
            <a:schemeClr val="tx2"/>
          </a:solidFill>
          <a:latin typeface="Calibri" panose="020F0502020204030204" pitchFamily="34" charset="0"/>
          <a:ea typeface="Verdana" panose="020B0604030504040204" pitchFamily="34" charset="0"/>
          <a:cs typeface="Calibri" panose="020F050202020403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38F4-4464-937A-5F8DFDFA4FD6}"/>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38F4-4464-937A-5F8DFDFA4FD6}"/>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38F4-4464-937A-5F8DFDFA4FD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1A20-4F14-8B7C-EF0C936AB32D}"/>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1A20-4F14-8B7C-EF0C936AB32D}"/>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1A20-4F14-8B7C-EF0C936AB32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B544-467B-B37B-48FB9614EEBC}"/>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B544-467B-B37B-48FB9614EEBC}"/>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B544-467B-B37B-48FB9614EEB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C2E7-4386-9AFE-14A656DDC636}"/>
              </c:ext>
            </c:extLst>
          </c:dPt>
          <c:dPt>
            <c:idx val="1"/>
            <c:bubble3D val="0"/>
            <c:spPr>
              <a:solidFill>
                <a:schemeClr val="bg2">
                  <a:lumMod val="40000"/>
                  <a:lumOff val="60000"/>
                </a:schemeClr>
              </a:solidFill>
              <a:ln w="19050">
                <a:noFill/>
              </a:ln>
              <a:effectLst/>
            </c:spPr>
            <c:extLst>
              <c:ext xmlns:c16="http://schemas.microsoft.com/office/drawing/2014/chart" uri="{C3380CC4-5D6E-409C-BE32-E72D297353CC}">
                <c16:uniqueId val="{00000003-C2E7-4386-9AFE-14A656DDC636}"/>
              </c:ext>
            </c:extLst>
          </c:dPt>
          <c:cat>
            <c:strRef>
              <c:f>Sheet1!$A$2:$A$3</c:f>
              <c:strCache>
                <c:ptCount val="2"/>
                <c:pt idx="0">
                  <c:v>1st Qtr</c:v>
                </c:pt>
                <c:pt idx="1">
                  <c:v>2nd Qtr</c:v>
                </c:pt>
              </c:strCache>
            </c:strRef>
          </c:cat>
          <c:val>
            <c:numRef>
              <c:f>Sheet1!$B$2:$B$3</c:f>
              <c:numCache>
                <c:formatCode>General</c:formatCode>
                <c:ptCount val="2"/>
                <c:pt idx="0">
                  <c:v>35</c:v>
                </c:pt>
                <c:pt idx="1">
                  <c:v>35</c:v>
                </c:pt>
              </c:numCache>
            </c:numRef>
          </c:val>
          <c:extLst>
            <c:ext xmlns:c16="http://schemas.microsoft.com/office/drawing/2014/chart" uri="{C3380CC4-5D6E-409C-BE32-E72D297353CC}">
              <c16:uniqueId val="{00000004-C2E7-4386-9AFE-14A656DDC63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 id="17">
  <a:schemeClr val="accent4"/>
</cs:colorStyle>
</file>

<file path=ppt/charts/colors11.xml><?xml version="1.0" encoding="utf-8"?>
<cs:colorStyle xmlns:cs="http://schemas.microsoft.com/office/drawing/2012/chartStyle" xmlns:a="http://schemas.openxmlformats.org/drawingml/2006/main" meth="withinLinear" id="17">
  <a:schemeClr val="accent4"/>
</cs:colorStyle>
</file>

<file path=ppt/charts/colors12.xml><?xml version="1.0" encoding="utf-8"?>
<cs:colorStyle xmlns:cs="http://schemas.microsoft.com/office/drawing/2012/chartStyle" xmlns:a="http://schemas.openxmlformats.org/drawingml/2006/main" meth="withinLinear" id="16">
  <a:schemeClr val="accent3"/>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 id="17">
  <a:schemeClr val="accent4"/>
</cs:colorStyle>
</file>

<file path=ppt/charts/colors9.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diagrams/_rels/drawing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CCC4CD-CDFD-4C35-9E7B-1B8F1D0815A6}" type="doc">
      <dgm:prSet loTypeId="urn:microsoft.com/office/officeart/2005/8/layout/hList7" loCatId="list" qsTypeId="urn:microsoft.com/office/officeart/2005/8/quickstyle/simple1" qsCatId="simple" csTypeId="urn:microsoft.com/office/officeart/2005/8/colors/accent4_2" csCatId="accent4" phldr="1"/>
      <dgm:spPr/>
    </dgm:pt>
    <dgm:pt modelId="{AD4ABF9E-A4A8-4F81-B49D-D58155C78AF5}">
      <dgm:prSet phldrT="[Text]" custT="1"/>
      <dgm:spPr/>
      <dgm:t>
        <a:bodyPr/>
        <a:lstStyle/>
        <a:p>
          <a:endParaRPr lang="en-US" sz="1600" b="1" dirty="0">
            <a:latin typeface="Verdana" panose="020B0604030504040204" pitchFamily="34" charset="0"/>
            <a:ea typeface="Verdana" panose="020B0604030504040204" pitchFamily="34" charset="0"/>
            <a:cs typeface="Verdana" panose="020B0604030504040204" pitchFamily="34" charset="0"/>
          </a:endParaRPr>
        </a:p>
        <a:p>
          <a:r>
            <a:rPr lang="en-US" sz="1600" b="1" dirty="0">
              <a:latin typeface="Verdana" panose="020B0604030504040204" pitchFamily="34" charset="0"/>
              <a:ea typeface="Verdana" panose="020B0604030504040204" pitchFamily="34" charset="0"/>
              <a:cs typeface="Verdana" panose="020B0604030504040204" pitchFamily="34" charset="0"/>
            </a:rPr>
            <a:t>Share</a:t>
          </a:r>
        </a:p>
        <a:p>
          <a:endParaRPr lang="en-US" sz="1200" b="1" dirty="0">
            <a:latin typeface="Verdana" panose="020B0604030504040204" pitchFamily="34" charset="0"/>
            <a:ea typeface="Verdana" panose="020B0604030504040204" pitchFamily="34" charset="0"/>
            <a:cs typeface="Verdana" panose="020B0604030504040204" pitchFamily="34" charset="0"/>
          </a:endParaRPr>
        </a:p>
        <a:p>
          <a:r>
            <a:rPr lang="en-US" sz="1200" b="0" dirty="0">
              <a:latin typeface="Verdana" panose="020B0604030504040204" pitchFamily="34" charset="0"/>
              <a:ea typeface="Verdana" panose="020B0604030504040204" pitchFamily="34" charset="0"/>
              <a:cs typeface="Verdana" panose="020B0604030504040204" pitchFamily="34" charset="0"/>
            </a:rPr>
            <a:t>An opportunity to collaborate and share any learning from complaints that could benefit other services </a:t>
          </a:r>
        </a:p>
        <a:p>
          <a:endParaRPr lang="en-US" sz="2000" dirty="0">
            <a:latin typeface="Verdana" panose="020B0604030504040204" pitchFamily="34" charset="0"/>
            <a:ea typeface="Verdana" panose="020B0604030504040204" pitchFamily="34" charset="0"/>
            <a:cs typeface="Verdana" panose="020B0604030504040204" pitchFamily="34" charset="0"/>
          </a:endParaRPr>
        </a:p>
      </dgm:t>
    </dgm:pt>
    <dgm:pt modelId="{55C3B9BD-9C41-4427-86BF-A4A97E3B9C11}" type="parTrans" cxnId="{67E7A60E-974D-4C67-B820-5A2E56313C3D}">
      <dgm:prSet/>
      <dgm:spPr/>
      <dgm:t>
        <a:bodyPr/>
        <a:lstStyle/>
        <a:p>
          <a:endParaRPr lang="en-US"/>
        </a:p>
      </dgm:t>
    </dgm:pt>
    <dgm:pt modelId="{FC1724E4-86CF-4D46-867F-F5847C342AC4}" type="sibTrans" cxnId="{67E7A60E-974D-4C67-B820-5A2E56313C3D}">
      <dgm:prSet/>
      <dgm:spPr/>
      <dgm:t>
        <a:bodyPr/>
        <a:lstStyle/>
        <a:p>
          <a:endParaRPr lang="en-US"/>
        </a:p>
      </dgm:t>
    </dgm:pt>
    <dgm:pt modelId="{0B27A623-FDA4-4151-828D-0DCD8DD6C640}">
      <dgm:prSet phldrT="[Text]" custT="1"/>
      <dgm:spPr/>
      <dgm:t>
        <a:bodyPr/>
        <a:lstStyle/>
        <a:p>
          <a:r>
            <a:rPr lang="en-US" sz="1600" b="1" dirty="0">
              <a:latin typeface="Verdana" panose="020B0604030504040204" pitchFamily="34" charset="0"/>
              <a:ea typeface="Verdana" panose="020B0604030504040204" pitchFamily="34" charset="0"/>
              <a:cs typeface="Verdana" panose="020B0604030504040204" pitchFamily="34" charset="0"/>
            </a:rPr>
            <a:t>Highlight</a:t>
          </a:r>
        </a:p>
        <a:p>
          <a:endParaRPr lang="en-US" sz="1600" b="1" dirty="0">
            <a:latin typeface="Verdana" panose="020B0604030504040204" pitchFamily="34" charset="0"/>
            <a:ea typeface="Verdana" panose="020B0604030504040204" pitchFamily="34" charset="0"/>
            <a:cs typeface="Verdana" panose="020B0604030504040204" pitchFamily="34" charset="0"/>
          </a:endParaRPr>
        </a:p>
        <a:p>
          <a:r>
            <a:rPr lang="en-US" sz="1200" b="0" dirty="0">
              <a:latin typeface="Verdana" panose="020B0604030504040204" pitchFamily="34" charset="0"/>
              <a:ea typeface="Verdana" panose="020B0604030504040204" pitchFamily="34" charset="0"/>
              <a:cs typeface="Verdana" panose="020B0604030504040204" pitchFamily="34" charset="0"/>
            </a:rPr>
            <a:t>Put a spotlight on any trends/patterns in cases received so that they can be highlighted where necessary</a:t>
          </a:r>
        </a:p>
      </dgm:t>
    </dgm:pt>
    <dgm:pt modelId="{BE7FB938-4A75-4DD3-90E4-2F68E438E976}" type="parTrans" cxnId="{6F09810C-31F6-42AA-98BC-66DE1AF99652}">
      <dgm:prSet/>
      <dgm:spPr/>
      <dgm:t>
        <a:bodyPr/>
        <a:lstStyle/>
        <a:p>
          <a:endParaRPr lang="en-US"/>
        </a:p>
      </dgm:t>
    </dgm:pt>
    <dgm:pt modelId="{882158E3-2CA5-48D3-8F49-6E822D30DB9D}" type="sibTrans" cxnId="{6F09810C-31F6-42AA-98BC-66DE1AF99652}">
      <dgm:prSet/>
      <dgm:spPr/>
      <dgm:t>
        <a:bodyPr/>
        <a:lstStyle/>
        <a:p>
          <a:endParaRPr lang="en-US"/>
        </a:p>
      </dgm:t>
    </dgm:pt>
    <dgm:pt modelId="{0F315727-4B78-4858-A2F6-54A401E1E192}">
      <dgm:prSet phldrT="[Text]" custT="1"/>
      <dgm:spPr/>
      <dgm:t>
        <a:bodyPr/>
        <a:lstStyle/>
        <a:p>
          <a:r>
            <a:rPr lang="en-US" sz="1600" b="1" dirty="0">
              <a:latin typeface="Verdana" panose="020B0604030504040204" pitchFamily="34" charset="0"/>
              <a:ea typeface="Verdana" panose="020B0604030504040204" pitchFamily="34" charset="0"/>
              <a:cs typeface="Verdana" panose="020B0604030504040204" pitchFamily="34" charset="0"/>
            </a:rPr>
            <a:t>Action</a:t>
          </a:r>
        </a:p>
        <a:p>
          <a:endParaRPr lang="en-US" sz="2000" b="1" dirty="0">
            <a:latin typeface="Verdana" panose="020B0604030504040204" pitchFamily="34" charset="0"/>
            <a:ea typeface="Verdana" panose="020B0604030504040204" pitchFamily="34" charset="0"/>
            <a:cs typeface="Verdana" panose="020B0604030504040204" pitchFamily="34" charset="0"/>
          </a:endParaRPr>
        </a:p>
        <a:p>
          <a:r>
            <a:rPr lang="en-US" sz="1200" b="0" dirty="0">
              <a:latin typeface="Verdana" panose="020B0604030504040204" pitchFamily="34" charset="0"/>
              <a:ea typeface="Verdana" panose="020B0604030504040204" pitchFamily="34" charset="0"/>
              <a:cs typeface="Verdana" panose="020B0604030504040204" pitchFamily="34" charset="0"/>
            </a:rPr>
            <a:t>Discuss and agree appropriate actions for any issues raised and take these forward</a:t>
          </a:r>
        </a:p>
      </dgm:t>
    </dgm:pt>
    <dgm:pt modelId="{C2B30DBF-9AB6-48E0-A870-B3C373C276E8}" type="parTrans" cxnId="{EB474288-8217-409C-938F-BC1D7D920BB7}">
      <dgm:prSet/>
      <dgm:spPr/>
      <dgm:t>
        <a:bodyPr/>
        <a:lstStyle/>
        <a:p>
          <a:endParaRPr lang="en-US"/>
        </a:p>
      </dgm:t>
    </dgm:pt>
    <dgm:pt modelId="{715D479A-EDF3-4EB0-AF8B-C4768230D561}" type="sibTrans" cxnId="{EB474288-8217-409C-938F-BC1D7D920BB7}">
      <dgm:prSet/>
      <dgm:spPr/>
      <dgm:t>
        <a:bodyPr/>
        <a:lstStyle/>
        <a:p>
          <a:endParaRPr lang="en-US"/>
        </a:p>
      </dgm:t>
    </dgm:pt>
    <dgm:pt modelId="{DE9CEB42-044B-40A0-B84F-9A591791CD24}" type="pres">
      <dgm:prSet presAssocID="{3ECCC4CD-CDFD-4C35-9E7B-1B8F1D0815A6}" presName="Name0" presStyleCnt="0">
        <dgm:presLayoutVars>
          <dgm:dir/>
          <dgm:resizeHandles val="exact"/>
        </dgm:presLayoutVars>
      </dgm:prSet>
      <dgm:spPr/>
    </dgm:pt>
    <dgm:pt modelId="{60B9DBB9-803A-4407-AE5C-253BC6E2F4CE}" type="pres">
      <dgm:prSet presAssocID="{3ECCC4CD-CDFD-4C35-9E7B-1B8F1D0815A6}" presName="fgShape" presStyleLbl="fgShp" presStyleIdx="0" presStyleCnt="1"/>
      <dgm:spPr/>
    </dgm:pt>
    <dgm:pt modelId="{E4069650-B186-4644-8B3F-C5B882EF0A35}" type="pres">
      <dgm:prSet presAssocID="{3ECCC4CD-CDFD-4C35-9E7B-1B8F1D0815A6}" presName="linComp" presStyleCnt="0"/>
      <dgm:spPr/>
    </dgm:pt>
    <dgm:pt modelId="{D2226366-EC46-4E2C-96D2-541637D4A92C}" type="pres">
      <dgm:prSet presAssocID="{AD4ABF9E-A4A8-4F81-B49D-D58155C78AF5}" presName="compNode" presStyleCnt="0"/>
      <dgm:spPr/>
    </dgm:pt>
    <dgm:pt modelId="{118F50AA-1870-4B19-971E-C75A9C2F3515}" type="pres">
      <dgm:prSet presAssocID="{AD4ABF9E-A4A8-4F81-B49D-D58155C78AF5}" presName="bkgdShape" presStyleLbl="node1" presStyleIdx="0" presStyleCnt="3" custLinFactNeighborX="-36015" custLinFactNeighborY="-2216"/>
      <dgm:spPr/>
    </dgm:pt>
    <dgm:pt modelId="{5F549E98-4086-4F72-8294-ABD1630CFA68}" type="pres">
      <dgm:prSet presAssocID="{AD4ABF9E-A4A8-4F81-B49D-D58155C78AF5}" presName="nodeTx" presStyleLbl="node1" presStyleIdx="0" presStyleCnt="3">
        <dgm:presLayoutVars>
          <dgm:bulletEnabled val="1"/>
        </dgm:presLayoutVars>
      </dgm:prSet>
      <dgm:spPr/>
    </dgm:pt>
    <dgm:pt modelId="{DD47DB1F-E61A-4AAF-B12F-43860141E9D5}" type="pres">
      <dgm:prSet presAssocID="{AD4ABF9E-A4A8-4F81-B49D-D58155C78AF5}" presName="invisiNode" presStyleLbl="node1" presStyleIdx="0" presStyleCnt="3"/>
      <dgm:spPr/>
    </dgm:pt>
    <dgm:pt modelId="{7E9D532E-C23B-4756-B772-9DE25C9C14CA}" type="pres">
      <dgm:prSet presAssocID="{AD4ABF9E-A4A8-4F81-B49D-D58155C78AF5}" presName="imagNod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0CC4B628-5B06-4172-B884-DFDD75E9583B}" type="pres">
      <dgm:prSet presAssocID="{FC1724E4-86CF-4D46-867F-F5847C342AC4}" presName="sibTrans" presStyleLbl="sibTrans2D1" presStyleIdx="0" presStyleCnt="0"/>
      <dgm:spPr/>
    </dgm:pt>
    <dgm:pt modelId="{76E08817-DB95-49F8-8A31-7176C22C9C6E}" type="pres">
      <dgm:prSet presAssocID="{0B27A623-FDA4-4151-828D-0DCD8DD6C640}" presName="compNode" presStyleCnt="0"/>
      <dgm:spPr/>
    </dgm:pt>
    <dgm:pt modelId="{F6A966C2-9A1C-4443-A95D-BA70CC2CDF0F}" type="pres">
      <dgm:prSet presAssocID="{0B27A623-FDA4-4151-828D-0DCD8DD6C640}" presName="bkgdShape" presStyleLbl="node1" presStyleIdx="1" presStyleCnt="3"/>
      <dgm:spPr/>
    </dgm:pt>
    <dgm:pt modelId="{7A9C8517-0C96-4C58-8BC4-D693FAF5C885}" type="pres">
      <dgm:prSet presAssocID="{0B27A623-FDA4-4151-828D-0DCD8DD6C640}" presName="nodeTx" presStyleLbl="node1" presStyleIdx="1" presStyleCnt="3">
        <dgm:presLayoutVars>
          <dgm:bulletEnabled val="1"/>
        </dgm:presLayoutVars>
      </dgm:prSet>
      <dgm:spPr/>
    </dgm:pt>
    <dgm:pt modelId="{A2719AA9-C5AE-41A0-B18B-41C79350CF88}" type="pres">
      <dgm:prSet presAssocID="{0B27A623-FDA4-4151-828D-0DCD8DD6C640}" presName="invisiNode" presStyleLbl="node1" presStyleIdx="1" presStyleCnt="3"/>
      <dgm:spPr/>
    </dgm:pt>
    <dgm:pt modelId="{57C993E9-53CC-49AA-A9CB-543DD9B33EF8}" type="pres">
      <dgm:prSet presAssocID="{0B27A623-FDA4-4151-828D-0DCD8DD6C640}" presName="imagNod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EA3479DD-1B4B-4306-A31F-03633AF53D96}" type="pres">
      <dgm:prSet presAssocID="{882158E3-2CA5-48D3-8F49-6E822D30DB9D}" presName="sibTrans" presStyleLbl="sibTrans2D1" presStyleIdx="0" presStyleCnt="0"/>
      <dgm:spPr/>
    </dgm:pt>
    <dgm:pt modelId="{3D8D024D-8345-4CC9-A0B8-3207B9C92C1F}" type="pres">
      <dgm:prSet presAssocID="{0F315727-4B78-4858-A2F6-54A401E1E192}" presName="compNode" presStyleCnt="0"/>
      <dgm:spPr/>
    </dgm:pt>
    <dgm:pt modelId="{AABA6CCA-2A3C-482C-952E-A2E0583482C5}" type="pres">
      <dgm:prSet presAssocID="{0F315727-4B78-4858-A2F6-54A401E1E192}" presName="bkgdShape" presStyleLbl="node1" presStyleIdx="2" presStyleCnt="3"/>
      <dgm:spPr/>
    </dgm:pt>
    <dgm:pt modelId="{BDD0ACA3-9161-41A6-91D0-507773DF2646}" type="pres">
      <dgm:prSet presAssocID="{0F315727-4B78-4858-A2F6-54A401E1E192}" presName="nodeTx" presStyleLbl="node1" presStyleIdx="2" presStyleCnt="3">
        <dgm:presLayoutVars>
          <dgm:bulletEnabled val="1"/>
        </dgm:presLayoutVars>
      </dgm:prSet>
      <dgm:spPr/>
    </dgm:pt>
    <dgm:pt modelId="{13CB6FD3-A32C-4C55-B5CB-69A55BD54EFD}" type="pres">
      <dgm:prSet presAssocID="{0F315727-4B78-4858-A2F6-54A401E1E192}" presName="invisiNode" presStyleLbl="node1" presStyleIdx="2" presStyleCnt="3"/>
      <dgm:spPr/>
    </dgm:pt>
    <dgm:pt modelId="{E0299951-B4DA-4709-8E15-B7A182695943}" type="pres">
      <dgm:prSet presAssocID="{0F315727-4B78-4858-A2F6-54A401E1E192}" presName="imagNod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Lst>
  <dgm:cxnLst>
    <dgm:cxn modelId="{6F09810C-31F6-42AA-98BC-66DE1AF99652}" srcId="{3ECCC4CD-CDFD-4C35-9E7B-1B8F1D0815A6}" destId="{0B27A623-FDA4-4151-828D-0DCD8DD6C640}" srcOrd="1" destOrd="0" parTransId="{BE7FB938-4A75-4DD3-90E4-2F68E438E976}" sibTransId="{882158E3-2CA5-48D3-8F49-6E822D30DB9D}"/>
    <dgm:cxn modelId="{67E7A60E-974D-4C67-B820-5A2E56313C3D}" srcId="{3ECCC4CD-CDFD-4C35-9E7B-1B8F1D0815A6}" destId="{AD4ABF9E-A4A8-4F81-B49D-D58155C78AF5}" srcOrd="0" destOrd="0" parTransId="{55C3B9BD-9C41-4427-86BF-A4A97E3B9C11}" sibTransId="{FC1724E4-86CF-4D46-867F-F5847C342AC4}"/>
    <dgm:cxn modelId="{8AE0B21C-E56D-4137-AE14-7CC3E50D7E52}" type="presOf" srcId="{3ECCC4CD-CDFD-4C35-9E7B-1B8F1D0815A6}" destId="{DE9CEB42-044B-40A0-B84F-9A591791CD24}" srcOrd="0" destOrd="0" presId="urn:microsoft.com/office/officeart/2005/8/layout/hList7"/>
    <dgm:cxn modelId="{16D67F21-491C-4F98-955D-B30FDBFA9410}" type="presOf" srcId="{AD4ABF9E-A4A8-4F81-B49D-D58155C78AF5}" destId="{118F50AA-1870-4B19-971E-C75A9C2F3515}" srcOrd="0" destOrd="0" presId="urn:microsoft.com/office/officeart/2005/8/layout/hList7"/>
    <dgm:cxn modelId="{B3239F33-23C0-4D27-A7E7-2814AD8D89E0}" type="presOf" srcId="{0F315727-4B78-4858-A2F6-54A401E1E192}" destId="{BDD0ACA3-9161-41A6-91D0-507773DF2646}" srcOrd="1" destOrd="0" presId="urn:microsoft.com/office/officeart/2005/8/layout/hList7"/>
    <dgm:cxn modelId="{E275DD64-8AE6-4792-BE6D-9C26435DE27A}" type="presOf" srcId="{FC1724E4-86CF-4D46-867F-F5847C342AC4}" destId="{0CC4B628-5B06-4172-B884-DFDD75E9583B}" srcOrd="0" destOrd="0" presId="urn:microsoft.com/office/officeart/2005/8/layout/hList7"/>
    <dgm:cxn modelId="{A8FF726B-A39B-469F-B322-9827C637C521}" type="presOf" srcId="{882158E3-2CA5-48D3-8F49-6E822D30DB9D}" destId="{EA3479DD-1B4B-4306-A31F-03633AF53D96}" srcOrd="0" destOrd="0" presId="urn:microsoft.com/office/officeart/2005/8/layout/hList7"/>
    <dgm:cxn modelId="{FB4D2F73-A929-4C37-A031-98C23C97BA48}" type="presOf" srcId="{0B27A623-FDA4-4151-828D-0DCD8DD6C640}" destId="{7A9C8517-0C96-4C58-8BC4-D693FAF5C885}" srcOrd="1" destOrd="0" presId="urn:microsoft.com/office/officeart/2005/8/layout/hList7"/>
    <dgm:cxn modelId="{EB474288-8217-409C-938F-BC1D7D920BB7}" srcId="{3ECCC4CD-CDFD-4C35-9E7B-1B8F1D0815A6}" destId="{0F315727-4B78-4858-A2F6-54A401E1E192}" srcOrd="2" destOrd="0" parTransId="{C2B30DBF-9AB6-48E0-A870-B3C373C276E8}" sibTransId="{715D479A-EDF3-4EB0-AF8B-C4768230D561}"/>
    <dgm:cxn modelId="{68468191-9EFE-4708-8A62-DF166F39226D}" type="presOf" srcId="{0F315727-4B78-4858-A2F6-54A401E1E192}" destId="{AABA6CCA-2A3C-482C-952E-A2E0583482C5}" srcOrd="0" destOrd="0" presId="urn:microsoft.com/office/officeart/2005/8/layout/hList7"/>
    <dgm:cxn modelId="{7AEDA191-D967-43AD-906B-CF523A500F73}" type="presOf" srcId="{0B27A623-FDA4-4151-828D-0DCD8DD6C640}" destId="{F6A966C2-9A1C-4443-A95D-BA70CC2CDF0F}" srcOrd="0" destOrd="0" presId="urn:microsoft.com/office/officeart/2005/8/layout/hList7"/>
    <dgm:cxn modelId="{A9EF9EBA-CDEA-4D9A-A6E4-174EAC3E8F39}" type="presOf" srcId="{AD4ABF9E-A4A8-4F81-B49D-D58155C78AF5}" destId="{5F549E98-4086-4F72-8294-ABD1630CFA68}" srcOrd="1" destOrd="0" presId="urn:microsoft.com/office/officeart/2005/8/layout/hList7"/>
    <dgm:cxn modelId="{B6F45464-538C-4A8C-B995-540BF7456386}" type="presParOf" srcId="{DE9CEB42-044B-40A0-B84F-9A591791CD24}" destId="{60B9DBB9-803A-4407-AE5C-253BC6E2F4CE}" srcOrd="0" destOrd="0" presId="urn:microsoft.com/office/officeart/2005/8/layout/hList7"/>
    <dgm:cxn modelId="{0EF09F99-3132-4309-B045-93B325FB14CB}" type="presParOf" srcId="{DE9CEB42-044B-40A0-B84F-9A591791CD24}" destId="{E4069650-B186-4644-8B3F-C5B882EF0A35}" srcOrd="1" destOrd="0" presId="urn:microsoft.com/office/officeart/2005/8/layout/hList7"/>
    <dgm:cxn modelId="{258E3089-B5D7-435E-9442-91533458D0BA}" type="presParOf" srcId="{E4069650-B186-4644-8B3F-C5B882EF0A35}" destId="{D2226366-EC46-4E2C-96D2-541637D4A92C}" srcOrd="0" destOrd="0" presId="urn:microsoft.com/office/officeart/2005/8/layout/hList7"/>
    <dgm:cxn modelId="{B85A64D1-7B73-4EA7-A7B1-59BBD6CC406C}" type="presParOf" srcId="{D2226366-EC46-4E2C-96D2-541637D4A92C}" destId="{118F50AA-1870-4B19-971E-C75A9C2F3515}" srcOrd="0" destOrd="0" presId="urn:microsoft.com/office/officeart/2005/8/layout/hList7"/>
    <dgm:cxn modelId="{6C926F36-65A4-4707-9585-7EA8CDF5DCC2}" type="presParOf" srcId="{D2226366-EC46-4E2C-96D2-541637D4A92C}" destId="{5F549E98-4086-4F72-8294-ABD1630CFA68}" srcOrd="1" destOrd="0" presId="urn:microsoft.com/office/officeart/2005/8/layout/hList7"/>
    <dgm:cxn modelId="{7F805563-A162-4EF8-B44D-25CCB7E4E135}" type="presParOf" srcId="{D2226366-EC46-4E2C-96D2-541637D4A92C}" destId="{DD47DB1F-E61A-4AAF-B12F-43860141E9D5}" srcOrd="2" destOrd="0" presId="urn:microsoft.com/office/officeart/2005/8/layout/hList7"/>
    <dgm:cxn modelId="{222C883A-B78B-4C71-9269-97A8E12D996E}" type="presParOf" srcId="{D2226366-EC46-4E2C-96D2-541637D4A92C}" destId="{7E9D532E-C23B-4756-B772-9DE25C9C14CA}" srcOrd="3" destOrd="0" presId="urn:microsoft.com/office/officeart/2005/8/layout/hList7"/>
    <dgm:cxn modelId="{83B31BEC-C69B-4EF8-A4C0-9AACE40B199D}" type="presParOf" srcId="{E4069650-B186-4644-8B3F-C5B882EF0A35}" destId="{0CC4B628-5B06-4172-B884-DFDD75E9583B}" srcOrd="1" destOrd="0" presId="urn:microsoft.com/office/officeart/2005/8/layout/hList7"/>
    <dgm:cxn modelId="{58CA1042-BDAC-402B-AB24-FDFD606E3246}" type="presParOf" srcId="{E4069650-B186-4644-8B3F-C5B882EF0A35}" destId="{76E08817-DB95-49F8-8A31-7176C22C9C6E}" srcOrd="2" destOrd="0" presId="urn:microsoft.com/office/officeart/2005/8/layout/hList7"/>
    <dgm:cxn modelId="{7EA19639-4341-4902-913D-CC9DE88C454D}" type="presParOf" srcId="{76E08817-DB95-49F8-8A31-7176C22C9C6E}" destId="{F6A966C2-9A1C-4443-A95D-BA70CC2CDF0F}" srcOrd="0" destOrd="0" presId="urn:microsoft.com/office/officeart/2005/8/layout/hList7"/>
    <dgm:cxn modelId="{B2757036-934E-4BA4-8F73-8E410791629A}" type="presParOf" srcId="{76E08817-DB95-49F8-8A31-7176C22C9C6E}" destId="{7A9C8517-0C96-4C58-8BC4-D693FAF5C885}" srcOrd="1" destOrd="0" presId="urn:microsoft.com/office/officeart/2005/8/layout/hList7"/>
    <dgm:cxn modelId="{6B3DE4DC-932D-445B-B30F-DB05B21980B0}" type="presParOf" srcId="{76E08817-DB95-49F8-8A31-7176C22C9C6E}" destId="{A2719AA9-C5AE-41A0-B18B-41C79350CF88}" srcOrd="2" destOrd="0" presId="urn:microsoft.com/office/officeart/2005/8/layout/hList7"/>
    <dgm:cxn modelId="{E6591B41-ED3E-40F1-A09D-A3EB50C75E37}" type="presParOf" srcId="{76E08817-DB95-49F8-8A31-7176C22C9C6E}" destId="{57C993E9-53CC-49AA-A9CB-543DD9B33EF8}" srcOrd="3" destOrd="0" presId="urn:microsoft.com/office/officeart/2005/8/layout/hList7"/>
    <dgm:cxn modelId="{F90BD070-F8FF-4FBB-BC91-996C574EE6E9}" type="presParOf" srcId="{E4069650-B186-4644-8B3F-C5B882EF0A35}" destId="{EA3479DD-1B4B-4306-A31F-03633AF53D96}" srcOrd="3" destOrd="0" presId="urn:microsoft.com/office/officeart/2005/8/layout/hList7"/>
    <dgm:cxn modelId="{1A15276B-7B63-4189-82D4-65617194A9D1}" type="presParOf" srcId="{E4069650-B186-4644-8B3F-C5B882EF0A35}" destId="{3D8D024D-8345-4CC9-A0B8-3207B9C92C1F}" srcOrd="4" destOrd="0" presId="urn:microsoft.com/office/officeart/2005/8/layout/hList7"/>
    <dgm:cxn modelId="{E656CC64-088E-4C50-B8B1-C947580FD33C}" type="presParOf" srcId="{3D8D024D-8345-4CC9-A0B8-3207B9C92C1F}" destId="{AABA6CCA-2A3C-482C-952E-A2E0583482C5}" srcOrd="0" destOrd="0" presId="urn:microsoft.com/office/officeart/2005/8/layout/hList7"/>
    <dgm:cxn modelId="{A4889567-267F-4B03-963E-EADBAAFFC6E1}" type="presParOf" srcId="{3D8D024D-8345-4CC9-A0B8-3207B9C92C1F}" destId="{BDD0ACA3-9161-41A6-91D0-507773DF2646}" srcOrd="1" destOrd="0" presId="urn:microsoft.com/office/officeart/2005/8/layout/hList7"/>
    <dgm:cxn modelId="{43B52966-837E-4783-810B-108D5153312A}" type="presParOf" srcId="{3D8D024D-8345-4CC9-A0B8-3207B9C92C1F}" destId="{13CB6FD3-A32C-4C55-B5CB-69A55BD54EFD}" srcOrd="2" destOrd="0" presId="urn:microsoft.com/office/officeart/2005/8/layout/hList7"/>
    <dgm:cxn modelId="{11F232D1-9C88-4AA8-B121-A1B0630DF1C1}" type="presParOf" srcId="{3D8D024D-8345-4CC9-A0B8-3207B9C92C1F}" destId="{E0299951-B4DA-4709-8E15-B7A182695943}" srcOrd="3" destOrd="0" presId="urn:microsoft.com/office/officeart/2005/8/layout/hList7"/>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8F50AA-1870-4B19-971E-C75A9C2F3515}">
      <dsp:nvSpPr>
        <dsp:cNvPr id="0" name=""/>
        <dsp:cNvSpPr/>
      </dsp:nvSpPr>
      <dsp:spPr>
        <a:xfrm>
          <a:off x="0" y="0"/>
          <a:ext cx="2072598" cy="488417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endParaRPr lang="en-US" sz="1600" b="1" kern="1200" dirty="0">
            <a:latin typeface="Verdana" panose="020B0604030504040204" pitchFamily="34" charset="0"/>
            <a:ea typeface="Verdana" panose="020B0604030504040204" pitchFamily="34" charset="0"/>
            <a:cs typeface="Verdana" panose="020B0604030504040204" pitchFamily="34" charset="0"/>
          </a:endParaRPr>
        </a:p>
        <a:p>
          <a:pPr marL="0" lvl="0" indent="0" algn="ctr" defTabSz="711200">
            <a:lnSpc>
              <a:spcPct val="90000"/>
            </a:lnSpc>
            <a:spcBef>
              <a:spcPct val="0"/>
            </a:spcBef>
            <a:spcAft>
              <a:spcPct val="35000"/>
            </a:spcAft>
            <a:buNone/>
          </a:pPr>
          <a:r>
            <a:rPr lang="en-US" sz="1600" b="1" kern="1200" dirty="0">
              <a:latin typeface="Verdana" panose="020B0604030504040204" pitchFamily="34" charset="0"/>
              <a:ea typeface="Verdana" panose="020B0604030504040204" pitchFamily="34" charset="0"/>
              <a:cs typeface="Verdana" panose="020B0604030504040204" pitchFamily="34" charset="0"/>
            </a:rPr>
            <a:t>Share</a:t>
          </a:r>
        </a:p>
        <a:p>
          <a:pPr marL="0" lvl="0" indent="0" algn="ctr" defTabSz="711200">
            <a:lnSpc>
              <a:spcPct val="90000"/>
            </a:lnSpc>
            <a:spcBef>
              <a:spcPct val="0"/>
            </a:spcBef>
            <a:spcAft>
              <a:spcPct val="35000"/>
            </a:spcAft>
            <a:buNone/>
          </a:pPr>
          <a:endParaRPr lang="en-US" sz="1200" b="1" kern="1200" dirty="0">
            <a:latin typeface="Verdana" panose="020B0604030504040204" pitchFamily="34" charset="0"/>
            <a:ea typeface="Verdana" panose="020B0604030504040204" pitchFamily="34" charset="0"/>
            <a:cs typeface="Verdana" panose="020B0604030504040204" pitchFamily="34" charset="0"/>
          </a:endParaRPr>
        </a:p>
        <a:p>
          <a:pPr marL="0" lvl="0" indent="0" algn="ctr" defTabSz="711200">
            <a:lnSpc>
              <a:spcPct val="90000"/>
            </a:lnSpc>
            <a:spcBef>
              <a:spcPct val="0"/>
            </a:spcBef>
            <a:spcAft>
              <a:spcPct val="35000"/>
            </a:spcAft>
            <a:buNone/>
          </a:pPr>
          <a:r>
            <a:rPr lang="en-US" sz="1200" b="0" kern="1200" dirty="0">
              <a:latin typeface="Verdana" panose="020B0604030504040204" pitchFamily="34" charset="0"/>
              <a:ea typeface="Verdana" panose="020B0604030504040204" pitchFamily="34" charset="0"/>
              <a:cs typeface="Verdana" panose="020B0604030504040204" pitchFamily="34" charset="0"/>
            </a:rPr>
            <a:t>An opportunity to collaborate and share any learning from complaints that could benefit other services </a:t>
          </a:r>
        </a:p>
        <a:p>
          <a:pPr marL="0" lvl="0" indent="0" algn="ctr" defTabSz="711200">
            <a:lnSpc>
              <a:spcPct val="90000"/>
            </a:lnSpc>
            <a:spcBef>
              <a:spcPct val="0"/>
            </a:spcBef>
            <a:spcAft>
              <a:spcPct val="35000"/>
            </a:spcAft>
            <a:buNone/>
          </a:pPr>
          <a:endParaRPr lang="en-US" sz="2000" kern="1200" dirty="0">
            <a:latin typeface="Verdana" panose="020B0604030504040204" pitchFamily="34" charset="0"/>
            <a:ea typeface="Verdana" panose="020B0604030504040204" pitchFamily="34" charset="0"/>
            <a:cs typeface="Verdana" panose="020B0604030504040204" pitchFamily="34" charset="0"/>
          </a:endParaRPr>
        </a:p>
      </dsp:txBody>
      <dsp:txXfrm>
        <a:off x="0" y="1953670"/>
        <a:ext cx="2072598" cy="1953670"/>
      </dsp:txXfrm>
    </dsp:sp>
    <dsp:sp modelId="{7E9D532E-C23B-4756-B772-9DE25C9C14CA}">
      <dsp:nvSpPr>
        <dsp:cNvPr id="0" name=""/>
        <dsp:cNvSpPr/>
      </dsp:nvSpPr>
      <dsp:spPr>
        <a:xfrm>
          <a:off x="224416" y="293050"/>
          <a:ext cx="1626430" cy="1626430"/>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6A966C2-9A1C-4443-A95D-BA70CC2CDF0F}">
      <dsp:nvSpPr>
        <dsp:cNvPr id="0" name=""/>
        <dsp:cNvSpPr/>
      </dsp:nvSpPr>
      <dsp:spPr>
        <a:xfrm>
          <a:off x="2136108" y="0"/>
          <a:ext cx="2072598" cy="488417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Verdana" panose="020B0604030504040204" pitchFamily="34" charset="0"/>
              <a:ea typeface="Verdana" panose="020B0604030504040204" pitchFamily="34" charset="0"/>
              <a:cs typeface="Verdana" panose="020B0604030504040204" pitchFamily="34" charset="0"/>
            </a:rPr>
            <a:t>Highlight</a:t>
          </a:r>
        </a:p>
        <a:p>
          <a:pPr marL="0" lvl="0" indent="0" algn="ctr" defTabSz="711200">
            <a:lnSpc>
              <a:spcPct val="90000"/>
            </a:lnSpc>
            <a:spcBef>
              <a:spcPct val="0"/>
            </a:spcBef>
            <a:spcAft>
              <a:spcPct val="35000"/>
            </a:spcAft>
            <a:buNone/>
          </a:pPr>
          <a:endParaRPr lang="en-US" sz="1600" b="1" kern="1200" dirty="0">
            <a:latin typeface="Verdana" panose="020B0604030504040204" pitchFamily="34" charset="0"/>
            <a:ea typeface="Verdana" panose="020B0604030504040204" pitchFamily="34" charset="0"/>
            <a:cs typeface="Verdana" panose="020B0604030504040204" pitchFamily="34" charset="0"/>
          </a:endParaRPr>
        </a:p>
        <a:p>
          <a:pPr marL="0" lvl="0" indent="0" algn="ctr" defTabSz="711200">
            <a:lnSpc>
              <a:spcPct val="90000"/>
            </a:lnSpc>
            <a:spcBef>
              <a:spcPct val="0"/>
            </a:spcBef>
            <a:spcAft>
              <a:spcPct val="35000"/>
            </a:spcAft>
            <a:buNone/>
          </a:pPr>
          <a:r>
            <a:rPr lang="en-US" sz="1200" b="0" kern="1200" dirty="0">
              <a:latin typeface="Verdana" panose="020B0604030504040204" pitchFamily="34" charset="0"/>
              <a:ea typeface="Verdana" panose="020B0604030504040204" pitchFamily="34" charset="0"/>
              <a:cs typeface="Verdana" panose="020B0604030504040204" pitchFamily="34" charset="0"/>
            </a:rPr>
            <a:t>Put a spotlight on any trends/patterns in cases received so that they can be highlighted where necessary</a:t>
          </a:r>
        </a:p>
      </dsp:txBody>
      <dsp:txXfrm>
        <a:off x="2136108" y="1953670"/>
        <a:ext cx="2072598" cy="1953670"/>
      </dsp:txXfrm>
    </dsp:sp>
    <dsp:sp modelId="{57C993E9-53CC-49AA-A9CB-543DD9B33EF8}">
      <dsp:nvSpPr>
        <dsp:cNvPr id="0" name=""/>
        <dsp:cNvSpPr/>
      </dsp:nvSpPr>
      <dsp:spPr>
        <a:xfrm>
          <a:off x="2359192" y="293050"/>
          <a:ext cx="1626430" cy="1626430"/>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ABA6CCA-2A3C-482C-952E-A2E0583482C5}">
      <dsp:nvSpPr>
        <dsp:cNvPr id="0" name=""/>
        <dsp:cNvSpPr/>
      </dsp:nvSpPr>
      <dsp:spPr>
        <a:xfrm>
          <a:off x="4270885" y="0"/>
          <a:ext cx="2072598" cy="488417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Verdana" panose="020B0604030504040204" pitchFamily="34" charset="0"/>
              <a:ea typeface="Verdana" panose="020B0604030504040204" pitchFamily="34" charset="0"/>
              <a:cs typeface="Verdana" panose="020B0604030504040204" pitchFamily="34" charset="0"/>
            </a:rPr>
            <a:t>Action</a:t>
          </a:r>
        </a:p>
        <a:p>
          <a:pPr marL="0" lvl="0" indent="0" algn="ctr" defTabSz="711200">
            <a:lnSpc>
              <a:spcPct val="90000"/>
            </a:lnSpc>
            <a:spcBef>
              <a:spcPct val="0"/>
            </a:spcBef>
            <a:spcAft>
              <a:spcPct val="35000"/>
            </a:spcAft>
            <a:buNone/>
          </a:pPr>
          <a:endParaRPr lang="en-US" sz="2000" b="1" kern="1200" dirty="0">
            <a:latin typeface="Verdana" panose="020B0604030504040204" pitchFamily="34" charset="0"/>
            <a:ea typeface="Verdana" panose="020B0604030504040204" pitchFamily="34" charset="0"/>
            <a:cs typeface="Verdana" panose="020B0604030504040204" pitchFamily="34" charset="0"/>
          </a:endParaRPr>
        </a:p>
        <a:p>
          <a:pPr marL="0" lvl="0" indent="0" algn="ctr" defTabSz="711200">
            <a:lnSpc>
              <a:spcPct val="90000"/>
            </a:lnSpc>
            <a:spcBef>
              <a:spcPct val="0"/>
            </a:spcBef>
            <a:spcAft>
              <a:spcPct val="35000"/>
            </a:spcAft>
            <a:buNone/>
          </a:pPr>
          <a:r>
            <a:rPr lang="en-US" sz="1200" b="0" kern="1200" dirty="0">
              <a:latin typeface="Verdana" panose="020B0604030504040204" pitchFamily="34" charset="0"/>
              <a:ea typeface="Verdana" panose="020B0604030504040204" pitchFamily="34" charset="0"/>
              <a:cs typeface="Verdana" panose="020B0604030504040204" pitchFamily="34" charset="0"/>
            </a:rPr>
            <a:t>Discuss and agree appropriate actions for any issues raised and take these forward</a:t>
          </a:r>
        </a:p>
      </dsp:txBody>
      <dsp:txXfrm>
        <a:off x="4270885" y="1953670"/>
        <a:ext cx="2072598" cy="1953670"/>
      </dsp:txXfrm>
    </dsp:sp>
    <dsp:sp modelId="{E0299951-B4DA-4709-8E15-B7A182695943}">
      <dsp:nvSpPr>
        <dsp:cNvPr id="0" name=""/>
        <dsp:cNvSpPr/>
      </dsp:nvSpPr>
      <dsp:spPr>
        <a:xfrm>
          <a:off x="4493969" y="293050"/>
          <a:ext cx="1626430" cy="1626430"/>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0B9DBB9-803A-4407-AE5C-253BC6E2F4CE}">
      <dsp:nvSpPr>
        <dsp:cNvPr id="0" name=""/>
        <dsp:cNvSpPr/>
      </dsp:nvSpPr>
      <dsp:spPr>
        <a:xfrm>
          <a:off x="253792" y="3907340"/>
          <a:ext cx="5837230" cy="732626"/>
        </a:xfrm>
        <a:prstGeom prst="leftRightArrow">
          <a:avLst/>
        </a:prstGeom>
        <a:solidFill>
          <a:schemeClr val="accent4">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AFDB2EF-5BF0-4AE0-B6F1-DAA254C35C5E}" type="datetimeFigureOut">
              <a:rPr lang="en-GB" smtClean="0"/>
              <a:t>03/02/2021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C2CD05-B242-40CC-BC44-56E7B5B8974D}" type="slidenum">
              <a:rPr lang="en-GB" smtClean="0"/>
              <a:t>‹#›</a:t>
            </a:fld>
            <a:endParaRPr lang="en-GB"/>
          </a:p>
        </p:txBody>
      </p:sp>
    </p:spTree>
    <p:extLst>
      <p:ext uri="{BB962C8B-B14F-4D97-AF65-F5344CB8AC3E}">
        <p14:creationId xmlns:p14="http://schemas.microsoft.com/office/powerpoint/2010/main" val="42928721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100FAE-7E5E-4637-A4C2-4168AD488E63}" type="datetimeFigureOut">
              <a:rPr lang="en-GB" smtClean="0"/>
              <a:t>03/02/2021</a:t>
            </a:fld>
            <a:endParaRPr lang="en-GB"/>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7327FE-422A-4E95-9DB7-DB67085A298F}" type="slidenum">
              <a:rPr lang="en-GB" smtClean="0"/>
              <a:t>‹#›</a:t>
            </a:fld>
            <a:endParaRPr lang="en-GB"/>
          </a:p>
        </p:txBody>
      </p:sp>
    </p:spTree>
    <p:extLst>
      <p:ext uri="{BB962C8B-B14F-4D97-AF65-F5344CB8AC3E}">
        <p14:creationId xmlns:p14="http://schemas.microsoft.com/office/powerpoint/2010/main" val="2972503943"/>
      </p:ext>
    </p:extLst>
  </p:cSld>
  <p:clrMap bg1="lt1" tx1="dk1" bg2="lt2" tx2="dk2" accent1="accent1" accent2="accent2" accent3="accent3" accent4="accent4" accent5="accent5" accent6="accent6" hlink="hlink" folHlink="folHlink"/>
  <p:notesStyle>
    <a:lvl1pPr marL="0" algn="l" defTabSz="914290" rtl="0" eaLnBrk="1" latinLnBrk="0" hangingPunct="1">
      <a:defRPr sz="1200" kern="1200">
        <a:solidFill>
          <a:schemeClr val="tx1"/>
        </a:solidFill>
        <a:latin typeface="+mn-lt"/>
        <a:ea typeface="+mn-ea"/>
        <a:cs typeface="+mn-cs"/>
      </a:defRPr>
    </a:lvl1pPr>
    <a:lvl2pPr marL="457145" algn="l" defTabSz="914290" rtl="0" eaLnBrk="1" latinLnBrk="0" hangingPunct="1">
      <a:defRPr sz="1200" kern="1200">
        <a:solidFill>
          <a:schemeClr val="tx1"/>
        </a:solidFill>
        <a:latin typeface="+mn-lt"/>
        <a:ea typeface="+mn-ea"/>
        <a:cs typeface="+mn-cs"/>
      </a:defRPr>
    </a:lvl2pPr>
    <a:lvl3pPr marL="914290" algn="l" defTabSz="914290" rtl="0" eaLnBrk="1" latinLnBrk="0" hangingPunct="1">
      <a:defRPr sz="1200" kern="1200">
        <a:solidFill>
          <a:schemeClr val="tx1"/>
        </a:solidFill>
        <a:latin typeface="+mn-lt"/>
        <a:ea typeface="+mn-ea"/>
        <a:cs typeface="+mn-cs"/>
      </a:defRPr>
    </a:lvl3pPr>
    <a:lvl4pPr marL="1371435" algn="l" defTabSz="914290" rtl="0" eaLnBrk="1" latinLnBrk="0" hangingPunct="1">
      <a:defRPr sz="1200" kern="1200">
        <a:solidFill>
          <a:schemeClr val="tx1"/>
        </a:solidFill>
        <a:latin typeface="+mn-lt"/>
        <a:ea typeface="+mn-ea"/>
        <a:cs typeface="+mn-cs"/>
      </a:defRPr>
    </a:lvl4pPr>
    <a:lvl5pPr marL="1828581" algn="l" defTabSz="914290" rtl="0" eaLnBrk="1" latinLnBrk="0" hangingPunct="1">
      <a:defRPr sz="1200" kern="1200">
        <a:solidFill>
          <a:schemeClr val="tx1"/>
        </a:solidFill>
        <a:latin typeface="+mn-lt"/>
        <a:ea typeface="+mn-ea"/>
        <a:cs typeface="+mn-cs"/>
      </a:defRPr>
    </a:lvl5pPr>
    <a:lvl6pPr marL="2285726" algn="l" defTabSz="914290" rtl="0" eaLnBrk="1" latinLnBrk="0" hangingPunct="1">
      <a:defRPr sz="1200" kern="1200">
        <a:solidFill>
          <a:schemeClr val="tx1"/>
        </a:solidFill>
        <a:latin typeface="+mn-lt"/>
        <a:ea typeface="+mn-ea"/>
        <a:cs typeface="+mn-cs"/>
      </a:defRPr>
    </a:lvl6pPr>
    <a:lvl7pPr marL="2742871" algn="l" defTabSz="914290" rtl="0" eaLnBrk="1" latinLnBrk="0" hangingPunct="1">
      <a:defRPr sz="1200" kern="1200">
        <a:solidFill>
          <a:schemeClr val="tx1"/>
        </a:solidFill>
        <a:latin typeface="+mn-lt"/>
        <a:ea typeface="+mn-ea"/>
        <a:cs typeface="+mn-cs"/>
      </a:defRPr>
    </a:lvl7pPr>
    <a:lvl8pPr marL="3200016" algn="l" defTabSz="914290" rtl="0" eaLnBrk="1" latinLnBrk="0" hangingPunct="1">
      <a:defRPr sz="1200" kern="1200">
        <a:solidFill>
          <a:schemeClr val="tx1"/>
        </a:solidFill>
        <a:latin typeface="+mn-lt"/>
        <a:ea typeface="+mn-ea"/>
        <a:cs typeface="+mn-cs"/>
      </a:defRPr>
    </a:lvl8pPr>
    <a:lvl9pPr marL="3657161" algn="l" defTabSz="91429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6"/>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8"/>
            <a:ext cx="5143500" cy="2207683"/>
          </a:xfrm>
        </p:spPr>
        <p:txBody>
          <a:bodyPr/>
          <a:lstStyle>
            <a:lvl1pPr marL="0" indent="0" algn="ctr">
              <a:buNone/>
              <a:defRPr sz="1800"/>
            </a:lvl1pPr>
            <a:lvl2pPr marL="342898" indent="0" algn="ctr">
              <a:buNone/>
              <a:defRPr sz="1500"/>
            </a:lvl2pPr>
            <a:lvl3pPr marL="685797" indent="0" algn="ctr">
              <a:buNone/>
              <a:defRPr sz="1351"/>
            </a:lvl3pPr>
            <a:lvl4pPr marL="1028695" indent="0" algn="ctr">
              <a:buNone/>
              <a:defRPr sz="1200"/>
            </a:lvl4pPr>
            <a:lvl5pPr marL="1371593" indent="0" algn="ctr">
              <a:buNone/>
              <a:defRPr sz="1200"/>
            </a:lvl5pPr>
            <a:lvl6pPr marL="1714491" indent="0" algn="ctr">
              <a:buNone/>
              <a:defRPr sz="1200"/>
            </a:lvl6pPr>
            <a:lvl7pPr marL="2057390" indent="0" algn="ctr">
              <a:buNone/>
              <a:defRPr sz="1200"/>
            </a:lvl7pPr>
            <a:lvl8pPr marL="2400288" indent="0" algn="ctr">
              <a:buNone/>
              <a:defRPr sz="1200"/>
            </a:lvl8pPr>
            <a:lvl9pPr marL="2743186"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8FC614-7956-4C1A-AB48-6098D6059B6E}" type="datetimeFigureOut">
              <a:rPr lang="en-GB" smtClean="0"/>
              <a:t>03/02/2021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36282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8FC614-7956-4C1A-AB48-6098D6059B6E}" type="datetimeFigureOut">
              <a:rPr lang="en-GB" smtClean="0"/>
              <a:t>03/02/2021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1758559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8" y="486836"/>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9" y="486836"/>
            <a:ext cx="4350544" cy="77491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8FC614-7956-4C1A-AB48-6098D6059B6E}" type="datetimeFigureOut">
              <a:rPr lang="en-GB" smtClean="0"/>
              <a:t>03/02/2021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20225763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1">
    <p:spTree>
      <p:nvGrpSpPr>
        <p:cNvPr id="1" name=""/>
        <p:cNvGrpSpPr/>
        <p:nvPr/>
      </p:nvGrpSpPr>
      <p:grpSpPr>
        <a:xfrm>
          <a:off x="0" y="0"/>
          <a:ext cx="0" cy="0"/>
          <a:chOff x="0" y="0"/>
          <a:chExt cx="0" cy="0"/>
        </a:xfrm>
      </p:grpSpPr>
      <p:sp>
        <p:nvSpPr>
          <p:cNvPr id="248" name="Title 247"/>
          <p:cNvSpPr>
            <a:spLocks noGrp="1"/>
          </p:cNvSpPr>
          <p:nvPr userDrawn="1">
            <p:ph type="title" hasCustomPrompt="1"/>
          </p:nvPr>
        </p:nvSpPr>
        <p:spPr>
          <a:xfrm>
            <a:off x="3651905" y="408908"/>
            <a:ext cx="2822238" cy="713372"/>
          </a:xfrm>
        </p:spPr>
        <p:txBody>
          <a:bodyPr lIns="0" tIns="0" rIns="0" bIns="0">
            <a:normAutofit/>
          </a:bodyPr>
          <a:lstStyle>
            <a:lvl1pPr algn="r">
              <a:defRPr sz="3000" b="1">
                <a:solidFill>
                  <a:schemeClr val="tx1"/>
                </a:solidFill>
              </a:defRPr>
            </a:lvl1pPr>
          </a:lstStyle>
          <a:p>
            <a:r>
              <a:rPr lang="en-US" dirty="0"/>
              <a:t>INFOGRAPHIC</a:t>
            </a:r>
            <a:br>
              <a:rPr lang="en-US" dirty="0"/>
            </a:br>
            <a:r>
              <a:rPr lang="en-US" dirty="0"/>
              <a:t>ELEMENTS:</a:t>
            </a:r>
          </a:p>
        </p:txBody>
      </p:sp>
      <p:sp>
        <p:nvSpPr>
          <p:cNvPr id="254" name="Text Placeholder 253"/>
          <p:cNvSpPr>
            <a:spLocks noGrp="1"/>
          </p:cNvSpPr>
          <p:nvPr userDrawn="1">
            <p:ph type="body" sz="quarter" idx="10" hasCustomPrompt="1"/>
          </p:nvPr>
        </p:nvSpPr>
        <p:spPr>
          <a:xfrm>
            <a:off x="5202200" y="1142553"/>
            <a:ext cx="1260475" cy="329061"/>
          </a:xfrm>
        </p:spPr>
        <p:txBody>
          <a:bodyPr lIns="0" tIns="0" rIns="0" bIns="0">
            <a:noAutofit/>
          </a:bodyPr>
          <a:lstStyle>
            <a:lvl1pPr marL="0" indent="0" algn="r">
              <a:buNone/>
              <a:defRPr sz="2200" i="1">
                <a:solidFill>
                  <a:schemeClr val="bg2"/>
                </a:solidFill>
              </a:defRPr>
            </a:lvl1pPr>
            <a:lvl2pPr marL="342898" indent="0" algn="r">
              <a:buNone/>
              <a:defRPr sz="2200">
                <a:solidFill>
                  <a:schemeClr val="bg2"/>
                </a:solidFill>
              </a:defRPr>
            </a:lvl2pPr>
            <a:lvl3pPr marL="685797" indent="0" algn="r">
              <a:buNone/>
              <a:defRPr sz="2200">
                <a:solidFill>
                  <a:schemeClr val="bg2"/>
                </a:solidFill>
              </a:defRPr>
            </a:lvl3pPr>
            <a:lvl4pPr marL="1028695" indent="0" algn="r">
              <a:buNone/>
              <a:defRPr sz="2200">
                <a:solidFill>
                  <a:schemeClr val="bg2"/>
                </a:solidFill>
              </a:defRPr>
            </a:lvl4pPr>
            <a:lvl5pPr marL="1371593" indent="0" algn="r">
              <a:buNone/>
              <a:defRPr sz="2200">
                <a:solidFill>
                  <a:schemeClr val="bg2"/>
                </a:solidFill>
              </a:defRPr>
            </a:lvl5pPr>
          </a:lstStyle>
          <a:p>
            <a:pPr lvl="0"/>
            <a:r>
              <a:rPr lang="en-US" dirty="0"/>
              <a:t>Shapes</a:t>
            </a:r>
          </a:p>
        </p:txBody>
      </p:sp>
    </p:spTree>
    <p:extLst>
      <p:ext uri="{BB962C8B-B14F-4D97-AF65-F5344CB8AC3E}">
        <p14:creationId xmlns:p14="http://schemas.microsoft.com/office/powerpoint/2010/main" val="919064888"/>
      </p:ext>
    </p:extLst>
  </p:cSld>
  <p:clrMapOvr>
    <a:masterClrMapping/>
  </p:clrMapOvr>
  <p:extLst>
    <p:ext uri="{DCECCB84-F9BA-43D5-87BE-67443E8EF086}">
      <p15:sldGuideLst xmlns:p15="http://schemas.microsoft.com/office/powerpoint/2012/main">
        <p15:guide id="1" orient="horz" pos="159" userDrawn="1">
          <p15:clr>
            <a:srgbClr val="FBAE40"/>
          </p15:clr>
        </p15:guide>
        <p15:guide id="2" pos="2160" userDrawn="1">
          <p15:clr>
            <a:srgbClr val="FBAE40"/>
          </p15:clr>
        </p15:guide>
        <p15:guide id="3" pos="164" userDrawn="1">
          <p15:clr>
            <a:srgbClr val="FBAE40"/>
          </p15:clr>
        </p15:guide>
        <p15:guide id="4" pos="4156" userDrawn="1">
          <p15:clr>
            <a:srgbClr val="FBAE40"/>
          </p15:clr>
        </p15:guide>
        <p15:guide id="12" orient="horz" pos="5535" userDrawn="1">
          <p15:clr>
            <a:srgbClr val="FBAE40"/>
          </p15:clr>
        </p15:guide>
        <p15:guide id="13" orient="horz" pos="816" userDrawn="1">
          <p15:clr>
            <a:srgbClr val="FBAE40"/>
          </p15:clr>
        </p15:guide>
        <p15:guide id="14" orient="horz" pos="3833" userDrawn="1">
          <p15:clr>
            <a:srgbClr val="FBAE40"/>
          </p15:clr>
        </p15:guide>
        <p15:guide id="15" pos="1593"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8FC614-7956-4C1A-AB48-6098D6059B6E}" type="datetimeFigureOut">
              <a:rPr lang="en-GB" smtClean="0"/>
              <a:t>03/02/2021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288188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8FC614-7956-4C1A-AB48-6098D6059B6E}" type="datetimeFigureOut">
              <a:rPr lang="en-GB" smtClean="0"/>
              <a:t>03/02/2021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3733423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8" y="2279655"/>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8" y="6119289"/>
            <a:ext cx="5915025" cy="2000249"/>
          </a:xfrm>
        </p:spPr>
        <p:txBody>
          <a:bodyPr/>
          <a:lstStyle>
            <a:lvl1pPr marL="0" indent="0">
              <a:buNone/>
              <a:defRPr sz="1800">
                <a:solidFill>
                  <a:schemeClr val="tx1"/>
                </a:solidFill>
              </a:defRPr>
            </a:lvl1pPr>
            <a:lvl2pPr marL="342898" indent="0">
              <a:buNone/>
              <a:defRPr sz="1500">
                <a:solidFill>
                  <a:schemeClr val="tx1">
                    <a:tint val="75000"/>
                  </a:schemeClr>
                </a:solidFill>
              </a:defRPr>
            </a:lvl2pPr>
            <a:lvl3pPr marL="685797" indent="0">
              <a:buNone/>
              <a:defRPr sz="1351">
                <a:solidFill>
                  <a:schemeClr val="tx1">
                    <a:tint val="75000"/>
                  </a:schemeClr>
                </a:solidFill>
              </a:defRPr>
            </a:lvl3pPr>
            <a:lvl4pPr marL="1028695" indent="0">
              <a:buNone/>
              <a:defRPr sz="1200">
                <a:solidFill>
                  <a:schemeClr val="tx1">
                    <a:tint val="75000"/>
                  </a:schemeClr>
                </a:solidFill>
              </a:defRPr>
            </a:lvl4pPr>
            <a:lvl5pPr marL="1371593" indent="0">
              <a:buNone/>
              <a:defRPr sz="1200">
                <a:solidFill>
                  <a:schemeClr val="tx1">
                    <a:tint val="75000"/>
                  </a:schemeClr>
                </a:solidFill>
              </a:defRPr>
            </a:lvl5pPr>
            <a:lvl6pPr marL="1714491" indent="0">
              <a:buNone/>
              <a:defRPr sz="1200">
                <a:solidFill>
                  <a:schemeClr val="tx1">
                    <a:tint val="75000"/>
                  </a:schemeClr>
                </a:solidFill>
              </a:defRPr>
            </a:lvl6pPr>
            <a:lvl7pPr marL="2057390" indent="0">
              <a:buNone/>
              <a:defRPr sz="1200">
                <a:solidFill>
                  <a:schemeClr val="tx1">
                    <a:tint val="75000"/>
                  </a:schemeClr>
                </a:solidFill>
              </a:defRPr>
            </a:lvl7pPr>
            <a:lvl8pPr marL="2400288" indent="0">
              <a:buNone/>
              <a:defRPr sz="1200">
                <a:solidFill>
                  <a:schemeClr val="tx1">
                    <a:tint val="75000"/>
                  </a:schemeClr>
                </a:solidFill>
              </a:defRPr>
            </a:lvl8pPr>
            <a:lvl9pPr marL="2743186"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8FC614-7956-4C1A-AB48-6098D6059B6E}" type="datetimeFigureOut">
              <a:rPr lang="en-GB" smtClean="0"/>
              <a:t>03/02/2021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1026589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8FC614-7956-4C1A-AB48-6098D6059B6E}" type="datetimeFigureOut">
              <a:rPr lang="en-GB" smtClean="0"/>
              <a:t>03/02/2021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2757686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3" y="486837"/>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2" y="2241553"/>
            <a:ext cx="2901255" cy="1098549"/>
          </a:xfrm>
        </p:spPr>
        <p:txBody>
          <a:bodyPr anchor="b"/>
          <a:lstStyle>
            <a:lvl1pPr marL="0" indent="0">
              <a:buNone/>
              <a:defRPr sz="1800" b="1"/>
            </a:lvl1pPr>
            <a:lvl2pPr marL="342898" indent="0">
              <a:buNone/>
              <a:defRPr sz="1500" b="1"/>
            </a:lvl2pPr>
            <a:lvl3pPr marL="685797" indent="0">
              <a:buNone/>
              <a:defRPr sz="1351" b="1"/>
            </a:lvl3pPr>
            <a:lvl4pPr marL="1028695" indent="0">
              <a:buNone/>
              <a:defRPr sz="1200" b="1"/>
            </a:lvl4pPr>
            <a:lvl5pPr marL="1371593" indent="0">
              <a:buNone/>
              <a:defRPr sz="1200" b="1"/>
            </a:lvl5pPr>
            <a:lvl6pPr marL="1714491" indent="0">
              <a:buNone/>
              <a:defRPr sz="1200" b="1"/>
            </a:lvl6pPr>
            <a:lvl7pPr marL="2057390" indent="0">
              <a:buNone/>
              <a:defRPr sz="1200" b="1"/>
            </a:lvl7pPr>
            <a:lvl8pPr marL="2400288" indent="0">
              <a:buNone/>
              <a:defRPr sz="1200" b="1"/>
            </a:lvl8pPr>
            <a:lvl9pPr marL="2743186" indent="0">
              <a:buNone/>
              <a:defRPr sz="1200" b="1"/>
            </a:lvl9pPr>
          </a:lstStyle>
          <a:p>
            <a:pPr lvl="0"/>
            <a:r>
              <a:rPr lang="en-US"/>
              <a:t>Edit Master text styles</a:t>
            </a:r>
          </a:p>
        </p:txBody>
      </p:sp>
      <p:sp>
        <p:nvSpPr>
          <p:cNvPr id="4" name="Content Placeholder 3"/>
          <p:cNvSpPr>
            <a:spLocks noGrp="1"/>
          </p:cNvSpPr>
          <p:nvPr>
            <p:ph sz="half" idx="2"/>
          </p:nvPr>
        </p:nvSpPr>
        <p:spPr>
          <a:xfrm>
            <a:off x="472382" y="3340100"/>
            <a:ext cx="2901255" cy="4912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4" y="2241553"/>
            <a:ext cx="2915543" cy="1098549"/>
          </a:xfrm>
        </p:spPr>
        <p:txBody>
          <a:bodyPr anchor="b"/>
          <a:lstStyle>
            <a:lvl1pPr marL="0" indent="0">
              <a:buNone/>
              <a:defRPr sz="1800" b="1"/>
            </a:lvl1pPr>
            <a:lvl2pPr marL="342898" indent="0">
              <a:buNone/>
              <a:defRPr sz="1500" b="1"/>
            </a:lvl2pPr>
            <a:lvl3pPr marL="685797" indent="0">
              <a:buNone/>
              <a:defRPr sz="1351" b="1"/>
            </a:lvl3pPr>
            <a:lvl4pPr marL="1028695" indent="0">
              <a:buNone/>
              <a:defRPr sz="1200" b="1"/>
            </a:lvl4pPr>
            <a:lvl5pPr marL="1371593" indent="0">
              <a:buNone/>
              <a:defRPr sz="1200" b="1"/>
            </a:lvl5pPr>
            <a:lvl6pPr marL="1714491" indent="0">
              <a:buNone/>
              <a:defRPr sz="1200" b="1"/>
            </a:lvl6pPr>
            <a:lvl7pPr marL="2057390" indent="0">
              <a:buNone/>
              <a:defRPr sz="1200" b="1"/>
            </a:lvl7pPr>
            <a:lvl8pPr marL="2400288" indent="0">
              <a:buNone/>
              <a:defRPr sz="1200" b="1"/>
            </a:lvl8pPr>
            <a:lvl9pPr marL="2743186" indent="0">
              <a:buNone/>
              <a:defRPr sz="1200" b="1"/>
            </a:lvl9pPr>
          </a:lstStyle>
          <a:p>
            <a:pPr lvl="0"/>
            <a:r>
              <a:rPr lang="en-US"/>
              <a:t>Edit Master text styles</a:t>
            </a:r>
          </a:p>
        </p:txBody>
      </p:sp>
      <p:sp>
        <p:nvSpPr>
          <p:cNvPr id="6" name="Content Placeholder 5"/>
          <p:cNvSpPr>
            <a:spLocks noGrp="1"/>
          </p:cNvSpPr>
          <p:nvPr>
            <p:ph sz="quarter" idx="4"/>
          </p:nvPr>
        </p:nvSpPr>
        <p:spPr>
          <a:xfrm>
            <a:off x="3471864" y="3340100"/>
            <a:ext cx="2915543" cy="4912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8FC614-7956-4C1A-AB48-6098D6059B6E}" type="datetimeFigureOut">
              <a:rPr lang="en-GB" smtClean="0"/>
              <a:t>03/02/2021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1318163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8FC614-7956-4C1A-AB48-6098D6059B6E}" type="datetimeFigureOut">
              <a:rPr lang="en-GB" smtClean="0"/>
              <a:t>03/02/2021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1955903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8FC614-7956-4C1A-AB48-6098D6059B6E}" type="datetimeFigureOut">
              <a:rPr lang="en-GB" smtClean="0"/>
              <a:t>03/02/2021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48906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4" y="1316571"/>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1"/>
            <a:ext cx="2211884" cy="5082117"/>
          </a:xfrm>
        </p:spPr>
        <p:txBody>
          <a:bodyPr/>
          <a:lstStyle>
            <a:lvl1pPr marL="0" indent="0">
              <a:buNone/>
              <a:defRPr sz="1200"/>
            </a:lvl1pPr>
            <a:lvl2pPr marL="342898" indent="0">
              <a:buNone/>
              <a:defRPr sz="1051"/>
            </a:lvl2pPr>
            <a:lvl3pPr marL="685797" indent="0">
              <a:buNone/>
              <a:defRPr sz="900"/>
            </a:lvl3pPr>
            <a:lvl4pPr marL="1028695" indent="0">
              <a:buNone/>
              <a:defRPr sz="751"/>
            </a:lvl4pPr>
            <a:lvl5pPr marL="1371593" indent="0">
              <a:buNone/>
              <a:defRPr sz="751"/>
            </a:lvl5pPr>
            <a:lvl6pPr marL="1714491" indent="0">
              <a:buNone/>
              <a:defRPr sz="751"/>
            </a:lvl6pPr>
            <a:lvl7pPr marL="2057390" indent="0">
              <a:buNone/>
              <a:defRPr sz="751"/>
            </a:lvl7pPr>
            <a:lvl8pPr marL="2400288" indent="0">
              <a:buNone/>
              <a:defRPr sz="751"/>
            </a:lvl8pPr>
            <a:lvl9pPr marL="2743186" indent="0">
              <a:buNone/>
              <a:defRPr sz="751"/>
            </a:lvl9pPr>
          </a:lstStyle>
          <a:p>
            <a:pPr lvl="0"/>
            <a:r>
              <a:rPr lang="en-US"/>
              <a:t>Edit Master text styles</a:t>
            </a:r>
          </a:p>
        </p:txBody>
      </p:sp>
      <p:sp>
        <p:nvSpPr>
          <p:cNvPr id="5" name="Date Placeholder 4"/>
          <p:cNvSpPr>
            <a:spLocks noGrp="1"/>
          </p:cNvSpPr>
          <p:nvPr>
            <p:ph type="dt" sz="half" idx="10"/>
          </p:nvPr>
        </p:nvSpPr>
        <p:spPr/>
        <p:txBody>
          <a:bodyPr/>
          <a:lstStyle/>
          <a:p>
            <a:fld id="{B08FC614-7956-4C1A-AB48-6098D6059B6E}" type="datetimeFigureOut">
              <a:rPr lang="en-GB" smtClean="0"/>
              <a:t>03/02/2021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3464189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4" y="1316571"/>
            <a:ext cx="3471863" cy="6498167"/>
          </a:xfrm>
        </p:spPr>
        <p:txBody>
          <a:bodyPr anchor="t"/>
          <a:lstStyle>
            <a:lvl1pPr marL="0" indent="0">
              <a:buNone/>
              <a:defRPr sz="2400"/>
            </a:lvl1pPr>
            <a:lvl2pPr marL="342898" indent="0">
              <a:buNone/>
              <a:defRPr sz="2100"/>
            </a:lvl2pPr>
            <a:lvl3pPr marL="685797" indent="0">
              <a:buNone/>
              <a:defRPr sz="1800"/>
            </a:lvl3pPr>
            <a:lvl4pPr marL="1028695" indent="0">
              <a:buNone/>
              <a:defRPr sz="1500"/>
            </a:lvl4pPr>
            <a:lvl5pPr marL="1371593" indent="0">
              <a:buNone/>
              <a:defRPr sz="1500"/>
            </a:lvl5pPr>
            <a:lvl6pPr marL="1714491" indent="0">
              <a:buNone/>
              <a:defRPr sz="1500"/>
            </a:lvl6pPr>
            <a:lvl7pPr marL="2057390" indent="0">
              <a:buNone/>
              <a:defRPr sz="1500"/>
            </a:lvl7pPr>
            <a:lvl8pPr marL="2400288" indent="0">
              <a:buNone/>
              <a:defRPr sz="1500"/>
            </a:lvl8pPr>
            <a:lvl9pPr marL="2743186"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1"/>
            <a:ext cx="2211884" cy="5082117"/>
          </a:xfrm>
        </p:spPr>
        <p:txBody>
          <a:bodyPr/>
          <a:lstStyle>
            <a:lvl1pPr marL="0" indent="0">
              <a:buNone/>
              <a:defRPr sz="1200"/>
            </a:lvl1pPr>
            <a:lvl2pPr marL="342898" indent="0">
              <a:buNone/>
              <a:defRPr sz="1051"/>
            </a:lvl2pPr>
            <a:lvl3pPr marL="685797" indent="0">
              <a:buNone/>
              <a:defRPr sz="900"/>
            </a:lvl3pPr>
            <a:lvl4pPr marL="1028695" indent="0">
              <a:buNone/>
              <a:defRPr sz="751"/>
            </a:lvl4pPr>
            <a:lvl5pPr marL="1371593" indent="0">
              <a:buNone/>
              <a:defRPr sz="751"/>
            </a:lvl5pPr>
            <a:lvl6pPr marL="1714491" indent="0">
              <a:buNone/>
              <a:defRPr sz="751"/>
            </a:lvl6pPr>
            <a:lvl7pPr marL="2057390" indent="0">
              <a:buNone/>
              <a:defRPr sz="751"/>
            </a:lvl7pPr>
            <a:lvl8pPr marL="2400288" indent="0">
              <a:buNone/>
              <a:defRPr sz="751"/>
            </a:lvl8pPr>
            <a:lvl9pPr marL="2743186" indent="0">
              <a:buNone/>
              <a:defRPr sz="751"/>
            </a:lvl9pPr>
          </a:lstStyle>
          <a:p>
            <a:pPr lvl="0"/>
            <a:r>
              <a:rPr lang="en-US"/>
              <a:t>Edit Master text styles</a:t>
            </a:r>
          </a:p>
        </p:txBody>
      </p:sp>
      <p:sp>
        <p:nvSpPr>
          <p:cNvPr id="5" name="Date Placeholder 4"/>
          <p:cNvSpPr>
            <a:spLocks noGrp="1"/>
          </p:cNvSpPr>
          <p:nvPr>
            <p:ph type="dt" sz="half" idx="10"/>
          </p:nvPr>
        </p:nvSpPr>
        <p:spPr/>
        <p:txBody>
          <a:bodyPr/>
          <a:lstStyle/>
          <a:p>
            <a:fld id="{B08FC614-7956-4C1A-AB48-6098D6059B6E}" type="datetimeFigureOut">
              <a:rPr lang="en-GB" smtClean="0"/>
              <a:t>03/02/2021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A47EF3-35B6-4646-91D2-B2D9D8E35A2E}" type="slidenum">
              <a:rPr lang="en-GB" smtClean="0"/>
              <a:t>‹#›</a:t>
            </a:fld>
            <a:endParaRPr lang="en-GB"/>
          </a:p>
        </p:txBody>
      </p:sp>
    </p:spTree>
    <p:extLst>
      <p:ext uri="{BB962C8B-B14F-4D97-AF65-F5344CB8AC3E}">
        <p14:creationId xmlns:p14="http://schemas.microsoft.com/office/powerpoint/2010/main" val="2542072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9" y="486837"/>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9" y="2434167"/>
            <a:ext cx="5915025" cy="580178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8"/>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B08FC614-7956-4C1A-AB48-6098D6059B6E}" type="datetimeFigureOut">
              <a:rPr lang="en-GB" smtClean="0"/>
              <a:t>03/02/2021</a:t>
            </a:fld>
            <a:endParaRPr lang="en-GB"/>
          </a:p>
        </p:txBody>
      </p:sp>
      <p:sp>
        <p:nvSpPr>
          <p:cNvPr id="5" name="Footer Placeholder 4"/>
          <p:cNvSpPr>
            <a:spLocks noGrp="1"/>
          </p:cNvSpPr>
          <p:nvPr>
            <p:ph type="ftr" sz="quarter" idx="3"/>
          </p:nvPr>
        </p:nvSpPr>
        <p:spPr>
          <a:xfrm>
            <a:off x="2271714" y="8475138"/>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8"/>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0CA47EF3-35B6-4646-91D2-B2D9D8E35A2E}" type="slidenum">
              <a:rPr lang="en-GB" smtClean="0"/>
              <a:t>‹#›</a:t>
            </a:fld>
            <a:endParaRPr lang="en-GB"/>
          </a:p>
        </p:txBody>
      </p:sp>
    </p:spTree>
    <p:extLst>
      <p:ext uri="{BB962C8B-B14F-4D97-AF65-F5344CB8AC3E}">
        <p14:creationId xmlns:p14="http://schemas.microsoft.com/office/powerpoint/2010/main" val="390660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797"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9" indent="-171449" algn="l" defTabSz="685797" rtl="0" eaLnBrk="1" latinLnBrk="0" hangingPunct="1">
        <a:lnSpc>
          <a:spcPct val="90000"/>
        </a:lnSpc>
        <a:spcBef>
          <a:spcPts val="751"/>
        </a:spcBef>
        <a:buFont typeface="Arial" panose="020B0604020202020204" pitchFamily="34" charset="0"/>
        <a:buChar char="•"/>
        <a:defRPr sz="2100" kern="1200">
          <a:solidFill>
            <a:schemeClr val="tx1"/>
          </a:solidFill>
          <a:latin typeface="+mn-lt"/>
          <a:ea typeface="+mn-ea"/>
          <a:cs typeface="+mn-cs"/>
        </a:defRPr>
      </a:lvl1pPr>
      <a:lvl2pPr marL="514348" indent="-171449" algn="l" defTabSz="68579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46" indent="-171449" algn="l" defTabSz="685797"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45"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4pPr>
      <a:lvl5pPr marL="1543043"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5pPr>
      <a:lvl6pPr marL="1885942"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840"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737"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636"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97" rtl="0" eaLnBrk="1" latinLnBrk="0" hangingPunct="1">
        <a:defRPr sz="1351" kern="1200">
          <a:solidFill>
            <a:schemeClr val="tx1"/>
          </a:solidFill>
          <a:latin typeface="+mn-lt"/>
          <a:ea typeface="+mn-ea"/>
          <a:cs typeface="+mn-cs"/>
        </a:defRPr>
      </a:lvl1pPr>
      <a:lvl2pPr marL="342898" algn="l" defTabSz="685797" rtl="0" eaLnBrk="1" latinLnBrk="0" hangingPunct="1">
        <a:defRPr sz="1351" kern="1200">
          <a:solidFill>
            <a:schemeClr val="tx1"/>
          </a:solidFill>
          <a:latin typeface="+mn-lt"/>
          <a:ea typeface="+mn-ea"/>
          <a:cs typeface="+mn-cs"/>
        </a:defRPr>
      </a:lvl2pPr>
      <a:lvl3pPr marL="685797" algn="l" defTabSz="685797" rtl="0" eaLnBrk="1" latinLnBrk="0" hangingPunct="1">
        <a:defRPr sz="1351" kern="1200">
          <a:solidFill>
            <a:schemeClr val="tx1"/>
          </a:solidFill>
          <a:latin typeface="+mn-lt"/>
          <a:ea typeface="+mn-ea"/>
          <a:cs typeface="+mn-cs"/>
        </a:defRPr>
      </a:lvl3pPr>
      <a:lvl4pPr marL="1028695" algn="l" defTabSz="685797" rtl="0" eaLnBrk="1" latinLnBrk="0" hangingPunct="1">
        <a:defRPr sz="1351" kern="1200">
          <a:solidFill>
            <a:schemeClr val="tx1"/>
          </a:solidFill>
          <a:latin typeface="+mn-lt"/>
          <a:ea typeface="+mn-ea"/>
          <a:cs typeface="+mn-cs"/>
        </a:defRPr>
      </a:lvl4pPr>
      <a:lvl5pPr marL="1371593" algn="l" defTabSz="685797" rtl="0" eaLnBrk="1" latinLnBrk="0" hangingPunct="1">
        <a:defRPr sz="1351" kern="1200">
          <a:solidFill>
            <a:schemeClr val="tx1"/>
          </a:solidFill>
          <a:latin typeface="+mn-lt"/>
          <a:ea typeface="+mn-ea"/>
          <a:cs typeface="+mn-cs"/>
        </a:defRPr>
      </a:lvl5pPr>
      <a:lvl6pPr marL="1714491" algn="l" defTabSz="685797" rtl="0" eaLnBrk="1" latinLnBrk="0" hangingPunct="1">
        <a:defRPr sz="1351" kern="1200">
          <a:solidFill>
            <a:schemeClr val="tx1"/>
          </a:solidFill>
          <a:latin typeface="+mn-lt"/>
          <a:ea typeface="+mn-ea"/>
          <a:cs typeface="+mn-cs"/>
        </a:defRPr>
      </a:lvl6pPr>
      <a:lvl7pPr marL="2057390" algn="l" defTabSz="685797" rtl="0" eaLnBrk="1" latinLnBrk="0" hangingPunct="1">
        <a:defRPr sz="1351" kern="1200">
          <a:solidFill>
            <a:schemeClr val="tx1"/>
          </a:solidFill>
          <a:latin typeface="+mn-lt"/>
          <a:ea typeface="+mn-ea"/>
          <a:cs typeface="+mn-cs"/>
        </a:defRPr>
      </a:lvl7pPr>
      <a:lvl8pPr marL="2400288" algn="l" defTabSz="685797" rtl="0" eaLnBrk="1" latinLnBrk="0" hangingPunct="1">
        <a:defRPr sz="1351" kern="1200">
          <a:solidFill>
            <a:schemeClr val="tx1"/>
          </a:solidFill>
          <a:latin typeface="+mn-lt"/>
          <a:ea typeface="+mn-ea"/>
          <a:cs typeface="+mn-cs"/>
        </a:defRPr>
      </a:lvl8pPr>
      <a:lvl9pPr marL="2743186" algn="l" defTabSz="685797" rtl="0" eaLnBrk="1" latinLnBrk="0" hangingPunct="1">
        <a:defRPr sz="13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9" y="486837"/>
            <a:ext cx="5915025" cy="1767417"/>
          </a:xfrm>
          <a:prstGeom prst="rect">
            <a:avLst/>
          </a:prstGeom>
        </p:spPr>
        <p:txBody>
          <a:bodyPr vert="horz" lIns="91440" tIns="45720" rIns="91440" bIns="45720" rtlCol="0" anchor="ctr">
            <a:normAutofit/>
          </a:bodyPr>
          <a:lstStyle/>
          <a:p>
            <a:endParaRPr lang="en-US" noProof="0"/>
          </a:p>
        </p:txBody>
      </p:sp>
      <p:sp>
        <p:nvSpPr>
          <p:cNvPr id="3" name="Text Placeholder 2"/>
          <p:cNvSpPr>
            <a:spLocks noGrp="1"/>
          </p:cNvSpPr>
          <p:nvPr>
            <p:ph type="body" idx="1"/>
          </p:nvPr>
        </p:nvSpPr>
        <p:spPr>
          <a:xfrm>
            <a:off x="471489" y="2434167"/>
            <a:ext cx="5915025" cy="5801784"/>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p:cNvSpPr>
            <a:spLocks noGrp="1"/>
          </p:cNvSpPr>
          <p:nvPr>
            <p:ph type="dt" sz="half" idx="2"/>
          </p:nvPr>
        </p:nvSpPr>
        <p:spPr>
          <a:xfrm>
            <a:off x="471488" y="8475138"/>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noProof="0" dirty="0"/>
              <a:t>MM.DD.20XX</a:t>
            </a:r>
          </a:p>
        </p:txBody>
      </p:sp>
      <p:sp>
        <p:nvSpPr>
          <p:cNvPr id="5" name="Footer Placeholder 4"/>
          <p:cNvSpPr>
            <a:spLocks noGrp="1"/>
          </p:cNvSpPr>
          <p:nvPr>
            <p:ph type="ftr" sz="quarter" idx="3"/>
          </p:nvPr>
        </p:nvSpPr>
        <p:spPr>
          <a:xfrm>
            <a:off x="2271714" y="8475138"/>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noProof="0" dirty="0"/>
              <a:t>ADD A FOOTER</a:t>
            </a:r>
          </a:p>
        </p:txBody>
      </p:sp>
      <p:sp>
        <p:nvSpPr>
          <p:cNvPr id="6" name="Slide Number Placeholder 5"/>
          <p:cNvSpPr>
            <a:spLocks noGrp="1"/>
          </p:cNvSpPr>
          <p:nvPr>
            <p:ph type="sldNum" sz="quarter" idx="4"/>
          </p:nvPr>
        </p:nvSpPr>
        <p:spPr>
          <a:xfrm>
            <a:off x="4843463" y="8475138"/>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C075BE66-B004-4B62-93B5-6C3A07EE5DEC}" type="slidenum">
              <a:rPr lang="en-US" noProof="0" smtClean="0"/>
              <a:t>‹#›</a:t>
            </a:fld>
            <a:endParaRPr lang="en-US" noProof="0" dirty="0"/>
          </a:p>
        </p:txBody>
      </p:sp>
    </p:spTree>
    <p:extLst>
      <p:ext uri="{BB962C8B-B14F-4D97-AF65-F5344CB8AC3E}">
        <p14:creationId xmlns:p14="http://schemas.microsoft.com/office/powerpoint/2010/main" val="3268698134"/>
      </p:ext>
    </p:extLst>
  </p:cSld>
  <p:clrMap bg1="lt1" tx1="dk1" bg2="lt2" tx2="dk2" accent1="accent1" accent2="accent2" accent3="accent3" accent4="accent4" accent5="accent5" accent6="accent6" hlink="hlink" folHlink="folHlink"/>
  <p:sldLayoutIdLst>
    <p:sldLayoutId id="2147483673" r:id="rId1"/>
    <p:sldLayoutId id="2147483674" r:id="rId2"/>
  </p:sldLayoutIdLst>
  <p:hf hdr="0"/>
  <p:txStyles>
    <p:titleStyle>
      <a:lvl1pPr algn="l" defTabSz="685797"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9" indent="-171449" algn="l" defTabSz="685797" rtl="0" eaLnBrk="1" latinLnBrk="0" hangingPunct="1">
        <a:lnSpc>
          <a:spcPct val="90000"/>
        </a:lnSpc>
        <a:spcBef>
          <a:spcPts val="751"/>
        </a:spcBef>
        <a:buFont typeface="Arial" panose="020B0604020202020204" pitchFamily="34" charset="0"/>
        <a:buChar char="•"/>
        <a:defRPr sz="2100" kern="1200">
          <a:solidFill>
            <a:schemeClr val="tx1"/>
          </a:solidFill>
          <a:latin typeface="+mn-lt"/>
          <a:ea typeface="+mn-ea"/>
          <a:cs typeface="+mn-cs"/>
        </a:defRPr>
      </a:lvl1pPr>
      <a:lvl2pPr marL="514348" indent="-171449" algn="l" defTabSz="68579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46" indent="-171449" algn="l" defTabSz="685797"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45"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4pPr>
      <a:lvl5pPr marL="1543043"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5pPr>
      <a:lvl6pPr marL="1885942"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840"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737"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636" indent="-171449" algn="l" defTabSz="685797"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97" rtl="0" eaLnBrk="1" latinLnBrk="0" hangingPunct="1">
        <a:defRPr sz="1351" kern="1200">
          <a:solidFill>
            <a:schemeClr val="tx1"/>
          </a:solidFill>
          <a:latin typeface="+mn-lt"/>
          <a:ea typeface="+mn-ea"/>
          <a:cs typeface="+mn-cs"/>
        </a:defRPr>
      </a:lvl1pPr>
      <a:lvl2pPr marL="342898" algn="l" defTabSz="685797" rtl="0" eaLnBrk="1" latinLnBrk="0" hangingPunct="1">
        <a:defRPr sz="1351" kern="1200">
          <a:solidFill>
            <a:schemeClr val="tx1"/>
          </a:solidFill>
          <a:latin typeface="+mn-lt"/>
          <a:ea typeface="+mn-ea"/>
          <a:cs typeface="+mn-cs"/>
        </a:defRPr>
      </a:lvl2pPr>
      <a:lvl3pPr marL="685797" algn="l" defTabSz="685797" rtl="0" eaLnBrk="1" latinLnBrk="0" hangingPunct="1">
        <a:defRPr sz="1351" kern="1200">
          <a:solidFill>
            <a:schemeClr val="tx1"/>
          </a:solidFill>
          <a:latin typeface="+mn-lt"/>
          <a:ea typeface="+mn-ea"/>
          <a:cs typeface="+mn-cs"/>
        </a:defRPr>
      </a:lvl3pPr>
      <a:lvl4pPr marL="1028695" algn="l" defTabSz="685797" rtl="0" eaLnBrk="1" latinLnBrk="0" hangingPunct="1">
        <a:defRPr sz="1351" kern="1200">
          <a:solidFill>
            <a:schemeClr val="tx1"/>
          </a:solidFill>
          <a:latin typeface="+mn-lt"/>
          <a:ea typeface="+mn-ea"/>
          <a:cs typeface="+mn-cs"/>
        </a:defRPr>
      </a:lvl4pPr>
      <a:lvl5pPr marL="1371593" algn="l" defTabSz="685797" rtl="0" eaLnBrk="1" latinLnBrk="0" hangingPunct="1">
        <a:defRPr sz="1351" kern="1200">
          <a:solidFill>
            <a:schemeClr val="tx1"/>
          </a:solidFill>
          <a:latin typeface="+mn-lt"/>
          <a:ea typeface="+mn-ea"/>
          <a:cs typeface="+mn-cs"/>
        </a:defRPr>
      </a:lvl5pPr>
      <a:lvl6pPr marL="1714491" algn="l" defTabSz="685797" rtl="0" eaLnBrk="1" latinLnBrk="0" hangingPunct="1">
        <a:defRPr sz="1351" kern="1200">
          <a:solidFill>
            <a:schemeClr val="tx1"/>
          </a:solidFill>
          <a:latin typeface="+mn-lt"/>
          <a:ea typeface="+mn-ea"/>
          <a:cs typeface="+mn-cs"/>
        </a:defRPr>
      </a:lvl6pPr>
      <a:lvl7pPr marL="2057390" algn="l" defTabSz="685797" rtl="0" eaLnBrk="1" latinLnBrk="0" hangingPunct="1">
        <a:defRPr sz="1351" kern="1200">
          <a:solidFill>
            <a:schemeClr val="tx1"/>
          </a:solidFill>
          <a:latin typeface="+mn-lt"/>
          <a:ea typeface="+mn-ea"/>
          <a:cs typeface="+mn-cs"/>
        </a:defRPr>
      </a:lvl7pPr>
      <a:lvl8pPr marL="2400288" algn="l" defTabSz="685797" rtl="0" eaLnBrk="1" latinLnBrk="0" hangingPunct="1">
        <a:defRPr sz="1351" kern="1200">
          <a:solidFill>
            <a:schemeClr val="tx1"/>
          </a:solidFill>
          <a:latin typeface="+mn-lt"/>
          <a:ea typeface="+mn-ea"/>
          <a:cs typeface="+mn-cs"/>
        </a:defRPr>
      </a:lvl8pPr>
      <a:lvl9pPr marL="2743186" algn="l" defTabSz="685797"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chart" Target="../charts/chart31.xml"/><Relationship Id="rId3" Type="http://schemas.openxmlformats.org/officeDocument/2006/relationships/oleObject" Target="../embeddings/oleObject7.bin"/><Relationship Id="rId7" Type="http://schemas.openxmlformats.org/officeDocument/2006/relationships/chart" Target="../charts/chart30.xml"/><Relationship Id="rId2" Type="http://schemas.openxmlformats.org/officeDocument/2006/relationships/slideLayout" Target="../slideLayouts/slideLayout13.xml"/><Relationship Id="rId1" Type="http://schemas.openxmlformats.org/officeDocument/2006/relationships/vmlDrawing" Target="../drawings/vmlDrawing10.vml"/><Relationship Id="rId6" Type="http://schemas.openxmlformats.org/officeDocument/2006/relationships/chart" Target="../charts/chart29.xml"/><Relationship Id="rId5" Type="http://schemas.openxmlformats.org/officeDocument/2006/relationships/chart" Target="../charts/chart28.xml"/><Relationship Id="rId10" Type="http://schemas.openxmlformats.org/officeDocument/2006/relationships/image" Target="../media/image13.png"/><Relationship Id="rId4" Type="http://schemas.openxmlformats.org/officeDocument/2006/relationships/image" Target="../media/image1.png"/><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11.vml"/><Relationship Id="rId5" Type="http://schemas.openxmlformats.org/officeDocument/2006/relationships/chart" Target="../charts/chart3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12.v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13.v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oleObject" Target="../embeddings/oleObject8.bin"/><Relationship Id="rId7" Type="http://schemas.openxmlformats.org/officeDocument/2006/relationships/image" Target="../media/image30.png"/><Relationship Id="rId2" Type="http://schemas.openxmlformats.org/officeDocument/2006/relationships/slideLayout" Target="../slideLayouts/slideLayout13.xml"/><Relationship Id="rId1" Type="http://schemas.openxmlformats.org/officeDocument/2006/relationships/vmlDrawing" Target="../drawings/vmlDrawing14.vml"/><Relationship Id="rId6" Type="http://schemas.openxmlformats.org/officeDocument/2006/relationships/image" Target="../media/image29.jpg"/><Relationship Id="rId5" Type="http://schemas.openxmlformats.org/officeDocument/2006/relationships/image" Target="../media/image28.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15.v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oleObject" Target="../embeddings/oleObject8.bin"/><Relationship Id="rId7" Type="http://schemas.openxmlformats.org/officeDocument/2006/relationships/diagramQuickStyle" Target="../diagrams/quickStyle1.xml"/><Relationship Id="rId2" Type="http://schemas.openxmlformats.org/officeDocument/2006/relationships/slideLayout" Target="../slideLayouts/slideLayout13.xml"/><Relationship Id="rId1" Type="http://schemas.openxmlformats.org/officeDocument/2006/relationships/vmlDrawing" Target="../drawings/vmlDrawing16.v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png"/><Relationship Id="rId9" Type="http://schemas.microsoft.com/office/2007/relationships/diagramDrawing" Target="../diagrams/drawing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chart" Target="../charts/chart9.xml"/><Relationship Id="rId18" Type="http://schemas.openxmlformats.org/officeDocument/2006/relationships/image" Target="../media/image1.png"/><Relationship Id="rId3" Type="http://schemas.openxmlformats.org/officeDocument/2006/relationships/chart" Target="../charts/chart1.xml"/><Relationship Id="rId7" Type="http://schemas.openxmlformats.org/officeDocument/2006/relationships/image" Target="../media/image2.png"/><Relationship Id="rId12" Type="http://schemas.openxmlformats.org/officeDocument/2006/relationships/chart" Target="../charts/chart8.xml"/><Relationship Id="rId17" Type="http://schemas.openxmlformats.org/officeDocument/2006/relationships/oleObject" Target="../embeddings/oleObject2.bin"/><Relationship Id="rId2" Type="http://schemas.openxmlformats.org/officeDocument/2006/relationships/slideLayout" Target="../slideLayouts/slideLayout12.xml"/><Relationship Id="rId16" Type="http://schemas.openxmlformats.org/officeDocument/2006/relationships/image" Target="../media/image4.png"/><Relationship Id="rId1" Type="http://schemas.openxmlformats.org/officeDocument/2006/relationships/vmlDrawing" Target="../drawings/vmlDrawing4.vml"/><Relationship Id="rId6" Type="http://schemas.openxmlformats.org/officeDocument/2006/relationships/chart" Target="../charts/chart4.xml"/><Relationship Id="rId11" Type="http://schemas.openxmlformats.org/officeDocument/2006/relationships/chart" Target="../charts/chart7.xml"/><Relationship Id="rId5" Type="http://schemas.openxmlformats.org/officeDocument/2006/relationships/chart" Target="../charts/chart3.xml"/><Relationship Id="rId15" Type="http://schemas.openxmlformats.org/officeDocument/2006/relationships/chart" Target="../charts/chart11.xml"/><Relationship Id="rId10" Type="http://schemas.openxmlformats.org/officeDocument/2006/relationships/chart" Target="../charts/chart6.xml"/><Relationship Id="rId4" Type="http://schemas.openxmlformats.org/officeDocument/2006/relationships/chart" Target="../charts/chart2.xml"/><Relationship Id="rId9" Type="http://schemas.openxmlformats.org/officeDocument/2006/relationships/chart" Target="../charts/chart5.xml"/><Relationship Id="rId14" Type="http://schemas.openxmlformats.org/officeDocument/2006/relationships/chart" Target="../charts/chart10.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oleObject" Target="../embeddings/oleObject2.bin"/><Relationship Id="rId7" Type="http://schemas.openxmlformats.org/officeDocument/2006/relationships/image" Target="../media/image6.png"/><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image" Target="../media/image5.png"/><Relationship Id="rId5" Type="http://schemas.openxmlformats.org/officeDocument/2006/relationships/chart" Target="../charts/chart1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oleObject" Target="../embeddings/oleObject4.bin"/><Relationship Id="rId7" Type="http://schemas.openxmlformats.org/officeDocument/2006/relationships/chart" Target="../charts/chart15.xml"/><Relationship Id="rId12" Type="http://schemas.openxmlformats.org/officeDocument/2006/relationships/image" Target="../media/image12.png"/><Relationship Id="rId2" Type="http://schemas.openxmlformats.org/officeDocument/2006/relationships/slideLayout" Target="../slideLayouts/slideLayout13.xml"/><Relationship Id="rId1" Type="http://schemas.openxmlformats.org/officeDocument/2006/relationships/vmlDrawing" Target="../drawings/vmlDrawing6.vml"/><Relationship Id="rId6" Type="http://schemas.openxmlformats.org/officeDocument/2006/relationships/chart" Target="../charts/chart14.xml"/><Relationship Id="rId11" Type="http://schemas.openxmlformats.org/officeDocument/2006/relationships/image" Target="../media/image11.png"/><Relationship Id="rId5" Type="http://schemas.openxmlformats.org/officeDocument/2006/relationships/chart" Target="../charts/chart13.xml"/><Relationship Id="rId10" Type="http://schemas.openxmlformats.org/officeDocument/2006/relationships/image" Target="../media/image10.png"/><Relationship Id="rId4" Type="http://schemas.openxmlformats.org/officeDocument/2006/relationships/image" Target="../media/image1.png"/><Relationship Id="rId9" Type="http://schemas.openxmlformats.org/officeDocument/2006/relationships/image" Target="../media/image9.png"/><Relationship Id="rId1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oleObject" Target="../embeddings/oleObject5.bin"/><Relationship Id="rId7" Type="http://schemas.openxmlformats.org/officeDocument/2006/relationships/chart" Target="../charts/chart18.xml"/><Relationship Id="rId12" Type="http://schemas.openxmlformats.org/officeDocument/2006/relationships/image" Target="../media/image17.png"/><Relationship Id="rId2" Type="http://schemas.openxmlformats.org/officeDocument/2006/relationships/slideLayout" Target="../slideLayouts/slideLayout13.xml"/><Relationship Id="rId1" Type="http://schemas.openxmlformats.org/officeDocument/2006/relationships/vmlDrawing" Target="../drawings/vmlDrawing7.vml"/><Relationship Id="rId6" Type="http://schemas.openxmlformats.org/officeDocument/2006/relationships/chart" Target="../charts/chart17.xml"/><Relationship Id="rId11" Type="http://schemas.openxmlformats.org/officeDocument/2006/relationships/image" Target="../media/image12.png"/><Relationship Id="rId5" Type="http://schemas.openxmlformats.org/officeDocument/2006/relationships/chart" Target="../charts/chart16.xml"/><Relationship Id="rId10" Type="http://schemas.openxmlformats.org/officeDocument/2006/relationships/image" Target="../media/image16.png"/><Relationship Id="rId4" Type="http://schemas.openxmlformats.org/officeDocument/2006/relationships/image" Target="../media/image1.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chart" Target="../charts/chart22.xml"/><Relationship Id="rId13" Type="http://schemas.openxmlformats.org/officeDocument/2006/relationships/image" Target="../media/image21.png"/><Relationship Id="rId3" Type="http://schemas.openxmlformats.org/officeDocument/2006/relationships/oleObject" Target="../embeddings/oleObject5.bin"/><Relationship Id="rId7" Type="http://schemas.openxmlformats.org/officeDocument/2006/relationships/chart" Target="../charts/chart21.xml"/><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slideLayout" Target="../slideLayouts/slideLayout13.xml"/><Relationship Id="rId16" Type="http://schemas.openxmlformats.org/officeDocument/2006/relationships/image" Target="../media/image24.png"/><Relationship Id="rId1" Type="http://schemas.openxmlformats.org/officeDocument/2006/relationships/vmlDrawing" Target="../drawings/vmlDrawing8.vml"/><Relationship Id="rId6" Type="http://schemas.openxmlformats.org/officeDocument/2006/relationships/chart" Target="../charts/chart20.xml"/><Relationship Id="rId11" Type="http://schemas.openxmlformats.org/officeDocument/2006/relationships/image" Target="../media/image19.png"/><Relationship Id="rId5" Type="http://schemas.openxmlformats.org/officeDocument/2006/relationships/chart" Target="../charts/chart19.xml"/><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1.png"/><Relationship Id="rId9" Type="http://schemas.openxmlformats.org/officeDocument/2006/relationships/chart" Target="../charts/chart23.xml"/><Relationship Id="rId1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oleObject" Target="../embeddings/oleObject6.bin"/><Relationship Id="rId7" Type="http://schemas.openxmlformats.org/officeDocument/2006/relationships/chart" Target="../charts/chart26.xml"/><Relationship Id="rId12" Type="http://schemas.openxmlformats.org/officeDocument/2006/relationships/image" Target="../media/image27.png"/><Relationship Id="rId2" Type="http://schemas.openxmlformats.org/officeDocument/2006/relationships/slideLayout" Target="../slideLayouts/slideLayout13.xml"/><Relationship Id="rId1" Type="http://schemas.openxmlformats.org/officeDocument/2006/relationships/vmlDrawing" Target="../drawings/vmlDrawing9.vml"/><Relationship Id="rId6" Type="http://schemas.openxmlformats.org/officeDocument/2006/relationships/chart" Target="../charts/chart25.xml"/><Relationship Id="rId11" Type="http://schemas.openxmlformats.org/officeDocument/2006/relationships/chart" Target="../charts/chart27.xml"/><Relationship Id="rId5" Type="http://schemas.openxmlformats.org/officeDocument/2006/relationships/chart" Target="../charts/chart24.xml"/><Relationship Id="rId10" Type="http://schemas.openxmlformats.org/officeDocument/2006/relationships/image" Target="../media/image26.png"/><Relationship Id="rId4" Type="http://schemas.openxmlformats.org/officeDocument/2006/relationships/image" Target="../media/image1.pn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2863" y="3079102"/>
            <a:ext cx="5829300" cy="630467"/>
          </a:xfrm>
        </p:spPr>
        <p:txBody>
          <a:bodyPr>
            <a:normAutofit/>
          </a:bodyPr>
          <a:lstStyle/>
          <a:p>
            <a:r>
              <a:rPr lang="en-GB" sz="2600" dirty="0"/>
              <a:t>Annual Corporate Complaints Report</a:t>
            </a:r>
          </a:p>
        </p:txBody>
      </p:sp>
      <p:sp>
        <p:nvSpPr>
          <p:cNvPr id="3" name="Subtitle 2"/>
          <p:cNvSpPr>
            <a:spLocks noGrp="1"/>
          </p:cNvSpPr>
          <p:nvPr>
            <p:ph type="subTitle" idx="1"/>
          </p:nvPr>
        </p:nvSpPr>
        <p:spPr>
          <a:xfrm>
            <a:off x="857251" y="4245086"/>
            <a:ext cx="5143500" cy="2207683"/>
          </a:xfrm>
        </p:spPr>
        <p:txBody>
          <a:bodyPr/>
          <a:lstStyle/>
          <a:p>
            <a:r>
              <a:rPr lang="en-GB" b="1" dirty="0"/>
              <a:t>Complaints Received</a:t>
            </a:r>
          </a:p>
          <a:p>
            <a:r>
              <a:rPr lang="en-GB" b="1" dirty="0"/>
              <a:t>2019-’20 </a:t>
            </a:r>
          </a:p>
        </p:txBody>
      </p:sp>
      <p:sp>
        <p:nvSpPr>
          <p:cNvPr id="4" name="Rectangle 2"/>
          <p:cNvSpPr>
            <a:spLocks noChangeArrowheads="1"/>
          </p:cNvSpPr>
          <p:nvPr/>
        </p:nvSpPr>
        <p:spPr bwMode="auto">
          <a:xfrm>
            <a:off x="4758614" y="95840"/>
            <a:ext cx="184731" cy="480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sz="2520"/>
          </a:p>
        </p:txBody>
      </p:sp>
      <p:graphicFrame>
        <p:nvGraphicFramePr>
          <p:cNvPr id="5" name="Object 4"/>
          <p:cNvGraphicFramePr>
            <a:graphicFrameLocks noChangeAspect="1"/>
          </p:cNvGraphicFramePr>
          <p:nvPr>
            <p:extLst>
              <p:ext uri="{D42A27DB-BD31-4B8C-83A1-F6EECF244321}">
                <p14:modId xmlns:p14="http://schemas.microsoft.com/office/powerpoint/2010/main" val="3482203299"/>
              </p:ext>
            </p:extLst>
          </p:nvPr>
        </p:nvGraphicFramePr>
        <p:xfrm>
          <a:off x="4758614" y="335904"/>
          <a:ext cx="1733551" cy="904875"/>
        </p:xfrm>
        <a:graphic>
          <a:graphicData uri="http://schemas.openxmlformats.org/presentationml/2006/ole">
            <mc:AlternateContent xmlns:mc="http://schemas.openxmlformats.org/markup-compatibility/2006">
              <mc:Choice xmlns:v="urn:schemas-microsoft-com:vml" Requires="v">
                <p:oleObj spid="_x0000_s1163" r:id="rId3" imgW="5772956" imgH="2980952" progId="MSPhotoEd.3">
                  <p:embed/>
                </p:oleObj>
              </mc:Choice>
              <mc:Fallback>
                <p:oleObj r:id="rId3" imgW="5772956" imgH="2980952" progId="MSPhotoEd.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8614" y="335904"/>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extBox 6"/>
          <p:cNvSpPr txBox="1"/>
          <p:nvPr/>
        </p:nvSpPr>
        <p:spPr>
          <a:xfrm>
            <a:off x="0" y="7882116"/>
            <a:ext cx="6858000" cy="1495794"/>
          </a:xfrm>
          <a:prstGeom prst="rect">
            <a:avLst/>
          </a:prstGeom>
          <a:solidFill>
            <a:schemeClr val="bg1">
              <a:lumMod val="65000"/>
            </a:schemeClr>
          </a:solidFill>
        </p:spPr>
        <p:txBody>
          <a:bodyPr wrap="square" rtlCol="0">
            <a:spAutoFit/>
          </a:bodyPr>
          <a:lstStyle/>
          <a:p>
            <a:pPr algn="r"/>
            <a:endParaRPr lang="en-GB" sz="2200" dirty="0">
              <a:solidFill>
                <a:schemeClr val="bg1"/>
              </a:solidFill>
            </a:endParaRPr>
          </a:p>
          <a:p>
            <a:pPr algn="r"/>
            <a:r>
              <a:rPr lang="en-GB" sz="2200" dirty="0">
                <a:solidFill>
                  <a:schemeClr val="bg1"/>
                </a:solidFill>
                <a:latin typeface="Verdana" panose="020B0604030504040204" pitchFamily="34" charset="0"/>
                <a:ea typeface="Verdana" panose="020B0604030504040204" pitchFamily="34" charset="0"/>
                <a:cs typeface="Verdana" panose="020B0604030504040204" pitchFamily="34" charset="0"/>
              </a:rPr>
              <a:t>Wokingham Borough Council</a:t>
            </a:r>
          </a:p>
          <a:p>
            <a:pPr algn="r"/>
            <a:endParaRPr lang="en-GB" sz="2200" dirty="0"/>
          </a:p>
          <a:p>
            <a:pPr algn="r"/>
            <a:endParaRPr lang="en-GB" sz="2520" dirty="0"/>
          </a:p>
        </p:txBody>
      </p:sp>
    </p:spTree>
    <p:extLst>
      <p:ext uri="{BB962C8B-B14F-4D97-AF65-F5344CB8AC3E}">
        <p14:creationId xmlns:p14="http://schemas.microsoft.com/office/powerpoint/2010/main" val="18652631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115882"/>
            <a:ext cx="6858000" cy="2031325"/>
          </a:xfrm>
          <a:prstGeom prst="rect">
            <a:avLst/>
          </a:prstGeom>
          <a:solidFill>
            <a:schemeClr val="tx1">
              <a:lumMod val="20000"/>
              <a:lumOff val="80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sp>
        <p:nvSpPr>
          <p:cNvPr id="2" name="Title 1"/>
          <p:cNvSpPr>
            <a:spLocks noGrp="1"/>
          </p:cNvSpPr>
          <p:nvPr>
            <p:ph type="title"/>
          </p:nvPr>
        </p:nvSpPr>
        <p:spPr>
          <a:xfrm>
            <a:off x="0" y="229084"/>
            <a:ext cx="5070896" cy="819451"/>
          </a:xfrm>
        </p:spPr>
        <p:txBody>
          <a:bodyPr>
            <a:normAutofit/>
          </a:bodyPr>
          <a:lstStyle/>
          <a:p>
            <a:r>
              <a:rPr lang="en-GB" sz="1800" dirty="0">
                <a:solidFill>
                  <a:schemeClr val="tx2"/>
                </a:solidFill>
                <a:latin typeface="Calibri" panose="020F0502020204030204" pitchFamily="34" charset="0"/>
                <a:cs typeface="Calibri" panose="020F0502020204030204" pitchFamily="34" charset="0"/>
              </a:rPr>
              <a:t>Annual Complaints Report  </a:t>
            </a:r>
            <a:r>
              <a:rPr lang="en-GB" sz="1800" dirty="0">
                <a:solidFill>
                  <a:srgbClr val="00B050"/>
                </a:solidFill>
                <a:latin typeface="Calibri" panose="020F0502020204030204" pitchFamily="34" charset="0"/>
                <a:cs typeface="Calibri" panose="020F0502020204030204" pitchFamily="34" charset="0"/>
              </a:rPr>
              <a:t>I Corporate Services</a:t>
            </a:r>
          </a:p>
        </p:txBody>
      </p:sp>
      <p:graphicFrame>
        <p:nvGraphicFramePr>
          <p:cNvPr id="4" name="Object 3"/>
          <p:cNvGraphicFramePr>
            <a:graphicFrameLocks noChangeAspect="1"/>
          </p:cNvGraphicFramePr>
          <p:nvPr>
            <p:extLst>
              <p:ext uri="{D42A27DB-BD31-4B8C-83A1-F6EECF244321}">
                <p14:modId xmlns:p14="http://schemas.microsoft.com/office/powerpoint/2010/main" val="1996561538"/>
              </p:ext>
            </p:extLst>
          </p:nvPr>
        </p:nvGraphicFramePr>
        <p:xfrm>
          <a:off x="4913664" y="78710"/>
          <a:ext cx="1733551" cy="904875"/>
        </p:xfrm>
        <a:graphic>
          <a:graphicData uri="http://schemas.openxmlformats.org/presentationml/2006/ole">
            <mc:AlternateContent xmlns:mc="http://schemas.openxmlformats.org/markup-compatibility/2006">
              <mc:Choice xmlns:v="urn:schemas-microsoft-com:vml" Requires="v">
                <p:oleObj spid="_x0000_s8328"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3664" y="78710"/>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307732" y="1501275"/>
          <a:ext cx="1032768" cy="1092200"/>
        </p:xfrm>
        <a:graphic>
          <a:graphicData uri="http://schemas.openxmlformats.org/drawingml/2006/chart">
            <c:chart xmlns:c="http://schemas.openxmlformats.org/drawingml/2006/chart" xmlns:r="http://schemas.openxmlformats.org/officeDocument/2006/relationships" r:id="rId5"/>
          </a:graphicData>
        </a:graphic>
      </p:graphicFrame>
      <p:sp>
        <p:nvSpPr>
          <p:cNvPr id="8" name="Text Placeholder 438">
            <a:extLst>
              <a:ext uri="{FF2B5EF4-FFF2-40B4-BE49-F238E27FC236}">
                <a16:creationId xmlns:a16="http://schemas.microsoft.com/office/drawing/2014/main" id="{B49A98DC-0484-43DA-8119-2585E759C606}"/>
              </a:ext>
            </a:extLst>
          </p:cNvPr>
          <p:cNvSpPr txBox="1">
            <a:spLocks/>
          </p:cNvSpPr>
          <p:nvPr/>
        </p:nvSpPr>
        <p:spPr>
          <a:xfrm>
            <a:off x="453505" y="1853107"/>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endParaRPr lang="en-US" sz="2500" dirty="0">
              <a:solidFill>
                <a:srgbClr val="C1272D"/>
              </a:solidFill>
              <a:latin typeface="Rockwell"/>
            </a:endParaRPr>
          </a:p>
        </p:txBody>
      </p:sp>
      <p:graphicFrame>
        <p:nvGraphicFramePr>
          <p:cNvPr id="9"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785080" y="1500192"/>
          <a:ext cx="1032768" cy="1092200"/>
        </p:xfrm>
        <a:graphic>
          <a:graphicData uri="http://schemas.openxmlformats.org/drawingml/2006/chart">
            <c:chart xmlns:c="http://schemas.openxmlformats.org/drawingml/2006/chart" xmlns:r="http://schemas.openxmlformats.org/officeDocument/2006/relationships" r:id="rId6"/>
          </a:graphicData>
        </a:graphic>
      </p:graphicFrame>
      <p:sp>
        <p:nvSpPr>
          <p:cNvPr id="10" name="Text Placeholder 438">
            <a:extLst>
              <a:ext uri="{FF2B5EF4-FFF2-40B4-BE49-F238E27FC236}">
                <a16:creationId xmlns:a16="http://schemas.microsoft.com/office/drawing/2014/main" id="{B49A98DC-0484-43DA-8119-2585E759C606}"/>
              </a:ext>
            </a:extLst>
          </p:cNvPr>
          <p:cNvSpPr txBox="1">
            <a:spLocks/>
          </p:cNvSpPr>
          <p:nvPr/>
        </p:nvSpPr>
        <p:spPr>
          <a:xfrm>
            <a:off x="1912021" y="1817793"/>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2</a:t>
            </a:r>
          </a:p>
        </p:txBody>
      </p:sp>
      <p:graphicFrame>
        <p:nvGraphicFramePr>
          <p:cNvPr id="11"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3262425" y="1500192"/>
          <a:ext cx="1032768" cy="1092200"/>
        </p:xfrm>
        <a:graphic>
          <a:graphicData uri="http://schemas.openxmlformats.org/drawingml/2006/chart">
            <c:chart xmlns:c="http://schemas.openxmlformats.org/drawingml/2006/chart" xmlns:r="http://schemas.openxmlformats.org/officeDocument/2006/relationships" r:id="rId7"/>
          </a:graphicData>
        </a:graphic>
      </p:graphicFrame>
      <p:sp>
        <p:nvSpPr>
          <p:cNvPr id="12" name="Text Placeholder 438">
            <a:extLst>
              <a:ext uri="{FF2B5EF4-FFF2-40B4-BE49-F238E27FC236}">
                <a16:creationId xmlns:a16="http://schemas.microsoft.com/office/drawing/2014/main" id="{B49A98DC-0484-43DA-8119-2585E759C606}"/>
              </a:ext>
            </a:extLst>
          </p:cNvPr>
          <p:cNvSpPr txBox="1">
            <a:spLocks/>
          </p:cNvSpPr>
          <p:nvPr/>
        </p:nvSpPr>
        <p:spPr>
          <a:xfrm>
            <a:off x="3390025" y="1831693"/>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1</a:t>
            </a:r>
          </a:p>
        </p:txBody>
      </p:sp>
      <p:graphicFrame>
        <p:nvGraphicFramePr>
          <p:cNvPr id="13"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4747672" y="1503053"/>
          <a:ext cx="1032768" cy="1092200"/>
        </p:xfrm>
        <a:graphic>
          <a:graphicData uri="http://schemas.openxmlformats.org/drawingml/2006/chart">
            <c:chart xmlns:c="http://schemas.openxmlformats.org/drawingml/2006/chart" xmlns:r="http://schemas.openxmlformats.org/officeDocument/2006/relationships" r:id="rId8"/>
          </a:graphicData>
        </a:graphic>
      </p:graphicFrame>
      <p:sp>
        <p:nvSpPr>
          <p:cNvPr id="14" name="Text Placeholder 438">
            <a:extLst>
              <a:ext uri="{FF2B5EF4-FFF2-40B4-BE49-F238E27FC236}">
                <a16:creationId xmlns:a16="http://schemas.microsoft.com/office/drawing/2014/main" id="{B49A98DC-0484-43DA-8119-2585E759C606}"/>
              </a:ext>
            </a:extLst>
          </p:cNvPr>
          <p:cNvSpPr txBox="1">
            <a:spLocks/>
          </p:cNvSpPr>
          <p:nvPr/>
        </p:nvSpPr>
        <p:spPr>
          <a:xfrm>
            <a:off x="4881181" y="1855955"/>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2</a:t>
            </a:r>
          </a:p>
        </p:txBody>
      </p:sp>
      <p:sp>
        <p:nvSpPr>
          <p:cNvPr id="17" name="Text Placeholder 28">
            <a:extLst>
              <a:ext uri="{FF2B5EF4-FFF2-40B4-BE49-F238E27FC236}">
                <a16:creationId xmlns:a16="http://schemas.microsoft.com/office/drawing/2014/main" id="{12BCD4F1-2504-47C1-99F6-B39BCBDDC0FB}"/>
              </a:ext>
            </a:extLst>
          </p:cNvPr>
          <p:cNvSpPr txBox="1">
            <a:spLocks/>
          </p:cNvSpPr>
          <p:nvPr/>
        </p:nvSpPr>
        <p:spPr>
          <a:xfrm>
            <a:off x="1830543" y="2560038"/>
            <a:ext cx="1214670" cy="373136"/>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defTabSz="1219164">
              <a:defRPr/>
            </a:pPr>
            <a:r>
              <a:rPr lang="en-US" sz="1200" b="1" dirty="0">
                <a:solidFill>
                  <a:srgbClr val="788086"/>
                </a:solidFill>
                <a:latin typeface="Verdana"/>
              </a:rPr>
              <a:t>Responded to at Stage 1</a:t>
            </a:r>
          </a:p>
        </p:txBody>
      </p:sp>
      <p:sp>
        <p:nvSpPr>
          <p:cNvPr id="18" name="Text Placeholder 28">
            <a:extLst>
              <a:ext uri="{FF2B5EF4-FFF2-40B4-BE49-F238E27FC236}">
                <a16:creationId xmlns:a16="http://schemas.microsoft.com/office/drawing/2014/main" id="{12BCD4F1-2504-47C1-99F6-B39BCBDDC0FB}"/>
              </a:ext>
            </a:extLst>
          </p:cNvPr>
          <p:cNvSpPr txBox="1">
            <a:spLocks/>
          </p:cNvSpPr>
          <p:nvPr/>
        </p:nvSpPr>
        <p:spPr>
          <a:xfrm>
            <a:off x="3194762" y="2549729"/>
            <a:ext cx="1249980" cy="29080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Escalated to Stage 2</a:t>
            </a:r>
          </a:p>
        </p:txBody>
      </p:sp>
      <p:sp>
        <p:nvSpPr>
          <p:cNvPr id="19" name="TextBox 18"/>
          <p:cNvSpPr txBox="1"/>
          <p:nvPr/>
        </p:nvSpPr>
        <p:spPr>
          <a:xfrm>
            <a:off x="161887" y="1620426"/>
            <a:ext cx="2817847"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Total Figures</a:t>
            </a:r>
          </a:p>
        </p:txBody>
      </p:sp>
      <p:sp>
        <p:nvSpPr>
          <p:cNvPr id="21" name="TextBox 20"/>
          <p:cNvSpPr txBox="1"/>
          <p:nvPr/>
        </p:nvSpPr>
        <p:spPr>
          <a:xfrm>
            <a:off x="4196019" y="3304379"/>
            <a:ext cx="2901820"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Complaints by Department</a:t>
            </a:r>
          </a:p>
        </p:txBody>
      </p:sp>
      <p:sp>
        <p:nvSpPr>
          <p:cNvPr id="22" name="TextBox 21"/>
          <p:cNvSpPr txBox="1"/>
          <p:nvPr/>
        </p:nvSpPr>
        <p:spPr>
          <a:xfrm>
            <a:off x="280816" y="4370325"/>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Business Services</a:t>
            </a:r>
          </a:p>
        </p:txBody>
      </p:sp>
      <p:sp>
        <p:nvSpPr>
          <p:cNvPr id="23" name="TextBox 22"/>
          <p:cNvSpPr txBox="1"/>
          <p:nvPr/>
        </p:nvSpPr>
        <p:spPr>
          <a:xfrm>
            <a:off x="280815" y="5072615"/>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Governance</a:t>
            </a:r>
          </a:p>
        </p:txBody>
      </p:sp>
      <p:sp>
        <p:nvSpPr>
          <p:cNvPr id="27" name="TextBox 26"/>
          <p:cNvSpPr txBox="1"/>
          <p:nvPr/>
        </p:nvSpPr>
        <p:spPr>
          <a:xfrm>
            <a:off x="2075356" y="3776850"/>
            <a:ext cx="2452776" cy="292388"/>
          </a:xfrm>
          <a:prstGeom prst="rect">
            <a:avLst/>
          </a:prstGeom>
          <a:noFill/>
        </p:spPr>
        <p:txBody>
          <a:bodyPr wrap="square" rtlCol="0">
            <a:spAutoFit/>
          </a:bodyPr>
          <a:lstStyle/>
          <a:p>
            <a:r>
              <a:rPr lang="en-GB" sz="1300" b="1" dirty="0">
                <a:latin typeface="Verdana" panose="020B0604030504040204" pitchFamily="34" charset="0"/>
                <a:ea typeface="Verdana" panose="020B0604030504040204" pitchFamily="34" charset="0"/>
                <a:cs typeface="Verdana" panose="020B0604030504040204" pitchFamily="34" charset="0"/>
              </a:rPr>
              <a:t>Volumes of complaints</a:t>
            </a:r>
          </a:p>
        </p:txBody>
      </p:sp>
      <p:sp>
        <p:nvSpPr>
          <p:cNvPr id="52" name="TextBox 51"/>
          <p:cNvSpPr txBox="1"/>
          <p:nvPr/>
        </p:nvSpPr>
        <p:spPr>
          <a:xfrm>
            <a:off x="1734443" y="4370328"/>
            <a:ext cx="1808799" cy="246221"/>
          </a:xfrm>
          <a:prstGeom prst="rect">
            <a:avLst/>
          </a:prstGeom>
          <a:noFill/>
        </p:spPr>
        <p:txBody>
          <a:bodyPr wrap="square" rtlCol="0">
            <a:spAutoFit/>
          </a:bodyPr>
          <a:lstStyle/>
          <a:p>
            <a:r>
              <a:rPr lang="en-GB" sz="1000" dirty="0">
                <a:solidFill>
                  <a:srgbClr val="FF0000"/>
                </a:solidFill>
                <a:latin typeface="Verdana" panose="020B0604030504040204" pitchFamily="34" charset="0"/>
                <a:ea typeface="Verdana" panose="020B0604030504040204" pitchFamily="34" charset="0"/>
                <a:cs typeface="Verdana" panose="020B0604030504040204" pitchFamily="34" charset="0"/>
              </a:rPr>
              <a:t> </a:t>
            </a:r>
          </a:p>
        </p:txBody>
      </p:sp>
      <p:sp>
        <p:nvSpPr>
          <p:cNvPr id="53" name="TextBox 52"/>
          <p:cNvSpPr txBox="1"/>
          <p:nvPr/>
        </p:nvSpPr>
        <p:spPr>
          <a:xfrm>
            <a:off x="0" y="6933226"/>
            <a:ext cx="6858000" cy="2419124"/>
          </a:xfrm>
          <a:prstGeom prst="rect">
            <a:avLst/>
          </a:prstGeom>
          <a:solidFill>
            <a:schemeClr val="tx1">
              <a:lumMod val="20000"/>
              <a:lumOff val="80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sp>
        <p:nvSpPr>
          <p:cNvPr id="55" name="TextBox 54"/>
          <p:cNvSpPr txBox="1"/>
          <p:nvPr/>
        </p:nvSpPr>
        <p:spPr>
          <a:xfrm>
            <a:off x="-1" y="6951298"/>
            <a:ext cx="2901820"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Of the complaints received…</a:t>
            </a:r>
          </a:p>
        </p:txBody>
      </p:sp>
      <p:sp>
        <p:nvSpPr>
          <p:cNvPr id="70" name="TextBox 69"/>
          <p:cNvSpPr txBox="1"/>
          <p:nvPr/>
        </p:nvSpPr>
        <p:spPr>
          <a:xfrm>
            <a:off x="1408925" y="7579205"/>
            <a:ext cx="1193611"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2</a:t>
            </a:r>
          </a:p>
        </p:txBody>
      </p:sp>
      <p:sp>
        <p:nvSpPr>
          <p:cNvPr id="71" name="TextBox 70"/>
          <p:cNvSpPr txBox="1"/>
          <p:nvPr/>
        </p:nvSpPr>
        <p:spPr>
          <a:xfrm>
            <a:off x="700237" y="8122821"/>
            <a:ext cx="1717419" cy="646331"/>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Of Ombudsman cases were not upheld</a:t>
            </a:r>
          </a:p>
        </p:txBody>
      </p:sp>
      <p:sp>
        <p:nvSpPr>
          <p:cNvPr id="72" name="TextBox 71"/>
          <p:cNvSpPr txBox="1"/>
          <p:nvPr/>
        </p:nvSpPr>
        <p:spPr>
          <a:xfrm>
            <a:off x="2937882" y="7579205"/>
            <a:ext cx="549287"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1 </a:t>
            </a:r>
          </a:p>
        </p:txBody>
      </p:sp>
      <p:sp>
        <p:nvSpPr>
          <p:cNvPr id="73" name="TextBox 72"/>
          <p:cNvSpPr txBox="1"/>
          <p:nvPr/>
        </p:nvSpPr>
        <p:spPr>
          <a:xfrm>
            <a:off x="2243278" y="8186323"/>
            <a:ext cx="1789599" cy="461665"/>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Stage 2 case was not upheld</a:t>
            </a:r>
          </a:p>
        </p:txBody>
      </p:sp>
      <p:sp>
        <p:nvSpPr>
          <p:cNvPr id="74" name="TextBox 73"/>
          <p:cNvSpPr txBox="1"/>
          <p:nvPr/>
        </p:nvSpPr>
        <p:spPr>
          <a:xfrm>
            <a:off x="4707172" y="7579205"/>
            <a:ext cx="443095"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2 </a:t>
            </a:r>
          </a:p>
        </p:txBody>
      </p:sp>
      <p:sp>
        <p:nvSpPr>
          <p:cNvPr id="75" name="TextBox 74"/>
          <p:cNvSpPr txBox="1"/>
          <p:nvPr/>
        </p:nvSpPr>
        <p:spPr>
          <a:xfrm>
            <a:off x="3990842" y="8122823"/>
            <a:ext cx="1789599" cy="646331"/>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Ombudsman cases were regarding decisions made</a:t>
            </a:r>
          </a:p>
        </p:txBody>
      </p:sp>
      <p:pic>
        <p:nvPicPr>
          <p:cNvPr id="48" name="Picture 47"/>
          <p:cNvPicPr>
            <a:picLocks noChangeAspect="1"/>
          </p:cNvPicPr>
          <p:nvPr/>
        </p:nvPicPr>
        <p:blipFill>
          <a:blip r:embed="rId9"/>
          <a:stretch>
            <a:fillRect/>
          </a:stretch>
        </p:blipFill>
        <p:spPr>
          <a:xfrm>
            <a:off x="1942068" y="4373524"/>
            <a:ext cx="247651" cy="285751"/>
          </a:xfrm>
          <a:prstGeom prst="rect">
            <a:avLst/>
          </a:prstGeom>
        </p:spPr>
      </p:pic>
      <p:pic>
        <p:nvPicPr>
          <p:cNvPr id="49" name="Picture 48"/>
          <p:cNvPicPr>
            <a:picLocks noChangeAspect="1"/>
          </p:cNvPicPr>
          <p:nvPr/>
        </p:nvPicPr>
        <p:blipFill>
          <a:blip r:embed="rId10"/>
          <a:stretch>
            <a:fillRect/>
          </a:stretch>
        </p:blipFill>
        <p:spPr>
          <a:xfrm rot="5400000">
            <a:off x="2246853" y="4756548"/>
            <a:ext cx="247651" cy="895351"/>
          </a:xfrm>
          <a:prstGeom prst="rect">
            <a:avLst/>
          </a:prstGeom>
        </p:spPr>
      </p:pic>
      <p:sp>
        <p:nvSpPr>
          <p:cNvPr id="50" name="TextBox 49"/>
          <p:cNvSpPr txBox="1"/>
          <p:nvPr/>
        </p:nvSpPr>
        <p:spPr>
          <a:xfrm>
            <a:off x="3880639" y="5063092"/>
            <a:ext cx="550267" cy="276999"/>
          </a:xfrm>
          <a:prstGeom prst="rect">
            <a:avLst/>
          </a:prstGeom>
          <a:noFill/>
        </p:spPr>
        <p:txBody>
          <a:bodyPr wrap="square" rtlCol="0">
            <a:spAutoFit/>
          </a:bodyPr>
          <a:lstStyle/>
          <a:p>
            <a:r>
              <a:rPr lang="en-GB" sz="1200" b="1"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3</a:t>
            </a:r>
          </a:p>
        </p:txBody>
      </p:sp>
      <p:sp>
        <p:nvSpPr>
          <p:cNvPr id="51" name="TextBox 50"/>
          <p:cNvSpPr txBox="1"/>
          <p:nvPr/>
        </p:nvSpPr>
        <p:spPr>
          <a:xfrm>
            <a:off x="3880637" y="4334667"/>
            <a:ext cx="550267" cy="276999"/>
          </a:xfrm>
          <a:prstGeom prst="rect">
            <a:avLst/>
          </a:prstGeom>
          <a:noFill/>
        </p:spPr>
        <p:txBody>
          <a:bodyPr wrap="square" rtlCol="0">
            <a:spAutoFit/>
          </a:bodyPr>
          <a:lstStyle/>
          <a:p>
            <a:r>
              <a:rPr lang="en-GB" sz="1200" b="1" dirty="0">
                <a:solidFill>
                  <a:srgbClr val="0070C0"/>
                </a:solidFill>
                <a:latin typeface="Verdana" panose="020B0604030504040204" pitchFamily="34" charset="0"/>
                <a:ea typeface="Verdana" panose="020B0604030504040204" pitchFamily="34" charset="0"/>
                <a:cs typeface="Verdana" panose="020B0604030504040204" pitchFamily="34" charset="0"/>
              </a:rPr>
              <a:t>1</a:t>
            </a:r>
          </a:p>
        </p:txBody>
      </p:sp>
      <p:sp>
        <p:nvSpPr>
          <p:cNvPr id="35" name="Text Placeholder 28">
            <a:extLst>
              <a:ext uri="{FF2B5EF4-FFF2-40B4-BE49-F238E27FC236}">
                <a16:creationId xmlns:a16="http://schemas.microsoft.com/office/drawing/2014/main" id="{12BCD4F1-2504-47C1-99F6-B39BCBDDC0FB}"/>
              </a:ext>
            </a:extLst>
          </p:cNvPr>
          <p:cNvSpPr txBox="1">
            <a:spLocks/>
          </p:cNvSpPr>
          <p:nvPr/>
        </p:nvSpPr>
        <p:spPr>
          <a:xfrm>
            <a:off x="4686113" y="2564206"/>
            <a:ext cx="1789331" cy="261173"/>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Received via the Ombudsman</a:t>
            </a:r>
          </a:p>
        </p:txBody>
      </p:sp>
    </p:spTree>
    <p:extLst>
      <p:ext uri="{BB962C8B-B14F-4D97-AF65-F5344CB8AC3E}">
        <p14:creationId xmlns:p14="http://schemas.microsoft.com/office/powerpoint/2010/main" val="4507336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0393"/>
            <a:ext cx="5070896" cy="819451"/>
          </a:xfrm>
        </p:spPr>
        <p:txBody>
          <a:bodyPr>
            <a:normAutofit/>
          </a:bodyPr>
          <a:lstStyle/>
          <a:p>
            <a:r>
              <a:rPr lang="en-GB" sz="1800" dirty="0">
                <a:solidFill>
                  <a:schemeClr val="tx2"/>
                </a:solidFill>
                <a:latin typeface="Calibri" panose="020F0502020204030204" pitchFamily="34" charset="0"/>
                <a:cs typeface="Calibri" panose="020F0502020204030204" pitchFamily="34" charset="0"/>
              </a:rPr>
              <a:t>Annual Complaints Report  </a:t>
            </a:r>
            <a:r>
              <a:rPr lang="en-GB" sz="1800" dirty="0">
                <a:solidFill>
                  <a:srgbClr val="00B050"/>
                </a:solidFill>
                <a:latin typeface="Calibri" panose="020F0502020204030204" pitchFamily="34" charset="0"/>
                <a:cs typeface="Calibri" panose="020F0502020204030204" pitchFamily="34" charset="0"/>
              </a:rPr>
              <a:t>I Volume Comparison</a:t>
            </a:r>
          </a:p>
        </p:txBody>
      </p:sp>
      <p:sp>
        <p:nvSpPr>
          <p:cNvPr id="3" name="Content Placeholder 2"/>
          <p:cNvSpPr>
            <a:spLocks noGrp="1"/>
          </p:cNvSpPr>
          <p:nvPr>
            <p:ph idx="1"/>
          </p:nvPr>
        </p:nvSpPr>
        <p:spPr>
          <a:xfrm>
            <a:off x="149289" y="1399593"/>
            <a:ext cx="6492163" cy="5854988"/>
          </a:xfrm>
        </p:spPr>
        <p:txBody>
          <a:bodyPr>
            <a:normAutofit/>
          </a:bodyPr>
          <a:lstStyle/>
          <a:p>
            <a:endParaRPr lang="en-GB" sz="1800" dirty="0"/>
          </a:p>
          <a:p>
            <a:endParaRPr lang="en-GB" sz="1800" dirty="0"/>
          </a:p>
          <a:p>
            <a:endParaRPr lang="en-GB" sz="1800" dirty="0"/>
          </a:p>
        </p:txBody>
      </p:sp>
      <p:graphicFrame>
        <p:nvGraphicFramePr>
          <p:cNvPr id="4" name="Object 3"/>
          <p:cNvGraphicFramePr>
            <a:graphicFrameLocks noChangeAspect="1"/>
          </p:cNvGraphicFramePr>
          <p:nvPr>
            <p:extLst>
              <p:ext uri="{D42A27DB-BD31-4B8C-83A1-F6EECF244321}">
                <p14:modId xmlns:p14="http://schemas.microsoft.com/office/powerpoint/2010/main" val="4113771433"/>
              </p:ext>
            </p:extLst>
          </p:nvPr>
        </p:nvGraphicFramePr>
        <p:xfrm>
          <a:off x="4907903" y="104329"/>
          <a:ext cx="1733551" cy="904875"/>
        </p:xfrm>
        <a:graphic>
          <a:graphicData uri="http://schemas.openxmlformats.org/presentationml/2006/ole">
            <mc:AlternateContent xmlns:mc="http://schemas.openxmlformats.org/markup-compatibility/2006">
              <mc:Choice xmlns:v="urn:schemas-microsoft-com:vml" Requires="v">
                <p:oleObj spid="_x0000_s10377"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7903" y="104329"/>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0" y="7882116"/>
            <a:ext cx="6858000" cy="1594283"/>
          </a:xfrm>
          <a:prstGeom prst="rect">
            <a:avLst/>
          </a:prstGeom>
          <a:solidFill>
            <a:schemeClr val="bg1">
              <a:lumMod val="65000"/>
            </a:schemeClr>
          </a:solidFill>
        </p:spPr>
        <p:txBody>
          <a:bodyPr wrap="square" rtlCol="0">
            <a:spAutoFit/>
          </a:bodyPr>
          <a:lstStyle/>
          <a:p>
            <a:pPr algn="r"/>
            <a:endParaRPr lang="en-GB" sz="2200" dirty="0">
              <a:solidFill>
                <a:schemeClr val="bg1"/>
              </a:solidFill>
            </a:endParaRPr>
          </a:p>
          <a:p>
            <a:pPr algn="r"/>
            <a:r>
              <a:rPr lang="en-GB" sz="2520" dirty="0">
                <a:solidFill>
                  <a:schemeClr val="bg1"/>
                </a:solidFill>
                <a:latin typeface="Verdana" panose="020B0604030504040204" pitchFamily="34" charset="0"/>
                <a:ea typeface="Verdana" panose="020B0604030504040204" pitchFamily="34" charset="0"/>
                <a:cs typeface="Verdana" panose="020B0604030504040204" pitchFamily="34" charset="0"/>
              </a:rPr>
              <a:t>Wokingham Borough Council</a:t>
            </a:r>
          </a:p>
          <a:p>
            <a:pPr algn="r"/>
            <a:endParaRPr lang="en-GB" sz="2520" dirty="0"/>
          </a:p>
          <a:p>
            <a:pPr algn="r"/>
            <a:endParaRPr lang="en-GB" sz="2520" dirty="0"/>
          </a:p>
        </p:txBody>
      </p:sp>
      <p:graphicFrame>
        <p:nvGraphicFramePr>
          <p:cNvPr id="8" name="Chart 7"/>
          <p:cNvGraphicFramePr/>
          <p:nvPr>
            <p:extLst>
              <p:ext uri="{D42A27DB-BD31-4B8C-83A1-F6EECF244321}">
                <p14:modId xmlns:p14="http://schemas.microsoft.com/office/powerpoint/2010/main" val="143565712"/>
              </p:ext>
            </p:extLst>
          </p:nvPr>
        </p:nvGraphicFramePr>
        <p:xfrm>
          <a:off x="149291" y="1940767"/>
          <a:ext cx="6708711" cy="3060440"/>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p:cNvSpPr txBox="1"/>
          <p:nvPr/>
        </p:nvSpPr>
        <p:spPr>
          <a:xfrm>
            <a:off x="0" y="5893563"/>
            <a:ext cx="6858000" cy="276999"/>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GB" sz="1200" b="1" dirty="0">
                <a:solidFill>
                  <a:schemeClr val="tx2"/>
                </a:solidFill>
                <a:latin typeface="Verdana" panose="020B0604030504040204" pitchFamily="34" charset="0"/>
                <a:ea typeface="Verdana" panose="020B0604030504040204" pitchFamily="34" charset="0"/>
                <a:cs typeface="Verdana" panose="020B0604030504040204" pitchFamily="34" charset="0"/>
              </a:rPr>
              <a:t>Comments/Observations</a:t>
            </a:r>
          </a:p>
        </p:txBody>
      </p:sp>
      <p:sp>
        <p:nvSpPr>
          <p:cNvPr id="10" name="TextBox 9"/>
          <p:cNvSpPr txBox="1"/>
          <p:nvPr/>
        </p:nvSpPr>
        <p:spPr>
          <a:xfrm>
            <a:off x="0" y="6170562"/>
            <a:ext cx="6858000" cy="193899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28599" indent="-228599">
              <a:buFont typeface="+mj-lt"/>
              <a:buAutoNum type="arabicPeriod"/>
            </a:pPr>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We have seen a slight increase of cases received at Stage 1 across each of the formal stages compared with the last two financial years.</a:t>
            </a:r>
          </a:p>
          <a:p>
            <a:pPr marL="228599" indent="-228599">
              <a:buFont typeface="+mj-lt"/>
              <a:buAutoNum type="arabicPeriod"/>
            </a:pPr>
            <a:endPar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28599" indent="-228599">
              <a:buFont typeface="+mj-lt"/>
              <a:buAutoNum type="arabicPeriod"/>
            </a:pPr>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There has also been a slight increase in Stage 2 and Ombudsman cases – which is to be expected where this has also been the case for Stage 1s. </a:t>
            </a:r>
          </a:p>
          <a:p>
            <a:pPr marL="228599" indent="-228599">
              <a:buFont typeface="+mj-lt"/>
              <a:buAutoNum type="arabicPeriod"/>
            </a:pPr>
            <a:endPar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28599" indent="-228599">
              <a:buFont typeface="+mj-lt"/>
              <a:buAutoNum type="arabicPeriod"/>
            </a:pPr>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Whilst volumes have increased slightly, the demand on our services has also increase due to the increasing number of households. </a:t>
            </a:r>
          </a:p>
          <a:p>
            <a:pPr marL="228599" indent="-228599">
              <a:buFont typeface="+mj-lt"/>
              <a:buAutoNum type="arabicPeriod"/>
            </a:pPr>
            <a:endPar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  </a:t>
            </a:r>
          </a:p>
        </p:txBody>
      </p:sp>
    </p:spTree>
    <p:extLst>
      <p:ext uri="{BB962C8B-B14F-4D97-AF65-F5344CB8AC3E}">
        <p14:creationId xmlns:p14="http://schemas.microsoft.com/office/powerpoint/2010/main" val="2975487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0393"/>
            <a:ext cx="5070896" cy="819451"/>
          </a:xfrm>
        </p:spPr>
        <p:txBody>
          <a:bodyPr>
            <a:normAutofit/>
          </a:bodyPr>
          <a:lstStyle/>
          <a:p>
            <a:r>
              <a:rPr lang="en-GB" sz="1900" dirty="0">
                <a:solidFill>
                  <a:schemeClr val="tx2"/>
                </a:solidFill>
                <a:latin typeface="Calibri" panose="020F0502020204030204" pitchFamily="34" charset="0"/>
                <a:cs typeface="Calibri" panose="020F0502020204030204" pitchFamily="34" charset="0"/>
              </a:rPr>
              <a:t>Annual Complaints Report  </a:t>
            </a:r>
            <a:r>
              <a:rPr lang="en-GB" sz="1900" dirty="0">
                <a:solidFill>
                  <a:srgbClr val="00B050"/>
                </a:solidFill>
                <a:latin typeface="Calibri" panose="020F0502020204030204" pitchFamily="34" charset="0"/>
                <a:cs typeface="Calibri" panose="020F0502020204030204" pitchFamily="34" charset="0"/>
              </a:rPr>
              <a:t>I Ombudsman Cases</a:t>
            </a:r>
          </a:p>
        </p:txBody>
      </p:sp>
      <p:sp>
        <p:nvSpPr>
          <p:cNvPr id="3" name="Content Placeholder 2"/>
          <p:cNvSpPr>
            <a:spLocks noGrp="1"/>
          </p:cNvSpPr>
          <p:nvPr>
            <p:ph idx="1"/>
          </p:nvPr>
        </p:nvSpPr>
        <p:spPr>
          <a:xfrm>
            <a:off x="149289" y="1175269"/>
            <a:ext cx="6492163" cy="6079313"/>
          </a:xfrm>
        </p:spPr>
        <p:txBody>
          <a:bodyPr>
            <a:normAutofit/>
          </a:bodyPr>
          <a:lstStyle/>
          <a:p>
            <a:pPr marL="0" indent="0">
              <a:buNone/>
            </a:pPr>
            <a:endParaRPr lang="en-GB" sz="1800" dirty="0"/>
          </a:p>
          <a:p>
            <a:endParaRPr lang="en-GB" sz="1800" dirty="0"/>
          </a:p>
          <a:p>
            <a:endParaRPr lang="en-GB" sz="1800" dirty="0"/>
          </a:p>
        </p:txBody>
      </p:sp>
      <p:graphicFrame>
        <p:nvGraphicFramePr>
          <p:cNvPr id="4" name="Object 3"/>
          <p:cNvGraphicFramePr>
            <a:graphicFrameLocks noChangeAspect="1"/>
          </p:cNvGraphicFramePr>
          <p:nvPr/>
        </p:nvGraphicFramePr>
        <p:xfrm>
          <a:off x="4907903" y="150173"/>
          <a:ext cx="1733551" cy="904875"/>
        </p:xfrm>
        <a:graphic>
          <a:graphicData uri="http://schemas.openxmlformats.org/presentationml/2006/ole">
            <mc:AlternateContent xmlns:mc="http://schemas.openxmlformats.org/markup-compatibility/2006">
              <mc:Choice xmlns:v="urn:schemas-microsoft-com:vml" Requires="v">
                <p:oleObj spid="_x0000_s13441"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7903" y="150173"/>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0" y="7943672"/>
            <a:ext cx="6858000" cy="1643527"/>
          </a:xfrm>
          <a:prstGeom prst="rect">
            <a:avLst/>
          </a:prstGeom>
          <a:solidFill>
            <a:schemeClr val="bg1">
              <a:lumMod val="65000"/>
            </a:schemeClr>
          </a:solidFill>
        </p:spPr>
        <p:txBody>
          <a:bodyPr wrap="square" rtlCol="0">
            <a:spAutoFit/>
          </a:bodyPr>
          <a:lstStyle/>
          <a:p>
            <a:pPr algn="r"/>
            <a:endParaRPr lang="en-GB" sz="252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lgn="r"/>
            <a:r>
              <a:rPr lang="en-GB" sz="2520" dirty="0">
                <a:solidFill>
                  <a:schemeClr val="bg1"/>
                </a:solidFill>
                <a:latin typeface="Verdana" panose="020B0604030504040204" pitchFamily="34" charset="0"/>
                <a:ea typeface="Verdana" panose="020B0604030504040204" pitchFamily="34" charset="0"/>
                <a:cs typeface="Verdana" panose="020B0604030504040204" pitchFamily="34" charset="0"/>
              </a:rPr>
              <a:t>Wokingham Borough Council</a:t>
            </a:r>
          </a:p>
          <a:p>
            <a:pPr algn="r"/>
            <a:endParaRPr lang="en-GB" sz="2520" dirty="0">
              <a:latin typeface="Verdana" panose="020B0604030504040204" pitchFamily="34" charset="0"/>
              <a:ea typeface="Verdana" panose="020B0604030504040204" pitchFamily="34" charset="0"/>
              <a:cs typeface="Verdana" panose="020B0604030504040204" pitchFamily="34" charset="0"/>
            </a:endParaRPr>
          </a:p>
          <a:p>
            <a:pPr algn="r"/>
            <a:endParaRPr lang="en-GB" sz="2520"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151525205"/>
              </p:ext>
            </p:extLst>
          </p:nvPr>
        </p:nvGraphicFramePr>
        <p:xfrm>
          <a:off x="149291" y="1989883"/>
          <a:ext cx="6499958" cy="2484120"/>
        </p:xfrm>
        <a:graphic>
          <a:graphicData uri="http://schemas.openxmlformats.org/drawingml/2006/table">
            <a:tbl>
              <a:tblPr firstRow="1" bandRow="1">
                <a:tableStyleId>{00A15C55-8517-42AA-B614-E9B94910E393}</a:tableStyleId>
              </a:tblPr>
              <a:tblGrid>
                <a:gridCol w="1581831">
                  <a:extLst>
                    <a:ext uri="{9D8B030D-6E8A-4147-A177-3AD203B41FA5}">
                      <a16:colId xmlns:a16="http://schemas.microsoft.com/office/drawing/2014/main" val="2604953866"/>
                    </a:ext>
                  </a:extLst>
                </a:gridCol>
                <a:gridCol w="899188">
                  <a:extLst>
                    <a:ext uri="{9D8B030D-6E8A-4147-A177-3AD203B41FA5}">
                      <a16:colId xmlns:a16="http://schemas.microsoft.com/office/drawing/2014/main" val="1537913417"/>
                    </a:ext>
                  </a:extLst>
                </a:gridCol>
                <a:gridCol w="1149895">
                  <a:extLst>
                    <a:ext uri="{9D8B030D-6E8A-4147-A177-3AD203B41FA5}">
                      <a16:colId xmlns:a16="http://schemas.microsoft.com/office/drawing/2014/main" val="1668492233"/>
                    </a:ext>
                  </a:extLst>
                </a:gridCol>
                <a:gridCol w="1582627">
                  <a:extLst>
                    <a:ext uri="{9D8B030D-6E8A-4147-A177-3AD203B41FA5}">
                      <a16:colId xmlns:a16="http://schemas.microsoft.com/office/drawing/2014/main" val="2052601843"/>
                    </a:ext>
                  </a:extLst>
                </a:gridCol>
                <a:gridCol w="1286417">
                  <a:extLst>
                    <a:ext uri="{9D8B030D-6E8A-4147-A177-3AD203B41FA5}">
                      <a16:colId xmlns:a16="http://schemas.microsoft.com/office/drawing/2014/main" val="385816141"/>
                    </a:ext>
                  </a:extLst>
                </a:gridCol>
              </a:tblGrid>
              <a:tr h="370840">
                <a:tc>
                  <a:txBody>
                    <a:bodyPr/>
                    <a:lstStyle/>
                    <a:p>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Directorate</a:t>
                      </a:r>
                    </a:p>
                  </a:txBody>
                  <a:tcPr>
                    <a:solidFill>
                      <a:schemeClr val="accent4">
                        <a:lumMod val="75000"/>
                      </a:schemeClr>
                    </a:solidFill>
                  </a:tcPr>
                </a:tc>
                <a:tc>
                  <a:txBody>
                    <a:bodyPr/>
                    <a:lstStyle/>
                    <a:p>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Upheld</a:t>
                      </a:r>
                    </a:p>
                  </a:txBody>
                  <a:tcPr>
                    <a:solidFill>
                      <a:schemeClr val="accent4">
                        <a:lumMod val="75000"/>
                      </a:schemeClr>
                    </a:solidFill>
                  </a:tcPr>
                </a:tc>
                <a:tc>
                  <a:txBody>
                    <a:bodyPr/>
                    <a:lstStyle/>
                    <a:p>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Not Upheld</a:t>
                      </a:r>
                    </a:p>
                  </a:txBody>
                  <a:tcPr>
                    <a:solidFill>
                      <a:schemeClr val="accent4">
                        <a:lumMod val="75000"/>
                      </a:schemeClr>
                    </a:solidFill>
                  </a:tcPr>
                </a:tc>
                <a:tc>
                  <a:txBody>
                    <a:bodyPr/>
                    <a:lstStyle/>
                    <a:p>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Partially Upheld</a:t>
                      </a:r>
                    </a:p>
                  </a:txBody>
                  <a:tcPr>
                    <a:solidFill>
                      <a:schemeClr val="accent4">
                        <a:lumMod val="75000"/>
                      </a:schemeClr>
                    </a:solidFill>
                  </a:tcPr>
                </a:tc>
                <a:tc>
                  <a:txBody>
                    <a:bodyPr/>
                    <a:lstStyle/>
                    <a:p>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Awaiting Decision</a:t>
                      </a:r>
                    </a:p>
                  </a:txBody>
                  <a:tcPr>
                    <a:solidFill>
                      <a:schemeClr val="accent4">
                        <a:lumMod val="75000"/>
                      </a:schemeClr>
                    </a:solidFill>
                  </a:tcPr>
                </a:tc>
                <a:extLst>
                  <a:ext uri="{0D108BD9-81ED-4DB2-BD59-A6C34878D82A}">
                    <a16:rowId xmlns:a16="http://schemas.microsoft.com/office/drawing/2014/main" val="2513203301"/>
                  </a:ext>
                </a:extLst>
              </a:tr>
              <a:tr h="370840">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Corporate Services</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0</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2</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0</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0</a:t>
                      </a:r>
                    </a:p>
                  </a:txBody>
                  <a:tcPr/>
                </a:tc>
                <a:extLst>
                  <a:ext uri="{0D108BD9-81ED-4DB2-BD59-A6C34878D82A}">
                    <a16:rowId xmlns:a16="http://schemas.microsoft.com/office/drawing/2014/main" val="1575904849"/>
                  </a:ext>
                </a:extLst>
              </a:tr>
              <a:tr h="370840">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Customer</a:t>
                      </a:r>
                      <a:r>
                        <a:rPr lang="en-GB" sz="1200" baseline="0" dirty="0">
                          <a:solidFill>
                            <a:schemeClr val="tx2"/>
                          </a:solidFill>
                          <a:latin typeface="Verdana" panose="020B0604030504040204" pitchFamily="34" charset="0"/>
                          <a:ea typeface="Verdana" panose="020B0604030504040204" pitchFamily="34" charset="0"/>
                          <a:cs typeface="Verdana" panose="020B0604030504040204" pitchFamily="34" charset="0"/>
                        </a:rPr>
                        <a:t> &amp; Loc. </a:t>
                      </a:r>
                      <a:endPar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0</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3</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1</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0</a:t>
                      </a:r>
                    </a:p>
                  </a:txBody>
                  <a:tcPr/>
                </a:tc>
                <a:extLst>
                  <a:ext uri="{0D108BD9-81ED-4DB2-BD59-A6C34878D82A}">
                    <a16:rowId xmlns:a16="http://schemas.microsoft.com/office/drawing/2014/main" val="223935507"/>
                  </a:ext>
                </a:extLst>
              </a:tr>
              <a:tr h="370840">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Adult</a:t>
                      </a:r>
                      <a:r>
                        <a:rPr lang="en-GB" sz="1200" baseline="0" dirty="0">
                          <a:solidFill>
                            <a:schemeClr val="tx2"/>
                          </a:solidFill>
                          <a:latin typeface="Verdana" panose="020B0604030504040204" pitchFamily="34" charset="0"/>
                          <a:ea typeface="Verdana" panose="020B0604030504040204" pitchFamily="34" charset="0"/>
                          <a:cs typeface="Verdana" panose="020B0604030504040204" pitchFamily="34" charset="0"/>
                        </a:rPr>
                        <a:t> Social Care</a:t>
                      </a:r>
                      <a:endPar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1</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1</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0</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1</a:t>
                      </a:r>
                    </a:p>
                  </a:txBody>
                  <a:tcPr/>
                </a:tc>
                <a:extLst>
                  <a:ext uri="{0D108BD9-81ED-4DB2-BD59-A6C34878D82A}">
                    <a16:rowId xmlns:a16="http://schemas.microsoft.com/office/drawing/2014/main" val="3223385972"/>
                  </a:ext>
                </a:extLst>
              </a:tr>
              <a:tr h="370840">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Children’s Services</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5</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5</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0</a:t>
                      </a:r>
                    </a:p>
                  </a:txBody>
                  <a:tcPr/>
                </a:tc>
                <a:tc>
                  <a:txBody>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0</a:t>
                      </a:r>
                    </a:p>
                  </a:txBody>
                  <a:tcPr/>
                </a:tc>
                <a:extLst>
                  <a:ext uri="{0D108BD9-81ED-4DB2-BD59-A6C34878D82A}">
                    <a16:rowId xmlns:a16="http://schemas.microsoft.com/office/drawing/2014/main" val="834883760"/>
                  </a:ext>
                </a:extLst>
              </a:tr>
              <a:tr h="370840">
                <a:tc>
                  <a:txBody>
                    <a:bodyPr/>
                    <a:lstStyle/>
                    <a:p>
                      <a:r>
                        <a:rPr lang="en-GB" sz="1200" b="1" dirty="0">
                          <a:solidFill>
                            <a:schemeClr val="tx2"/>
                          </a:solidFill>
                          <a:latin typeface="Verdana" panose="020B0604030504040204" pitchFamily="34" charset="0"/>
                          <a:ea typeface="Verdana" panose="020B0604030504040204" pitchFamily="34" charset="0"/>
                          <a:cs typeface="Verdana" panose="020B0604030504040204" pitchFamily="34" charset="0"/>
                        </a:rPr>
                        <a:t>Totals</a:t>
                      </a:r>
                    </a:p>
                  </a:txBody>
                  <a:tcPr/>
                </a:tc>
                <a:tc>
                  <a:txBody>
                    <a:bodyPr/>
                    <a:lstStyle/>
                    <a:p>
                      <a:r>
                        <a:rPr lang="en-GB" sz="1200" b="1" dirty="0">
                          <a:solidFill>
                            <a:schemeClr val="tx2"/>
                          </a:solidFill>
                          <a:latin typeface="Verdana" panose="020B0604030504040204" pitchFamily="34" charset="0"/>
                          <a:ea typeface="Verdana" panose="020B0604030504040204" pitchFamily="34" charset="0"/>
                          <a:cs typeface="Verdana" panose="020B0604030504040204" pitchFamily="34" charset="0"/>
                        </a:rPr>
                        <a:t>6</a:t>
                      </a:r>
                    </a:p>
                  </a:txBody>
                  <a:tcPr/>
                </a:tc>
                <a:tc>
                  <a:txBody>
                    <a:bodyPr/>
                    <a:lstStyle/>
                    <a:p>
                      <a:r>
                        <a:rPr lang="en-GB" sz="1200" b="1" dirty="0">
                          <a:solidFill>
                            <a:schemeClr val="tx2"/>
                          </a:solidFill>
                          <a:latin typeface="Verdana" panose="020B0604030504040204" pitchFamily="34" charset="0"/>
                          <a:ea typeface="Verdana" panose="020B0604030504040204" pitchFamily="34" charset="0"/>
                          <a:cs typeface="Verdana" panose="020B0604030504040204" pitchFamily="34" charset="0"/>
                        </a:rPr>
                        <a:t>11</a:t>
                      </a:r>
                    </a:p>
                  </a:txBody>
                  <a:tcPr/>
                </a:tc>
                <a:tc>
                  <a:txBody>
                    <a:bodyPr/>
                    <a:lstStyle/>
                    <a:p>
                      <a:r>
                        <a:rPr lang="en-GB" sz="1200" b="1" dirty="0">
                          <a:solidFill>
                            <a:schemeClr val="tx2"/>
                          </a:solidFill>
                          <a:latin typeface="Verdana" panose="020B0604030504040204" pitchFamily="34" charset="0"/>
                          <a:ea typeface="Verdana" panose="020B0604030504040204" pitchFamily="34" charset="0"/>
                          <a:cs typeface="Verdana" panose="020B0604030504040204" pitchFamily="34" charset="0"/>
                        </a:rPr>
                        <a:t>1</a:t>
                      </a:r>
                    </a:p>
                  </a:txBody>
                  <a:tcPr/>
                </a:tc>
                <a:tc>
                  <a:txBody>
                    <a:bodyPr/>
                    <a:lstStyle/>
                    <a:p>
                      <a:r>
                        <a:rPr lang="en-GB" sz="1200" b="1" dirty="0">
                          <a:solidFill>
                            <a:schemeClr val="tx2"/>
                          </a:solidFill>
                          <a:latin typeface="Verdana" panose="020B0604030504040204" pitchFamily="34" charset="0"/>
                          <a:ea typeface="Verdana" panose="020B0604030504040204" pitchFamily="34" charset="0"/>
                          <a:cs typeface="Verdana" panose="020B0604030504040204" pitchFamily="34" charset="0"/>
                        </a:rPr>
                        <a:t>1</a:t>
                      </a:r>
                    </a:p>
                  </a:txBody>
                  <a:tcPr/>
                </a:tc>
                <a:extLst>
                  <a:ext uri="{0D108BD9-81ED-4DB2-BD59-A6C34878D82A}">
                    <a16:rowId xmlns:a16="http://schemas.microsoft.com/office/drawing/2014/main" val="515450469"/>
                  </a:ext>
                </a:extLst>
              </a:tr>
            </a:tbl>
          </a:graphicData>
        </a:graphic>
      </p:graphicFrame>
      <p:sp>
        <p:nvSpPr>
          <p:cNvPr id="7" name="TextBox 6"/>
          <p:cNvSpPr txBox="1"/>
          <p:nvPr/>
        </p:nvSpPr>
        <p:spPr>
          <a:xfrm>
            <a:off x="149291" y="1210273"/>
            <a:ext cx="6195527" cy="523220"/>
          </a:xfrm>
          <a:prstGeom prst="rect">
            <a:avLst/>
          </a:prstGeom>
          <a:noFill/>
        </p:spPr>
        <p:txBody>
          <a:bodyPr wrap="square" rtlCol="0">
            <a:spAutoFit/>
          </a:bodyPr>
          <a:lstStyle/>
          <a:p>
            <a:pPr algn="ctr"/>
            <a:r>
              <a:rPr lang="en-GB" sz="1400" dirty="0">
                <a:latin typeface="Calibri" panose="020F0502020204030204" pitchFamily="34" charset="0"/>
                <a:ea typeface="Verdana" panose="020B0604030504040204" pitchFamily="34" charset="0"/>
                <a:cs typeface="Calibri" panose="020F0502020204030204" pitchFamily="34" charset="0"/>
              </a:rPr>
              <a:t>The following figures are for those Ombudsman cases that were </a:t>
            </a:r>
            <a:r>
              <a:rPr lang="en-GB" sz="1400" i="1" dirty="0">
                <a:latin typeface="Calibri" panose="020F0502020204030204" pitchFamily="34" charset="0"/>
                <a:ea typeface="Verdana" panose="020B0604030504040204" pitchFamily="34" charset="0"/>
                <a:cs typeface="Calibri" panose="020F0502020204030204" pitchFamily="34" charset="0"/>
              </a:rPr>
              <a:t>received</a:t>
            </a:r>
            <a:r>
              <a:rPr lang="en-GB" sz="1400" dirty="0">
                <a:latin typeface="Calibri" panose="020F0502020204030204" pitchFamily="34" charset="0"/>
                <a:ea typeface="Verdana" panose="020B0604030504040204" pitchFamily="34" charset="0"/>
                <a:cs typeface="Calibri" panose="020F0502020204030204" pitchFamily="34" charset="0"/>
              </a:rPr>
              <a:t> in the 2019-’20 financial year</a:t>
            </a:r>
          </a:p>
        </p:txBody>
      </p:sp>
      <p:sp>
        <p:nvSpPr>
          <p:cNvPr id="10" name="TextBox 9"/>
          <p:cNvSpPr txBox="1"/>
          <p:nvPr/>
        </p:nvSpPr>
        <p:spPr>
          <a:xfrm>
            <a:off x="141491" y="5316709"/>
            <a:ext cx="541175" cy="477054"/>
          </a:xfrm>
          <a:prstGeom prst="rect">
            <a:avLst/>
          </a:prstGeom>
          <a:noFill/>
        </p:spPr>
        <p:txBody>
          <a:bodyPr wrap="square" rtlCol="0">
            <a:spAutoFit/>
          </a:bodyPr>
          <a:lstStyle/>
          <a:p>
            <a:r>
              <a:rPr lang="en-GB" sz="2500" b="1" dirty="0">
                <a:solidFill>
                  <a:schemeClr val="accent4">
                    <a:lumMod val="50000"/>
                  </a:schemeClr>
                </a:solidFill>
                <a:latin typeface="Rockwell" panose="02060603020205020403" pitchFamily="18" charset="0"/>
              </a:rPr>
              <a:t>13</a:t>
            </a:r>
          </a:p>
        </p:txBody>
      </p:sp>
      <p:sp>
        <p:nvSpPr>
          <p:cNvPr id="11" name="TextBox 10"/>
          <p:cNvSpPr txBox="1"/>
          <p:nvPr/>
        </p:nvSpPr>
        <p:spPr>
          <a:xfrm>
            <a:off x="850611" y="5261144"/>
            <a:ext cx="2332653" cy="1015663"/>
          </a:xfrm>
          <a:prstGeom prst="rect">
            <a:avLst/>
          </a:prstGeom>
          <a:noFill/>
        </p:spPr>
        <p:txBody>
          <a:bodyPr wrap="square" rtlCol="0">
            <a:spAutoFit/>
          </a:bodyPr>
          <a:lstStyle/>
          <a:p>
            <a:r>
              <a:rPr lang="en-GB" sz="1200"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Cases were received directly from the Ombudsman – meaning they were not investigated internally </a:t>
            </a:r>
            <a:endPar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p:cNvSpPr txBox="1"/>
          <p:nvPr/>
        </p:nvSpPr>
        <p:spPr>
          <a:xfrm>
            <a:off x="229363" y="6440093"/>
            <a:ext cx="541175" cy="477054"/>
          </a:xfrm>
          <a:prstGeom prst="rect">
            <a:avLst/>
          </a:prstGeom>
          <a:noFill/>
        </p:spPr>
        <p:txBody>
          <a:bodyPr wrap="square" rtlCol="0">
            <a:spAutoFit/>
          </a:bodyPr>
          <a:lstStyle/>
          <a:p>
            <a:r>
              <a:rPr lang="en-GB" sz="2500" b="1" dirty="0">
                <a:solidFill>
                  <a:schemeClr val="accent4">
                    <a:lumMod val="50000"/>
                  </a:schemeClr>
                </a:solidFill>
                <a:latin typeface="Rockwell" panose="02060603020205020403" pitchFamily="18" charset="0"/>
              </a:rPr>
              <a:t>7</a:t>
            </a:r>
          </a:p>
        </p:txBody>
      </p:sp>
      <p:sp>
        <p:nvSpPr>
          <p:cNvPr id="13" name="TextBox 12"/>
          <p:cNvSpPr txBox="1"/>
          <p:nvPr/>
        </p:nvSpPr>
        <p:spPr>
          <a:xfrm>
            <a:off x="850611" y="6488787"/>
            <a:ext cx="2332653" cy="646331"/>
          </a:xfrm>
          <a:prstGeom prst="rect">
            <a:avLst/>
          </a:prstGeom>
          <a:noFill/>
        </p:spPr>
        <p:txBody>
          <a:bodyPr wrap="square" rtlCol="0">
            <a:spAutoFit/>
          </a:bodyPr>
          <a:lstStyle/>
          <a:p>
            <a:r>
              <a:rPr lang="en-GB" sz="1200"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Where the Council had to implement recommended actions</a:t>
            </a:r>
            <a:endPar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Box 13"/>
          <p:cNvSpPr txBox="1"/>
          <p:nvPr/>
        </p:nvSpPr>
        <p:spPr>
          <a:xfrm>
            <a:off x="-26465" y="7445675"/>
            <a:ext cx="1007712" cy="446276"/>
          </a:xfrm>
          <a:prstGeom prst="rect">
            <a:avLst/>
          </a:prstGeom>
          <a:noFill/>
        </p:spPr>
        <p:txBody>
          <a:bodyPr wrap="square" rtlCol="0">
            <a:spAutoFit/>
          </a:bodyPr>
          <a:lstStyle/>
          <a:p>
            <a:r>
              <a:rPr lang="en-GB" sz="2300" b="1" dirty="0">
                <a:solidFill>
                  <a:schemeClr val="accent4">
                    <a:lumMod val="50000"/>
                  </a:schemeClr>
                </a:solidFill>
                <a:latin typeface="Rockwell" panose="02060603020205020403" pitchFamily="18" charset="0"/>
              </a:rPr>
              <a:t>100%</a:t>
            </a:r>
          </a:p>
        </p:txBody>
      </p:sp>
      <p:sp>
        <p:nvSpPr>
          <p:cNvPr id="15" name="TextBox 14"/>
          <p:cNvSpPr txBox="1"/>
          <p:nvPr/>
        </p:nvSpPr>
        <p:spPr>
          <a:xfrm>
            <a:off x="850611" y="7428177"/>
            <a:ext cx="2332653" cy="461665"/>
          </a:xfrm>
          <a:prstGeom prst="rect">
            <a:avLst/>
          </a:prstGeom>
          <a:noFill/>
        </p:spPr>
        <p:txBody>
          <a:bodyPr wrap="square" rtlCol="0">
            <a:spAutoFit/>
          </a:bodyPr>
          <a:lstStyle/>
          <a:p>
            <a:r>
              <a:rPr lang="en-GB" sz="1200"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Of these actions have been implemented</a:t>
            </a:r>
            <a:endPar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TextBox 15"/>
          <p:cNvSpPr txBox="1"/>
          <p:nvPr/>
        </p:nvSpPr>
        <p:spPr>
          <a:xfrm>
            <a:off x="3445905" y="4733382"/>
            <a:ext cx="1007712" cy="446276"/>
          </a:xfrm>
          <a:prstGeom prst="rect">
            <a:avLst/>
          </a:prstGeom>
          <a:noFill/>
        </p:spPr>
        <p:txBody>
          <a:bodyPr wrap="square" rtlCol="0">
            <a:spAutoFit/>
          </a:bodyPr>
          <a:lstStyle/>
          <a:p>
            <a:r>
              <a:rPr lang="en-GB" sz="2300" b="1" dirty="0">
                <a:solidFill>
                  <a:schemeClr val="accent4">
                    <a:lumMod val="50000"/>
                  </a:schemeClr>
                </a:solidFill>
                <a:latin typeface="Rockwell" panose="02060603020205020403" pitchFamily="18" charset="0"/>
              </a:rPr>
              <a:t>61%</a:t>
            </a:r>
          </a:p>
        </p:txBody>
      </p:sp>
      <p:sp>
        <p:nvSpPr>
          <p:cNvPr id="17" name="TextBox 16"/>
          <p:cNvSpPr txBox="1"/>
          <p:nvPr/>
        </p:nvSpPr>
        <p:spPr>
          <a:xfrm>
            <a:off x="4252480" y="4633354"/>
            <a:ext cx="2332653" cy="646331"/>
          </a:xfrm>
          <a:prstGeom prst="rect">
            <a:avLst/>
          </a:prstGeom>
          <a:noFill/>
        </p:spPr>
        <p:txBody>
          <a:bodyPr wrap="square" rtlCol="0">
            <a:spAutoFit/>
          </a:bodyPr>
          <a:lstStyle/>
          <a:p>
            <a:r>
              <a:rPr lang="en-GB" sz="1200"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Of these cases were not upheld by the Ombudsman…</a:t>
            </a:r>
            <a:endPar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18" name="TextBox 17"/>
          <p:cNvSpPr txBox="1"/>
          <p:nvPr/>
        </p:nvSpPr>
        <p:spPr>
          <a:xfrm>
            <a:off x="4242719" y="5327810"/>
            <a:ext cx="2332653" cy="646331"/>
          </a:xfrm>
          <a:prstGeom prst="rect">
            <a:avLst/>
          </a:prstGeom>
          <a:noFill/>
        </p:spPr>
        <p:txBody>
          <a:bodyPr wrap="square" rtlCol="0">
            <a:spAutoFit/>
          </a:bodyPr>
          <a:lstStyle/>
          <a:p>
            <a:r>
              <a:rPr lang="en-GB" sz="1200"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…compared to the national average for local authorities which is around</a:t>
            </a:r>
          </a:p>
        </p:txBody>
      </p:sp>
      <p:sp>
        <p:nvSpPr>
          <p:cNvPr id="19" name="TextBox 18"/>
          <p:cNvSpPr txBox="1"/>
          <p:nvPr/>
        </p:nvSpPr>
        <p:spPr>
          <a:xfrm>
            <a:off x="5547019" y="5918615"/>
            <a:ext cx="1007712" cy="446276"/>
          </a:xfrm>
          <a:prstGeom prst="rect">
            <a:avLst/>
          </a:prstGeom>
          <a:noFill/>
        </p:spPr>
        <p:txBody>
          <a:bodyPr wrap="square" rtlCol="0">
            <a:spAutoFit/>
          </a:bodyPr>
          <a:lstStyle/>
          <a:p>
            <a:r>
              <a:rPr lang="en-GB" sz="2300" b="1" dirty="0">
                <a:solidFill>
                  <a:schemeClr val="accent4">
                    <a:lumMod val="50000"/>
                  </a:schemeClr>
                </a:solidFill>
                <a:latin typeface="Rockwell" panose="02060603020205020403" pitchFamily="18" charset="0"/>
              </a:rPr>
              <a:t>50%</a:t>
            </a:r>
          </a:p>
        </p:txBody>
      </p:sp>
      <p:sp>
        <p:nvSpPr>
          <p:cNvPr id="20" name="TextBox 19"/>
          <p:cNvSpPr txBox="1"/>
          <p:nvPr/>
        </p:nvSpPr>
        <p:spPr>
          <a:xfrm>
            <a:off x="3596178" y="6440093"/>
            <a:ext cx="1007712" cy="446276"/>
          </a:xfrm>
          <a:prstGeom prst="rect">
            <a:avLst/>
          </a:prstGeom>
          <a:noFill/>
        </p:spPr>
        <p:txBody>
          <a:bodyPr wrap="square" rtlCol="0">
            <a:spAutoFit/>
          </a:bodyPr>
          <a:lstStyle/>
          <a:p>
            <a:r>
              <a:rPr lang="en-GB" sz="2300" b="1" dirty="0">
                <a:solidFill>
                  <a:schemeClr val="accent4">
                    <a:lumMod val="50000"/>
                  </a:schemeClr>
                </a:solidFill>
                <a:latin typeface="Rockwell" panose="02060603020205020403" pitchFamily="18" charset="0"/>
              </a:rPr>
              <a:t>7</a:t>
            </a:r>
          </a:p>
        </p:txBody>
      </p:sp>
      <p:sp>
        <p:nvSpPr>
          <p:cNvPr id="21" name="TextBox 20"/>
          <p:cNvSpPr txBox="1"/>
          <p:nvPr/>
        </p:nvSpPr>
        <p:spPr>
          <a:xfrm>
            <a:off x="4100034" y="6486298"/>
            <a:ext cx="2641147" cy="1200329"/>
          </a:xfrm>
          <a:prstGeom prst="rect">
            <a:avLst/>
          </a:prstGeom>
          <a:noFill/>
        </p:spPr>
        <p:txBody>
          <a:bodyPr wrap="square" rtlCol="0">
            <a:spAutoFit/>
          </a:bodyPr>
          <a:lstStyle/>
          <a:p>
            <a:r>
              <a:rPr lang="en-GB" sz="1200"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Cases were regarding School Transport decisions – which is normal given they are considered internally through the appeals process: </a:t>
            </a:r>
            <a:r>
              <a:rPr lang="en-GB" sz="1200" b="1"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not</a:t>
            </a:r>
            <a:r>
              <a:rPr lang="en-GB" sz="1200"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 the complaints process</a:t>
            </a:r>
            <a:endPar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2" name="TextBox 21"/>
          <p:cNvSpPr txBox="1"/>
          <p:nvPr/>
        </p:nvSpPr>
        <p:spPr>
          <a:xfrm>
            <a:off x="141491" y="4625889"/>
            <a:ext cx="541175" cy="477054"/>
          </a:xfrm>
          <a:prstGeom prst="rect">
            <a:avLst/>
          </a:prstGeom>
          <a:noFill/>
        </p:spPr>
        <p:txBody>
          <a:bodyPr wrap="square" rtlCol="0">
            <a:spAutoFit/>
          </a:bodyPr>
          <a:lstStyle/>
          <a:p>
            <a:r>
              <a:rPr lang="en-GB" sz="2500" b="1" dirty="0">
                <a:solidFill>
                  <a:schemeClr val="accent4">
                    <a:lumMod val="50000"/>
                  </a:schemeClr>
                </a:solidFill>
                <a:latin typeface="Rockwell" panose="02060603020205020403" pitchFamily="18" charset="0"/>
              </a:rPr>
              <a:t>19</a:t>
            </a:r>
          </a:p>
        </p:txBody>
      </p:sp>
      <p:sp>
        <p:nvSpPr>
          <p:cNvPr id="23" name="TextBox 22"/>
          <p:cNvSpPr txBox="1"/>
          <p:nvPr/>
        </p:nvSpPr>
        <p:spPr>
          <a:xfrm>
            <a:off x="850611" y="4570323"/>
            <a:ext cx="2332653" cy="461665"/>
          </a:xfrm>
          <a:prstGeom prst="rect">
            <a:avLst/>
          </a:prstGeom>
          <a:noFill/>
        </p:spPr>
        <p:txBody>
          <a:bodyPr wrap="square" rtlCol="0">
            <a:spAutoFit/>
          </a:bodyPr>
          <a:lstStyle/>
          <a:p>
            <a:r>
              <a:rPr lang="en-GB" sz="1200"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Cases were received in total from the Ombudsman</a:t>
            </a:r>
            <a:endPar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423802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0393"/>
            <a:ext cx="5070896" cy="819451"/>
          </a:xfrm>
        </p:spPr>
        <p:txBody>
          <a:bodyPr>
            <a:normAutofit/>
          </a:bodyPr>
          <a:lstStyle/>
          <a:p>
            <a:r>
              <a:rPr lang="en-GB" sz="1900" dirty="0">
                <a:solidFill>
                  <a:schemeClr val="tx2"/>
                </a:solidFill>
                <a:latin typeface="Calibri" panose="020F0502020204030204" pitchFamily="34" charset="0"/>
                <a:cs typeface="Calibri" panose="020F0502020204030204" pitchFamily="34" charset="0"/>
              </a:rPr>
              <a:t>Annual Complaints Report  </a:t>
            </a:r>
            <a:r>
              <a:rPr lang="en-GB" sz="1900" dirty="0">
                <a:solidFill>
                  <a:srgbClr val="00B050"/>
                </a:solidFill>
                <a:latin typeface="Calibri" panose="020F0502020204030204" pitchFamily="34" charset="0"/>
                <a:cs typeface="Calibri" panose="020F0502020204030204" pitchFamily="34" charset="0"/>
              </a:rPr>
              <a:t>I Learning</a:t>
            </a:r>
          </a:p>
        </p:txBody>
      </p:sp>
      <p:sp>
        <p:nvSpPr>
          <p:cNvPr id="3" name="Content Placeholder 2"/>
          <p:cNvSpPr>
            <a:spLocks noGrp="1"/>
          </p:cNvSpPr>
          <p:nvPr>
            <p:ph idx="1"/>
          </p:nvPr>
        </p:nvSpPr>
        <p:spPr>
          <a:xfrm>
            <a:off x="149289" y="1399593"/>
            <a:ext cx="6492163" cy="5854988"/>
          </a:xfrm>
        </p:spPr>
        <p:txBody>
          <a:bodyPr>
            <a:normAutofit/>
          </a:bodyPr>
          <a:lstStyle/>
          <a:p>
            <a:endParaRPr lang="en-GB" sz="1800" dirty="0"/>
          </a:p>
          <a:p>
            <a:endParaRPr lang="en-GB" sz="1800" dirty="0"/>
          </a:p>
          <a:p>
            <a:endParaRPr lang="en-GB" sz="1800" dirty="0"/>
          </a:p>
        </p:txBody>
      </p:sp>
      <p:graphicFrame>
        <p:nvGraphicFramePr>
          <p:cNvPr id="4" name="Object 3"/>
          <p:cNvGraphicFramePr>
            <a:graphicFrameLocks noChangeAspect="1"/>
          </p:cNvGraphicFramePr>
          <p:nvPr/>
        </p:nvGraphicFramePr>
        <p:xfrm>
          <a:off x="4907903" y="150173"/>
          <a:ext cx="1733551" cy="904875"/>
        </p:xfrm>
        <a:graphic>
          <a:graphicData uri="http://schemas.openxmlformats.org/presentationml/2006/ole">
            <mc:AlternateContent xmlns:mc="http://schemas.openxmlformats.org/markup-compatibility/2006">
              <mc:Choice xmlns:v="urn:schemas-microsoft-com:vml" Requires="v">
                <p:oleObj spid="_x0000_s14467"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7903" y="150173"/>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0" y="7943672"/>
            <a:ext cx="6858000" cy="1643527"/>
          </a:xfrm>
          <a:prstGeom prst="rect">
            <a:avLst/>
          </a:prstGeom>
          <a:solidFill>
            <a:schemeClr val="bg1">
              <a:lumMod val="65000"/>
            </a:schemeClr>
          </a:solidFill>
        </p:spPr>
        <p:txBody>
          <a:bodyPr wrap="square" rtlCol="0">
            <a:spAutoFit/>
          </a:bodyPr>
          <a:lstStyle/>
          <a:p>
            <a:pPr algn="r"/>
            <a:endParaRPr lang="en-GB" sz="252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lgn="r"/>
            <a:r>
              <a:rPr lang="en-GB" sz="2200" dirty="0">
                <a:solidFill>
                  <a:schemeClr val="bg1"/>
                </a:solidFill>
                <a:latin typeface="Verdana" panose="020B0604030504040204" pitchFamily="34" charset="0"/>
                <a:ea typeface="Verdana" panose="020B0604030504040204" pitchFamily="34" charset="0"/>
                <a:cs typeface="Verdana" panose="020B0604030504040204" pitchFamily="34" charset="0"/>
              </a:rPr>
              <a:t>Wokingham Borough Council</a:t>
            </a:r>
          </a:p>
          <a:p>
            <a:pPr algn="r"/>
            <a:endParaRPr lang="en-GB" sz="2520" dirty="0">
              <a:latin typeface="Verdana" panose="020B0604030504040204" pitchFamily="34" charset="0"/>
              <a:ea typeface="Verdana" panose="020B0604030504040204" pitchFamily="34" charset="0"/>
              <a:cs typeface="Verdana" panose="020B0604030504040204" pitchFamily="34" charset="0"/>
            </a:endParaRPr>
          </a:p>
          <a:p>
            <a:pPr algn="r"/>
            <a:endParaRPr lang="en-GB" sz="252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p:cNvSpPr txBox="1"/>
          <p:nvPr/>
        </p:nvSpPr>
        <p:spPr>
          <a:xfrm>
            <a:off x="0" y="1210063"/>
            <a:ext cx="6858000" cy="646331"/>
          </a:xfrm>
          <a:prstGeom prst="rect">
            <a:avLst/>
          </a:prstGeom>
          <a:noFill/>
        </p:spPr>
        <p:txBody>
          <a:bodyPr wrap="square" rtlCol="0">
            <a:spAutoFit/>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Whilst there is more learning and improvement that has been identified and implemented Council-wide, the following are some examples of the learning achieved  through the complaints process</a:t>
            </a:r>
          </a:p>
        </p:txBody>
      </p:sp>
      <p:sp>
        <p:nvSpPr>
          <p:cNvPr id="7" name="TextBox 6"/>
          <p:cNvSpPr txBox="1"/>
          <p:nvPr/>
        </p:nvSpPr>
        <p:spPr>
          <a:xfrm>
            <a:off x="149287" y="2270484"/>
            <a:ext cx="1324947" cy="461665"/>
          </a:xfrm>
          <a:prstGeom prst="rect">
            <a:avLst/>
          </a:prstGeom>
          <a:solidFill>
            <a:srgbClr val="CCECFF"/>
          </a:solidFill>
        </p:spPr>
        <p:txBody>
          <a:bodyPr wrap="square" rtlCol="0">
            <a:spAutoFit/>
          </a:bodyPr>
          <a:lstStyle/>
          <a:p>
            <a:r>
              <a:rPr lang="en-GB" sz="1200" b="1" dirty="0">
                <a:solidFill>
                  <a:schemeClr val="tx2"/>
                </a:solidFill>
                <a:latin typeface="Verdana" panose="020B0604030504040204" pitchFamily="34" charset="0"/>
                <a:ea typeface="Verdana" panose="020B0604030504040204" pitchFamily="34" charset="0"/>
                <a:cs typeface="Verdana" panose="020B0604030504040204" pitchFamily="34" charset="0"/>
              </a:rPr>
              <a:t>School Admissions</a:t>
            </a:r>
          </a:p>
        </p:txBody>
      </p:sp>
      <p:sp>
        <p:nvSpPr>
          <p:cNvPr id="8" name="TextBox 7"/>
          <p:cNvSpPr txBox="1"/>
          <p:nvPr/>
        </p:nvSpPr>
        <p:spPr>
          <a:xfrm>
            <a:off x="1474237" y="2254816"/>
            <a:ext cx="5167215" cy="1107996"/>
          </a:xfrm>
          <a:prstGeom prst="rect">
            <a:avLst/>
          </a:prstGeom>
          <a:noFill/>
          <a:ln>
            <a:solidFill>
              <a:schemeClr val="bg1">
                <a:lumMod val="95000"/>
              </a:schemeClr>
            </a:solidFill>
          </a:ln>
        </p:spPr>
        <p:txBody>
          <a:bodyPr wrap="square" rtlCol="0">
            <a:spAutoFit/>
          </a:bodyPr>
          <a:lstStyle/>
          <a:p>
            <a:pPr marL="228599" indent="-228599" fontAlgn="ctr">
              <a:buFont typeface="Arial" panose="020B0604020202020204" pitchFamily="34" charset="0"/>
              <a:buChar char="•"/>
            </a:pPr>
            <a:r>
              <a:rPr lang="en-US" sz="1100" dirty="0">
                <a:solidFill>
                  <a:schemeClr val="tx2"/>
                </a:solidFill>
                <a:latin typeface="Verdana" panose="020B0604030504040204" pitchFamily="34" charset="0"/>
                <a:ea typeface="Verdana" panose="020B0604030504040204" pitchFamily="34" charset="0"/>
                <a:cs typeface="Verdana" panose="020B0604030504040204" pitchFamily="34" charset="0"/>
              </a:rPr>
              <a:t>Improved working in partnership with schools around making  decisions for ‘out of year’ requests for summer born children</a:t>
            </a:r>
          </a:p>
          <a:p>
            <a:pPr fontAlgn="ctr"/>
            <a:endParaRPr lang="en-US" sz="1100"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28599" indent="-228599" fontAlgn="ctr">
              <a:buFont typeface="Arial" panose="020B0604020202020204" pitchFamily="34" charset="0"/>
              <a:buChar char="•"/>
            </a:pPr>
            <a:r>
              <a:rPr lang="en-US" sz="1100" dirty="0">
                <a:solidFill>
                  <a:schemeClr val="tx2"/>
                </a:solidFill>
                <a:latin typeface="Verdana" panose="020B0604030504040204" pitchFamily="34" charset="0"/>
                <a:ea typeface="Verdana" panose="020B0604030504040204" pitchFamily="34" charset="0"/>
                <a:cs typeface="Verdana" panose="020B0604030504040204" pitchFamily="34" charset="0"/>
              </a:rPr>
              <a:t>Both Panel making decisions and parent ‘out of year’ requests are now fully in line with directives received from LGSCO and national guidelines</a:t>
            </a:r>
          </a:p>
        </p:txBody>
      </p:sp>
      <p:sp>
        <p:nvSpPr>
          <p:cNvPr id="13" name="TextBox 12"/>
          <p:cNvSpPr txBox="1"/>
          <p:nvPr/>
        </p:nvSpPr>
        <p:spPr>
          <a:xfrm>
            <a:off x="149289" y="3828611"/>
            <a:ext cx="1324947" cy="646331"/>
          </a:xfrm>
          <a:prstGeom prst="rect">
            <a:avLst/>
          </a:prstGeom>
          <a:solidFill>
            <a:schemeClr val="accent2">
              <a:lumMod val="40000"/>
              <a:lumOff val="60000"/>
            </a:schemeClr>
          </a:solidFill>
        </p:spPr>
        <p:txBody>
          <a:bodyPr wrap="square" rtlCol="0">
            <a:spAutoFit/>
          </a:bodyPr>
          <a:lstStyle/>
          <a:p>
            <a:r>
              <a:rPr lang="en-GB" sz="1200" b="1" dirty="0">
                <a:solidFill>
                  <a:schemeClr val="tx2"/>
                </a:solidFill>
                <a:latin typeface="Verdana" panose="020B0604030504040204" pitchFamily="34" charset="0"/>
                <a:ea typeface="Verdana" panose="020B0604030504040204" pitchFamily="34" charset="0"/>
                <a:cs typeface="Verdana" panose="020B0604030504040204" pitchFamily="34" charset="0"/>
              </a:rPr>
              <a:t>Home to School Transport</a:t>
            </a:r>
          </a:p>
        </p:txBody>
      </p:sp>
      <p:sp>
        <p:nvSpPr>
          <p:cNvPr id="14" name="TextBox 13"/>
          <p:cNvSpPr txBox="1"/>
          <p:nvPr/>
        </p:nvSpPr>
        <p:spPr>
          <a:xfrm>
            <a:off x="1474236" y="3825067"/>
            <a:ext cx="5167215" cy="1277273"/>
          </a:xfrm>
          <a:prstGeom prst="rect">
            <a:avLst/>
          </a:prstGeom>
          <a:noFill/>
          <a:ln>
            <a:solidFill>
              <a:schemeClr val="bg1">
                <a:lumMod val="95000"/>
              </a:schemeClr>
            </a:solidFill>
          </a:ln>
        </p:spPr>
        <p:txBody>
          <a:bodyPr wrap="square" rtlCol="0">
            <a:spAutoFit/>
          </a:bodyPr>
          <a:lstStyle/>
          <a:p>
            <a:pPr marL="228599" indent="-228599" fontAlgn="ctr">
              <a:buFont typeface="Arial" panose="020B0604020202020204" pitchFamily="34" charset="0"/>
              <a:buChar char="•"/>
            </a:pPr>
            <a:r>
              <a:rPr lang="en-US" sz="1100" dirty="0">
                <a:solidFill>
                  <a:schemeClr val="tx2"/>
                </a:solidFill>
                <a:latin typeface="Verdana" panose="020B0604030504040204" pitchFamily="34" charset="0"/>
                <a:ea typeface="Verdana" panose="020B0604030504040204" pitchFamily="34" charset="0"/>
                <a:cs typeface="Verdana" panose="020B0604030504040204" pitchFamily="34" charset="0"/>
              </a:rPr>
              <a:t>A revision has been made to the ‘Home to School Transport’ policy to provide more clarity around the Council’s appeal arrangements</a:t>
            </a:r>
          </a:p>
          <a:p>
            <a:pPr marL="228599" indent="-228599" fontAlgn="ctr">
              <a:buFont typeface="Arial" panose="020B0604020202020204" pitchFamily="34" charset="0"/>
              <a:buChar char="•"/>
            </a:pPr>
            <a:endParaRPr lang="en-US" sz="1100"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28599" indent="-228599" fontAlgn="ctr">
              <a:buFont typeface="Arial" panose="020B0604020202020204" pitchFamily="34" charset="0"/>
              <a:buChar char="•"/>
            </a:pPr>
            <a:r>
              <a:rPr lang="en-US" sz="1100" dirty="0">
                <a:solidFill>
                  <a:schemeClr val="tx2"/>
                </a:solidFill>
                <a:latin typeface="Verdana" panose="020B0604030504040204" pitchFamily="34" charset="0"/>
                <a:ea typeface="Verdana" panose="020B0604030504040204" pitchFamily="34" charset="0"/>
                <a:cs typeface="Verdana" panose="020B0604030504040204" pitchFamily="34" charset="0"/>
              </a:rPr>
              <a:t>Tightened process around offering stage two appeal hearings – as residents were often approaching the Ombudsman immediately after stage one. Now an improved process for listening to customer concerns. </a:t>
            </a:r>
          </a:p>
        </p:txBody>
      </p:sp>
      <p:sp>
        <p:nvSpPr>
          <p:cNvPr id="15" name="TextBox 14"/>
          <p:cNvSpPr txBox="1"/>
          <p:nvPr/>
        </p:nvSpPr>
        <p:spPr>
          <a:xfrm>
            <a:off x="167950" y="5469478"/>
            <a:ext cx="1324947" cy="646331"/>
          </a:xfrm>
          <a:prstGeom prst="rect">
            <a:avLst/>
          </a:prstGeom>
          <a:solidFill>
            <a:schemeClr val="accent3">
              <a:lumMod val="40000"/>
              <a:lumOff val="60000"/>
            </a:schemeClr>
          </a:solidFill>
        </p:spPr>
        <p:txBody>
          <a:bodyPr wrap="square" rtlCol="0">
            <a:spAutoFit/>
          </a:bodyPr>
          <a:lstStyle/>
          <a:p>
            <a:r>
              <a:rPr lang="en-GB" sz="1200" b="1" dirty="0">
                <a:solidFill>
                  <a:schemeClr val="tx2"/>
                </a:solidFill>
                <a:latin typeface="Verdana" panose="020B0604030504040204" pitchFamily="34" charset="0"/>
                <a:ea typeface="Verdana" panose="020B0604030504040204" pitchFamily="34" charset="0"/>
                <a:cs typeface="Verdana" panose="020B0604030504040204" pitchFamily="34" charset="0"/>
              </a:rPr>
              <a:t>Building Control Solutions</a:t>
            </a:r>
          </a:p>
        </p:txBody>
      </p:sp>
      <p:sp>
        <p:nvSpPr>
          <p:cNvPr id="16" name="TextBox 15"/>
          <p:cNvSpPr txBox="1"/>
          <p:nvPr/>
        </p:nvSpPr>
        <p:spPr>
          <a:xfrm>
            <a:off x="1474236" y="5469477"/>
            <a:ext cx="5167215" cy="1785104"/>
          </a:xfrm>
          <a:prstGeom prst="rect">
            <a:avLst/>
          </a:prstGeom>
          <a:noFill/>
          <a:ln>
            <a:solidFill>
              <a:schemeClr val="bg1">
                <a:lumMod val="95000"/>
              </a:schemeClr>
            </a:solidFill>
          </a:ln>
        </p:spPr>
        <p:txBody>
          <a:bodyPr wrap="square" rtlCol="0">
            <a:spAutoFit/>
          </a:bodyPr>
          <a:lstStyle/>
          <a:p>
            <a:pPr marL="228599" indent="-228599" fontAlgn="ctr">
              <a:buFont typeface="Arial" panose="020B0604020202020204" pitchFamily="34" charset="0"/>
              <a:buChar char="•"/>
            </a:pPr>
            <a:r>
              <a:rPr lang="en-US" sz="1100" dirty="0">
                <a:solidFill>
                  <a:schemeClr val="tx2"/>
                </a:solidFill>
                <a:latin typeface="Verdana" panose="020B0604030504040204" pitchFamily="34" charset="0"/>
                <a:ea typeface="Verdana" panose="020B0604030504040204" pitchFamily="34" charset="0"/>
                <a:cs typeface="Verdana" panose="020B0604030504040204" pitchFamily="34" charset="0"/>
              </a:rPr>
              <a:t>Complaints highlighted issue with delay in completion certificates being issued </a:t>
            </a:r>
          </a:p>
          <a:p>
            <a:pPr marL="228599" indent="-228599" fontAlgn="ctr">
              <a:buFont typeface="Arial" panose="020B0604020202020204" pitchFamily="34" charset="0"/>
              <a:buChar char="•"/>
            </a:pPr>
            <a:endParaRPr lang="en-US" sz="1100"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28599" indent="-228599" fontAlgn="ctr">
              <a:buFont typeface="Arial" panose="020B0604020202020204" pitchFamily="34" charset="0"/>
              <a:buChar char="•"/>
            </a:pPr>
            <a:r>
              <a:rPr lang="en-US" sz="1100" dirty="0">
                <a:solidFill>
                  <a:schemeClr val="tx2"/>
                </a:solidFill>
                <a:latin typeface="Verdana" panose="020B0604030504040204" pitchFamily="34" charset="0"/>
                <a:ea typeface="Verdana" panose="020B0604030504040204" pitchFamily="34" charset="0"/>
                <a:cs typeface="Verdana" panose="020B0604030504040204" pitchFamily="34" charset="0"/>
              </a:rPr>
              <a:t>Identified that no automated notifications were sent to service once payments had been made and certificate should be issued; this has now been resolved</a:t>
            </a:r>
          </a:p>
          <a:p>
            <a:pPr marL="228599" indent="-228599" fontAlgn="ctr">
              <a:buFont typeface="Arial" panose="020B0604020202020204" pitchFamily="34" charset="0"/>
              <a:buChar char="•"/>
            </a:pPr>
            <a:endParaRPr lang="en-US" sz="1100"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28599" indent="-228599" fontAlgn="ctr">
              <a:buFont typeface="Arial" panose="020B0604020202020204" pitchFamily="34" charset="0"/>
              <a:buChar char="•"/>
            </a:pPr>
            <a:r>
              <a:rPr lang="en-US" sz="1100" dirty="0">
                <a:solidFill>
                  <a:schemeClr val="tx2"/>
                </a:solidFill>
                <a:latin typeface="Verdana" panose="020B0604030504040204" pitchFamily="34" charset="0"/>
                <a:ea typeface="Verdana" panose="020B0604030504040204" pitchFamily="34" charset="0"/>
                <a:cs typeface="Verdana" panose="020B0604030504040204" pitchFamily="34" charset="0"/>
              </a:rPr>
              <a:t>Set up group e-mail accounts for service to improve on timeliness of responding to customer correspondence leading to a better experience, and resilience within service</a:t>
            </a:r>
          </a:p>
        </p:txBody>
      </p:sp>
    </p:spTree>
    <p:extLst>
      <p:ext uri="{BB962C8B-B14F-4D97-AF65-F5344CB8AC3E}">
        <p14:creationId xmlns:p14="http://schemas.microsoft.com/office/powerpoint/2010/main" val="1609694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0393"/>
            <a:ext cx="5070896" cy="819451"/>
          </a:xfrm>
        </p:spPr>
        <p:txBody>
          <a:bodyPr>
            <a:normAutofit/>
          </a:bodyPr>
          <a:lstStyle/>
          <a:p>
            <a:r>
              <a:rPr lang="en-GB" sz="2000" dirty="0">
                <a:solidFill>
                  <a:schemeClr val="tx2"/>
                </a:solidFill>
                <a:latin typeface="Calibri" panose="020F0502020204030204" pitchFamily="34" charset="0"/>
                <a:cs typeface="Calibri" panose="020F0502020204030204" pitchFamily="34" charset="0"/>
              </a:rPr>
              <a:t>Annual Complaints Report  </a:t>
            </a:r>
            <a:r>
              <a:rPr lang="en-GB" sz="2000" dirty="0">
                <a:solidFill>
                  <a:srgbClr val="00B050"/>
                </a:solidFill>
                <a:latin typeface="Calibri" panose="020F0502020204030204" pitchFamily="34" charset="0"/>
                <a:cs typeface="Calibri" panose="020F0502020204030204" pitchFamily="34" charset="0"/>
              </a:rPr>
              <a:t>I Respond SaaS</a:t>
            </a:r>
          </a:p>
        </p:txBody>
      </p:sp>
      <p:sp>
        <p:nvSpPr>
          <p:cNvPr id="3" name="Content Placeholder 2"/>
          <p:cNvSpPr>
            <a:spLocks noGrp="1"/>
          </p:cNvSpPr>
          <p:nvPr>
            <p:ph idx="1"/>
          </p:nvPr>
        </p:nvSpPr>
        <p:spPr>
          <a:xfrm>
            <a:off x="0" y="1399594"/>
            <a:ext cx="6858000" cy="6176865"/>
          </a:xfrm>
        </p:spPr>
        <p:txBody>
          <a:bodyPr>
            <a:normAutofit/>
          </a:bodyPr>
          <a:lstStyle/>
          <a:p>
            <a:pPr marL="0" indent="0" algn="just">
              <a:buNone/>
            </a:pPr>
            <a:r>
              <a:rPr lang="en-GB" sz="1400" dirty="0">
                <a:solidFill>
                  <a:schemeClr val="tx2"/>
                </a:solidFill>
                <a:latin typeface="Calibri" panose="020F0502020204030204" pitchFamily="34" charset="0"/>
                <a:cs typeface="Calibri" panose="020F0502020204030204" pitchFamily="34" charset="0"/>
              </a:rPr>
              <a:t>In April 2020, the Council upgraded it’s complaints management software to a system called Respond SaaS. We anticipate this upgrade will bring the following benefits:</a:t>
            </a:r>
          </a:p>
          <a:p>
            <a:endParaRPr lang="en-GB" sz="1800" dirty="0"/>
          </a:p>
          <a:p>
            <a:endParaRPr lang="en-GB" sz="1800" dirty="0"/>
          </a:p>
        </p:txBody>
      </p:sp>
      <p:graphicFrame>
        <p:nvGraphicFramePr>
          <p:cNvPr id="4" name="Object 3"/>
          <p:cNvGraphicFramePr>
            <a:graphicFrameLocks noChangeAspect="1"/>
          </p:cNvGraphicFramePr>
          <p:nvPr/>
        </p:nvGraphicFramePr>
        <p:xfrm>
          <a:off x="4907903" y="205274"/>
          <a:ext cx="1733551" cy="904875"/>
        </p:xfrm>
        <a:graphic>
          <a:graphicData uri="http://schemas.openxmlformats.org/presentationml/2006/ole">
            <mc:AlternateContent xmlns:mc="http://schemas.openxmlformats.org/markup-compatibility/2006">
              <mc:Choice xmlns:v="urn:schemas-microsoft-com:vml" Requires="v">
                <p:oleObj spid="_x0000_s9358"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7903" y="205274"/>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0" y="7913703"/>
            <a:ext cx="6858000" cy="1594283"/>
          </a:xfrm>
          <a:prstGeom prst="rect">
            <a:avLst/>
          </a:prstGeom>
          <a:solidFill>
            <a:schemeClr val="bg1">
              <a:lumMod val="65000"/>
            </a:schemeClr>
          </a:solidFill>
        </p:spPr>
        <p:txBody>
          <a:bodyPr wrap="square" rtlCol="0">
            <a:spAutoFit/>
          </a:bodyPr>
          <a:lstStyle/>
          <a:p>
            <a:pPr algn="r"/>
            <a:endParaRPr lang="en-GB" sz="2200" dirty="0">
              <a:solidFill>
                <a:schemeClr val="bg1"/>
              </a:solidFill>
            </a:endParaRPr>
          </a:p>
          <a:p>
            <a:pPr algn="r"/>
            <a:r>
              <a:rPr lang="en-GB" sz="2520" dirty="0">
                <a:solidFill>
                  <a:schemeClr val="bg1"/>
                </a:solidFill>
                <a:latin typeface="Verdana" panose="020B0604030504040204" pitchFamily="34" charset="0"/>
                <a:ea typeface="Verdana" panose="020B0604030504040204" pitchFamily="34" charset="0"/>
                <a:cs typeface="Verdana" panose="020B0604030504040204" pitchFamily="34" charset="0"/>
              </a:rPr>
              <a:t>Wokingham Borough Council</a:t>
            </a:r>
          </a:p>
          <a:p>
            <a:pPr algn="r"/>
            <a:endParaRPr lang="en-GB" sz="2520" dirty="0"/>
          </a:p>
          <a:p>
            <a:pPr algn="r"/>
            <a:endParaRPr lang="en-GB" sz="2520" dirty="0"/>
          </a:p>
        </p:txBody>
      </p:sp>
      <p:pic>
        <p:nvPicPr>
          <p:cNvPr id="7" name="Picture 6"/>
          <p:cNvPicPr>
            <a:picLocks noChangeAspect="1"/>
          </p:cNvPicPr>
          <p:nvPr/>
        </p:nvPicPr>
        <p:blipFill>
          <a:blip r:embed="rId5"/>
          <a:stretch>
            <a:fillRect/>
          </a:stretch>
        </p:blipFill>
        <p:spPr>
          <a:xfrm>
            <a:off x="921054" y="2367781"/>
            <a:ext cx="1181011" cy="1181011"/>
          </a:xfrm>
          <a:prstGeom prst="rect">
            <a:avLst/>
          </a:prstGeom>
        </p:spPr>
      </p:pic>
      <p:sp>
        <p:nvSpPr>
          <p:cNvPr id="9" name="TextBox 8"/>
          <p:cNvSpPr txBox="1"/>
          <p:nvPr/>
        </p:nvSpPr>
        <p:spPr>
          <a:xfrm>
            <a:off x="1" y="3548792"/>
            <a:ext cx="3235396" cy="830997"/>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Enhanced reporting functionality that will allow us to provide both high level and/or management information as and when required</a:t>
            </a:r>
          </a:p>
        </p:txBody>
      </p:sp>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25491" y="2367779"/>
            <a:ext cx="1008804" cy="1008804"/>
          </a:xfrm>
          <a:prstGeom prst="rect">
            <a:avLst/>
          </a:prstGeom>
        </p:spPr>
      </p:pic>
      <p:sp>
        <p:nvSpPr>
          <p:cNvPr id="11" name="TextBox 10"/>
          <p:cNvSpPr txBox="1"/>
          <p:nvPr/>
        </p:nvSpPr>
        <p:spPr>
          <a:xfrm>
            <a:off x="3618335" y="3513777"/>
            <a:ext cx="3023119" cy="830997"/>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Automated scheduling which will remove manual input when it comes to reporting and task/diary management</a:t>
            </a:r>
          </a:p>
        </p:txBody>
      </p:sp>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4657" y="4729802"/>
            <a:ext cx="1267408" cy="1267408"/>
          </a:xfrm>
          <a:prstGeom prst="rect">
            <a:avLst/>
          </a:prstGeom>
        </p:spPr>
      </p:pic>
      <p:sp>
        <p:nvSpPr>
          <p:cNvPr id="13" name="TextBox 12"/>
          <p:cNvSpPr txBox="1"/>
          <p:nvPr/>
        </p:nvSpPr>
        <p:spPr>
          <a:xfrm>
            <a:off x="1" y="6241314"/>
            <a:ext cx="3235396" cy="1200329"/>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We have configured the system to meet our precise needs, meaning we are now able to centrally record, monitor and report on essential complaints data – including learning from complaints </a:t>
            </a:r>
          </a:p>
        </p:txBody>
      </p:sp>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12995" y="4729803"/>
            <a:ext cx="1267408" cy="1267408"/>
          </a:xfrm>
          <a:prstGeom prst="rect">
            <a:avLst/>
          </a:prstGeom>
        </p:spPr>
      </p:pic>
      <p:sp>
        <p:nvSpPr>
          <p:cNvPr id="18" name="TextBox 17"/>
          <p:cNvSpPr txBox="1"/>
          <p:nvPr/>
        </p:nvSpPr>
        <p:spPr>
          <a:xfrm>
            <a:off x="3535140" y="6307239"/>
            <a:ext cx="3023119" cy="1200329"/>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Our increased license/user base will allow us to have officers logging and monitoring cases </a:t>
            </a:r>
            <a:r>
              <a:rPr lang="en-GB" sz="1200" b="1" i="1" dirty="0">
                <a:latin typeface="Verdana" panose="020B0604030504040204" pitchFamily="34" charset="0"/>
                <a:ea typeface="Verdana" panose="020B0604030504040204" pitchFamily="34" charset="0"/>
                <a:cs typeface="Verdana" panose="020B0604030504040204" pitchFamily="34" charset="0"/>
              </a:rPr>
              <a:t>within</a:t>
            </a:r>
            <a:r>
              <a:rPr lang="en-GB" sz="1200" b="1" dirty="0">
                <a:latin typeface="Verdana" panose="020B0604030504040204" pitchFamily="34" charset="0"/>
                <a:ea typeface="Verdana" panose="020B0604030504040204" pitchFamily="34" charset="0"/>
                <a:cs typeface="Verdana" panose="020B0604030504040204" pitchFamily="34" charset="0"/>
              </a:rPr>
              <a:t> service, which will improve both capture of cases and resilience </a:t>
            </a:r>
          </a:p>
        </p:txBody>
      </p:sp>
    </p:spTree>
    <p:extLst>
      <p:ext uri="{BB962C8B-B14F-4D97-AF65-F5344CB8AC3E}">
        <p14:creationId xmlns:p14="http://schemas.microsoft.com/office/powerpoint/2010/main" val="2014013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205274"/>
            <a:ext cx="5524499" cy="819451"/>
          </a:xfrm>
        </p:spPr>
        <p:txBody>
          <a:bodyPr>
            <a:normAutofit/>
          </a:bodyPr>
          <a:lstStyle/>
          <a:p>
            <a:r>
              <a:rPr lang="en-GB" sz="1900" dirty="0">
                <a:latin typeface="Calibri" panose="020F0502020204030204" pitchFamily="34" charset="0"/>
                <a:cs typeface="Calibri" panose="020F0502020204030204" pitchFamily="34" charset="0"/>
              </a:rPr>
              <a:t>Annual Complaints Report  </a:t>
            </a:r>
            <a:r>
              <a:rPr lang="en-GB" sz="1900" dirty="0">
                <a:solidFill>
                  <a:srgbClr val="00B050"/>
                </a:solidFill>
                <a:latin typeface="Calibri" panose="020F0502020204030204" pitchFamily="34" charset="0"/>
                <a:cs typeface="Calibri" panose="020F0502020204030204" pitchFamily="34" charset="0"/>
              </a:rPr>
              <a:t>I Compliments</a:t>
            </a:r>
          </a:p>
        </p:txBody>
      </p:sp>
      <p:graphicFrame>
        <p:nvGraphicFramePr>
          <p:cNvPr id="4" name="Object 3"/>
          <p:cNvGraphicFramePr>
            <a:graphicFrameLocks noChangeAspect="1"/>
          </p:cNvGraphicFramePr>
          <p:nvPr/>
        </p:nvGraphicFramePr>
        <p:xfrm>
          <a:off x="5124451" y="2"/>
          <a:ext cx="1733551" cy="904875"/>
        </p:xfrm>
        <a:graphic>
          <a:graphicData uri="http://schemas.openxmlformats.org/presentationml/2006/ole">
            <mc:AlternateContent xmlns:mc="http://schemas.openxmlformats.org/markup-compatibility/2006">
              <mc:Choice xmlns:v="urn:schemas-microsoft-com:vml" Requires="v">
                <p:oleObj spid="_x0000_s16479"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4451" y="2"/>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0" y="7820563"/>
            <a:ext cx="6858000" cy="1545038"/>
          </a:xfrm>
          <a:prstGeom prst="rect">
            <a:avLst/>
          </a:prstGeom>
          <a:solidFill>
            <a:schemeClr val="bg1">
              <a:lumMod val="65000"/>
            </a:schemeClr>
          </a:solidFill>
        </p:spPr>
        <p:txBody>
          <a:bodyPr wrap="square" rtlCol="0">
            <a:spAutoFit/>
          </a:bodyPr>
          <a:lstStyle/>
          <a:p>
            <a:pPr algn="r" defTabSz="457198"/>
            <a:endParaRPr lang="en-GB" sz="2200" dirty="0">
              <a:solidFill>
                <a:srgbClr val="FFFFFF"/>
              </a:solidFill>
              <a:latin typeface="Times New Roman"/>
            </a:endParaRPr>
          </a:p>
          <a:p>
            <a:pPr algn="r" defTabSz="457198"/>
            <a:r>
              <a:rPr lang="en-GB" sz="2200" dirty="0">
                <a:solidFill>
                  <a:srgbClr val="FFFFFF"/>
                </a:solidFill>
                <a:latin typeface="Calibri" panose="020F0502020204030204" pitchFamily="34" charset="0"/>
                <a:ea typeface="Cambria Math" panose="02040503050406030204" pitchFamily="18" charset="0"/>
                <a:cs typeface="Calibri" panose="020F0502020204030204" pitchFamily="34" charset="0"/>
              </a:rPr>
              <a:t>Wokingham Borough Council</a:t>
            </a:r>
          </a:p>
          <a:p>
            <a:pPr algn="r" defTabSz="457198"/>
            <a:endParaRPr lang="en-GB" sz="2520" dirty="0">
              <a:solidFill>
                <a:srgbClr val="999999"/>
              </a:solidFill>
              <a:latin typeface="Times New Roman"/>
            </a:endParaRPr>
          </a:p>
          <a:p>
            <a:pPr algn="r" defTabSz="457198"/>
            <a:endParaRPr lang="en-GB" sz="2520" dirty="0">
              <a:solidFill>
                <a:srgbClr val="999999"/>
              </a:solidFill>
              <a:latin typeface="Times New Roman"/>
            </a:endParaRPr>
          </a:p>
        </p:txBody>
      </p:sp>
      <p:sp>
        <p:nvSpPr>
          <p:cNvPr id="9" name="TextBox 8"/>
          <p:cNvSpPr txBox="1"/>
          <p:nvPr/>
        </p:nvSpPr>
        <p:spPr>
          <a:xfrm>
            <a:off x="0" y="1194987"/>
            <a:ext cx="6858000" cy="461665"/>
          </a:xfrm>
          <a:prstGeom prst="rect">
            <a:avLst/>
          </a:prstGeom>
          <a:noFill/>
        </p:spPr>
        <p:txBody>
          <a:bodyPr wrap="square" rtlCol="0">
            <a:spAutoFit/>
          </a:bodyPr>
          <a:lstStyle/>
          <a:p>
            <a:pPr defTabSz="457198"/>
            <a:r>
              <a:rPr lang="en-GB" sz="1200" dirty="0">
                <a:solidFill>
                  <a:srgbClr val="000000"/>
                </a:solidFill>
                <a:latin typeface="Verdana" panose="020B0604030504040204" pitchFamily="34" charset="0"/>
                <a:ea typeface="Verdana" panose="020B0604030504040204" pitchFamily="34" charset="0"/>
                <a:cs typeface="Verdana" panose="020B0604030504040204" pitchFamily="34" charset="0"/>
              </a:rPr>
              <a:t>The Council has also received a high volume of positive feedback from customers! Here are some of the things they had to say about us: </a:t>
            </a:r>
          </a:p>
        </p:txBody>
      </p:sp>
      <p:sp>
        <p:nvSpPr>
          <p:cNvPr id="10" name="TextBox 9"/>
          <p:cNvSpPr txBox="1"/>
          <p:nvPr/>
        </p:nvSpPr>
        <p:spPr>
          <a:xfrm rot="20927439">
            <a:off x="-1895" y="2133411"/>
            <a:ext cx="3470988" cy="1092607"/>
          </a:xfrm>
          <a:prstGeom prst="rect">
            <a:avLst/>
          </a:prstGeom>
          <a:noFill/>
        </p:spPr>
        <p:txBody>
          <a:bodyPr wrap="square" rtlCol="0">
            <a:spAutoFit/>
          </a:bodyPr>
          <a:lstStyle/>
          <a:p>
            <a:r>
              <a:rPr lang="en-GB" sz="1300" dirty="0">
                <a:solidFill>
                  <a:srgbClr val="3399FF"/>
                </a:solidFill>
                <a:latin typeface="Verdana" panose="020B0604030504040204" pitchFamily="34" charset="0"/>
                <a:ea typeface="Verdana" panose="020B0604030504040204" pitchFamily="34" charset="0"/>
                <a:cs typeface="Verdana" panose="020B0604030504040204" pitchFamily="34" charset="0"/>
              </a:rPr>
              <a:t>“I salute the efforts of you and your colleagues in dealing with current extraordinary circumstances, maintaining the service you already provided!”</a:t>
            </a:r>
          </a:p>
        </p:txBody>
      </p:sp>
      <p:sp>
        <p:nvSpPr>
          <p:cNvPr id="18" name="TextBox 17"/>
          <p:cNvSpPr txBox="1"/>
          <p:nvPr/>
        </p:nvSpPr>
        <p:spPr>
          <a:xfrm rot="410246">
            <a:off x="3414777" y="6748770"/>
            <a:ext cx="3470988" cy="892552"/>
          </a:xfrm>
          <a:prstGeom prst="rect">
            <a:avLst/>
          </a:prstGeom>
          <a:noFill/>
        </p:spPr>
        <p:txBody>
          <a:bodyPr wrap="square" rtlCol="0">
            <a:spAutoFit/>
          </a:bodyPr>
          <a:lstStyle/>
          <a:p>
            <a:r>
              <a:rPr lang="en-GB" sz="1300" dirty="0">
                <a:solidFill>
                  <a:schemeClr val="bg2">
                    <a:lumMod val="60000"/>
                    <a:lumOff val="40000"/>
                  </a:schemeClr>
                </a:solidFill>
                <a:latin typeface="Verdana" panose="020B0604030504040204" pitchFamily="34" charset="0"/>
                <a:ea typeface="Verdana" panose="020B0604030504040204" pitchFamily="34" charset="0"/>
                <a:cs typeface="Verdana" panose="020B0604030504040204" pitchFamily="34" charset="0"/>
              </a:rPr>
              <a:t>“Thank you for maintaining the rubbish and garden waste collections, this is so helpful and very much appreciated by us all”</a:t>
            </a:r>
          </a:p>
        </p:txBody>
      </p:sp>
      <p:sp>
        <p:nvSpPr>
          <p:cNvPr id="19" name="TextBox 18"/>
          <p:cNvSpPr txBox="1"/>
          <p:nvPr/>
        </p:nvSpPr>
        <p:spPr>
          <a:xfrm rot="20726066">
            <a:off x="56455" y="6577419"/>
            <a:ext cx="3470988" cy="892552"/>
          </a:xfrm>
          <a:prstGeom prst="rect">
            <a:avLst/>
          </a:prstGeom>
          <a:noFill/>
        </p:spPr>
        <p:txBody>
          <a:bodyPr wrap="square" rtlCol="0">
            <a:spAutoFit/>
          </a:bodyPr>
          <a:lstStyle/>
          <a:p>
            <a:r>
              <a:rPr lang="en-GB" sz="1300"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“I want to say a big thank you to all Council staff for your sterling efforts to keep services running during this difficult period”</a:t>
            </a:r>
          </a:p>
        </p:txBody>
      </p:sp>
      <p:sp>
        <p:nvSpPr>
          <p:cNvPr id="20" name="TextBox 19"/>
          <p:cNvSpPr txBox="1"/>
          <p:nvPr/>
        </p:nvSpPr>
        <p:spPr>
          <a:xfrm>
            <a:off x="3095204" y="3105701"/>
            <a:ext cx="4058495" cy="1092607"/>
          </a:xfrm>
          <a:prstGeom prst="rect">
            <a:avLst/>
          </a:prstGeom>
          <a:noFill/>
        </p:spPr>
        <p:txBody>
          <a:bodyPr wrap="square" rtlCol="0">
            <a:spAutoFit/>
          </a:bodyPr>
          <a:lstStyle/>
          <a:p>
            <a:r>
              <a:rPr lang="en-GB" sz="1300" dirty="0">
                <a:solidFill>
                  <a:srgbClr val="FFC000"/>
                </a:solidFill>
                <a:latin typeface="Verdana" panose="020B0604030504040204" pitchFamily="34" charset="0"/>
                <a:ea typeface="Verdana" panose="020B0604030504040204" pitchFamily="34" charset="0"/>
                <a:cs typeface="Verdana" panose="020B0604030504040204" pitchFamily="34" charset="0"/>
              </a:rPr>
              <a:t>“A big thank you to the waste management team… the good weather and lockdown is generating a significant increase in all types of waste and the Council should be congratulated on its approach to this”</a:t>
            </a:r>
          </a:p>
        </p:txBody>
      </p:sp>
      <p:sp>
        <p:nvSpPr>
          <p:cNvPr id="21" name="TextBox 20"/>
          <p:cNvSpPr txBox="1"/>
          <p:nvPr/>
        </p:nvSpPr>
        <p:spPr>
          <a:xfrm rot="171914">
            <a:off x="3436347" y="2150236"/>
            <a:ext cx="3470988" cy="492443"/>
          </a:xfrm>
          <a:prstGeom prst="rect">
            <a:avLst/>
          </a:prstGeom>
          <a:noFill/>
        </p:spPr>
        <p:txBody>
          <a:bodyPr wrap="square" rtlCol="0">
            <a:spAutoFit/>
          </a:bodyPr>
          <a:lstStyle/>
          <a:p>
            <a:r>
              <a:rPr lang="en-GB" sz="1300" dirty="0">
                <a:solidFill>
                  <a:schemeClr val="accent6">
                    <a:lumMod val="75000"/>
                  </a:schemeClr>
                </a:solidFill>
                <a:latin typeface="Verdana" panose="020B0604030504040204" pitchFamily="34" charset="0"/>
                <a:ea typeface="Verdana" panose="020B0604030504040204" pitchFamily="34" charset="0"/>
                <a:cs typeface="Verdana" panose="020B0604030504040204" pitchFamily="34" charset="0"/>
              </a:rPr>
              <a:t>“A huge thanks for responding to my recent FOI request so fully!”</a:t>
            </a:r>
          </a:p>
        </p:txBody>
      </p:sp>
      <p:sp>
        <p:nvSpPr>
          <p:cNvPr id="22" name="TextBox 21"/>
          <p:cNvSpPr txBox="1"/>
          <p:nvPr/>
        </p:nvSpPr>
        <p:spPr>
          <a:xfrm rot="599130">
            <a:off x="69524" y="4485517"/>
            <a:ext cx="3328153" cy="1292662"/>
          </a:xfrm>
          <a:prstGeom prst="rect">
            <a:avLst/>
          </a:prstGeom>
          <a:noFill/>
        </p:spPr>
        <p:txBody>
          <a:bodyPr wrap="square" rtlCol="0">
            <a:spAutoFit/>
          </a:bodyPr>
          <a:lstStyle/>
          <a:p>
            <a:pPr lvl="0"/>
            <a:r>
              <a:rPr lang="en-GB" sz="1300"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“She’s the best Social Worker I’ve ever had – she listens and understands me and basically, her visits aren’t a tick box exercise, she always prioritises what is important to me.”</a:t>
            </a:r>
          </a:p>
        </p:txBody>
      </p:sp>
      <p:sp>
        <p:nvSpPr>
          <p:cNvPr id="23" name="TextBox 22"/>
          <p:cNvSpPr txBox="1"/>
          <p:nvPr/>
        </p:nvSpPr>
        <p:spPr>
          <a:xfrm rot="21111305">
            <a:off x="3486194" y="4526967"/>
            <a:ext cx="3328153" cy="1692771"/>
          </a:xfrm>
          <a:prstGeom prst="rect">
            <a:avLst/>
          </a:prstGeom>
          <a:noFill/>
        </p:spPr>
        <p:txBody>
          <a:bodyPr wrap="square" rtlCol="0">
            <a:spAutoFit/>
          </a:bodyPr>
          <a:lstStyle/>
          <a:p>
            <a:pPr lvl="0"/>
            <a:r>
              <a:rPr lang="en-GB" sz="1300" dirty="0">
                <a:solidFill>
                  <a:srgbClr val="7030A0"/>
                </a:solidFill>
                <a:latin typeface="Verdana" panose="020B0604030504040204" pitchFamily="34" charset="0"/>
                <a:ea typeface="Verdana" panose="020B0604030504040204" pitchFamily="34" charset="0"/>
                <a:cs typeface="Verdana" panose="020B0604030504040204" pitchFamily="34" charset="0"/>
              </a:rPr>
              <a:t>“What a wonderful and supportive social worker he is. He very ethical, fair to all (including professionals) and very intuitive. We are in a difficult situation but he’s made us feel so content and relaxed by making everything so clear and understanding.”</a:t>
            </a:r>
          </a:p>
        </p:txBody>
      </p:sp>
    </p:spTree>
    <p:extLst>
      <p:ext uri="{BB962C8B-B14F-4D97-AF65-F5344CB8AC3E}">
        <p14:creationId xmlns:p14="http://schemas.microsoft.com/office/powerpoint/2010/main" val="3329002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0393"/>
            <a:ext cx="5070896" cy="819451"/>
          </a:xfrm>
        </p:spPr>
        <p:txBody>
          <a:bodyPr>
            <a:normAutofit/>
          </a:bodyPr>
          <a:lstStyle/>
          <a:p>
            <a:r>
              <a:rPr lang="en-GB" sz="1700" dirty="0">
                <a:solidFill>
                  <a:schemeClr val="tx2"/>
                </a:solidFill>
                <a:latin typeface="Calibri" panose="020F0502020204030204" pitchFamily="34" charset="0"/>
                <a:cs typeface="Calibri" panose="020F0502020204030204" pitchFamily="34" charset="0"/>
              </a:rPr>
              <a:t>Annual Complaints Report </a:t>
            </a:r>
            <a:r>
              <a:rPr lang="en-GB" sz="1700" dirty="0">
                <a:solidFill>
                  <a:srgbClr val="00B050"/>
                </a:solidFill>
                <a:latin typeface="Calibri" panose="020F0502020204030204" pitchFamily="34" charset="0"/>
                <a:cs typeface="Calibri" panose="020F0502020204030204" pitchFamily="34" charset="0"/>
              </a:rPr>
              <a:t>I Complaints Working Group</a:t>
            </a:r>
          </a:p>
        </p:txBody>
      </p:sp>
      <p:sp>
        <p:nvSpPr>
          <p:cNvPr id="3" name="Content Placeholder 2"/>
          <p:cNvSpPr>
            <a:spLocks noGrp="1"/>
          </p:cNvSpPr>
          <p:nvPr>
            <p:ph idx="1"/>
          </p:nvPr>
        </p:nvSpPr>
        <p:spPr>
          <a:xfrm>
            <a:off x="0" y="2015413"/>
            <a:ext cx="6858000" cy="5561044"/>
          </a:xfrm>
        </p:spPr>
        <p:txBody>
          <a:bodyPr>
            <a:normAutofit/>
          </a:bodyPr>
          <a:lstStyle/>
          <a:p>
            <a:endParaRPr lang="en-GB" sz="1800" dirty="0"/>
          </a:p>
          <a:p>
            <a:endParaRPr lang="en-GB" sz="1800" dirty="0"/>
          </a:p>
        </p:txBody>
      </p:sp>
      <p:graphicFrame>
        <p:nvGraphicFramePr>
          <p:cNvPr id="4" name="Object 3"/>
          <p:cNvGraphicFramePr>
            <a:graphicFrameLocks noChangeAspect="1"/>
          </p:cNvGraphicFramePr>
          <p:nvPr>
            <p:extLst>
              <p:ext uri="{D42A27DB-BD31-4B8C-83A1-F6EECF244321}">
                <p14:modId xmlns:p14="http://schemas.microsoft.com/office/powerpoint/2010/main" val="415629702"/>
              </p:ext>
            </p:extLst>
          </p:nvPr>
        </p:nvGraphicFramePr>
        <p:xfrm>
          <a:off x="5046699" y="133202"/>
          <a:ext cx="1733551" cy="904875"/>
        </p:xfrm>
        <a:graphic>
          <a:graphicData uri="http://schemas.openxmlformats.org/presentationml/2006/ole">
            <mc:AlternateContent xmlns:mc="http://schemas.openxmlformats.org/markup-compatibility/2006">
              <mc:Choice xmlns:v="urn:schemas-microsoft-com:vml" Requires="v">
                <p:oleObj spid="_x0000_s11399"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6699" y="133202"/>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0" y="7820563"/>
            <a:ext cx="6858000" cy="1545038"/>
          </a:xfrm>
          <a:prstGeom prst="rect">
            <a:avLst/>
          </a:prstGeom>
          <a:solidFill>
            <a:schemeClr val="bg1">
              <a:lumMod val="65000"/>
            </a:schemeClr>
          </a:solidFill>
        </p:spPr>
        <p:txBody>
          <a:bodyPr wrap="square" rtlCol="0">
            <a:spAutoFit/>
          </a:bodyPr>
          <a:lstStyle/>
          <a:p>
            <a:pPr algn="r"/>
            <a:endParaRPr lang="en-GB" sz="2200" dirty="0">
              <a:solidFill>
                <a:schemeClr val="bg1"/>
              </a:solidFill>
            </a:endParaRPr>
          </a:p>
          <a:p>
            <a:pPr algn="r"/>
            <a:r>
              <a:rPr lang="en-GB" sz="2200" dirty="0">
                <a:solidFill>
                  <a:schemeClr val="bg1"/>
                </a:solidFill>
                <a:latin typeface="Verdana" panose="020B0604030504040204" pitchFamily="34" charset="0"/>
                <a:ea typeface="Verdana" panose="020B0604030504040204" pitchFamily="34" charset="0"/>
                <a:cs typeface="Verdana" panose="020B0604030504040204" pitchFamily="34" charset="0"/>
              </a:rPr>
              <a:t>Wokingham Borough Council</a:t>
            </a:r>
          </a:p>
          <a:p>
            <a:pPr algn="r"/>
            <a:endParaRPr lang="en-GB" sz="2520" dirty="0"/>
          </a:p>
          <a:p>
            <a:pPr algn="r"/>
            <a:endParaRPr lang="en-GB" sz="2520" dirty="0"/>
          </a:p>
        </p:txBody>
      </p:sp>
      <p:sp>
        <p:nvSpPr>
          <p:cNvPr id="6" name="TextBox 5"/>
          <p:cNvSpPr txBox="1"/>
          <p:nvPr/>
        </p:nvSpPr>
        <p:spPr>
          <a:xfrm>
            <a:off x="111968" y="1120380"/>
            <a:ext cx="6858000" cy="1292662"/>
          </a:xfrm>
          <a:prstGeom prst="rect">
            <a:avLst/>
          </a:prstGeom>
          <a:noFill/>
        </p:spPr>
        <p:txBody>
          <a:bodyPr wrap="square" rtlCol="0">
            <a:spAutoFit/>
          </a:bodyPr>
          <a:lstStyle/>
          <a:p>
            <a:r>
              <a:rPr lang="en-GB" sz="1300" dirty="0">
                <a:solidFill>
                  <a:schemeClr val="tx2"/>
                </a:solidFill>
                <a:latin typeface="Calibri" panose="020F0502020204030204" pitchFamily="34" charset="0"/>
                <a:cs typeface="Calibri" panose="020F0502020204030204" pitchFamily="34" charset="0"/>
              </a:rPr>
              <a:t>With the Respond upgrade having been completed we can now improve the way we gather complaints information, and empower services more to record, update and identify learning. </a:t>
            </a:r>
          </a:p>
          <a:p>
            <a:pPr marL="171449" indent="-171449">
              <a:buFont typeface="Arial" panose="020B0604020202020204" pitchFamily="34" charset="0"/>
              <a:buChar char="•"/>
            </a:pPr>
            <a:endParaRPr lang="en-GB" sz="1300" dirty="0">
              <a:solidFill>
                <a:schemeClr val="tx2"/>
              </a:solidFill>
              <a:latin typeface="Calibri" panose="020F0502020204030204" pitchFamily="34" charset="0"/>
              <a:cs typeface="Calibri" panose="020F0502020204030204" pitchFamily="34" charset="0"/>
            </a:endParaRPr>
          </a:p>
          <a:p>
            <a:r>
              <a:rPr lang="en-GB" sz="1300" dirty="0">
                <a:solidFill>
                  <a:schemeClr val="tx2"/>
                </a:solidFill>
                <a:latin typeface="Calibri" panose="020F0502020204030204" pitchFamily="34" charset="0"/>
                <a:cs typeface="Calibri" panose="020F0502020204030204" pitchFamily="34" charset="0"/>
              </a:rPr>
              <a:t>One of the ways we consider this can be achieved is by setting up a ‘Complaints Working Group’ with members from each Directorate/key service area. It is considered that such a group could bring the following benefits.</a:t>
            </a:r>
          </a:p>
        </p:txBody>
      </p:sp>
      <p:graphicFrame>
        <p:nvGraphicFramePr>
          <p:cNvPr id="7" name="Diagram 6"/>
          <p:cNvGraphicFramePr/>
          <p:nvPr>
            <p:extLst>
              <p:ext uri="{D42A27DB-BD31-4B8C-83A1-F6EECF244321}">
                <p14:modId xmlns:p14="http://schemas.microsoft.com/office/powerpoint/2010/main" val="222144792"/>
              </p:ext>
            </p:extLst>
          </p:nvPr>
        </p:nvGraphicFramePr>
        <p:xfrm>
          <a:off x="279919" y="2692283"/>
          <a:ext cx="6344816" cy="48841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TextBox 7"/>
          <p:cNvSpPr txBox="1"/>
          <p:nvPr/>
        </p:nvSpPr>
        <p:spPr>
          <a:xfrm>
            <a:off x="1205541" y="6783860"/>
            <a:ext cx="4670854" cy="369332"/>
          </a:xfrm>
          <a:prstGeom prst="rect">
            <a:avLst/>
          </a:prstGeom>
          <a:noFill/>
        </p:spPr>
        <p:txBody>
          <a:bodyPr wrap="square" rtlCol="0">
            <a:spAutoFit/>
          </a:bodyPr>
          <a:lstStyle/>
          <a:p>
            <a:pPr algn="ctr"/>
            <a:r>
              <a:rPr lang="en-GB" b="1" dirty="0">
                <a:solidFill>
                  <a:schemeClr val="bg1"/>
                </a:solidFill>
                <a:latin typeface="Calibri" panose="020F0502020204030204" pitchFamily="34" charset="0"/>
                <a:cs typeface="Calibri" panose="020F0502020204030204" pitchFamily="34" charset="0"/>
              </a:rPr>
              <a:t>Continuous Improvement</a:t>
            </a:r>
          </a:p>
        </p:txBody>
      </p:sp>
    </p:spTree>
    <p:extLst>
      <p:ext uri="{BB962C8B-B14F-4D97-AF65-F5344CB8AC3E}">
        <p14:creationId xmlns:p14="http://schemas.microsoft.com/office/powerpoint/2010/main" val="2570129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0393"/>
            <a:ext cx="5070896" cy="819451"/>
          </a:xfrm>
        </p:spPr>
        <p:txBody>
          <a:bodyPr>
            <a:normAutofit/>
          </a:bodyPr>
          <a:lstStyle/>
          <a:p>
            <a:r>
              <a:rPr lang="en-GB" sz="1900" dirty="0">
                <a:latin typeface="+mn-lt"/>
              </a:rPr>
              <a:t>Annual Complaints Report  </a:t>
            </a:r>
            <a:r>
              <a:rPr lang="en-GB" sz="1900" dirty="0">
                <a:solidFill>
                  <a:srgbClr val="00B050"/>
                </a:solidFill>
                <a:latin typeface="+mn-lt"/>
              </a:rPr>
              <a:t>I Executive Summary</a:t>
            </a:r>
          </a:p>
        </p:txBody>
      </p:sp>
      <p:sp>
        <p:nvSpPr>
          <p:cNvPr id="3" name="Content Placeholder 2"/>
          <p:cNvSpPr>
            <a:spLocks noGrp="1"/>
          </p:cNvSpPr>
          <p:nvPr>
            <p:ph idx="1"/>
          </p:nvPr>
        </p:nvSpPr>
        <p:spPr>
          <a:xfrm>
            <a:off x="149291" y="1210063"/>
            <a:ext cx="6492163" cy="6389341"/>
          </a:xfrm>
        </p:spPr>
        <p:txBody>
          <a:bodyPr>
            <a:normAutofit lnSpcReduction="10000"/>
          </a:bodyPr>
          <a:lstStyle/>
          <a:p>
            <a:endParaRPr lang="en-GB" sz="1800" dirty="0"/>
          </a:p>
          <a:p>
            <a:r>
              <a:rPr lang="en-GB" sz="1500" dirty="0"/>
              <a:t>The following is a report on those complaints </a:t>
            </a:r>
            <a:r>
              <a:rPr lang="en-GB" sz="1500" i="1" u="sng" dirty="0"/>
              <a:t>received</a:t>
            </a:r>
            <a:r>
              <a:rPr lang="en-GB" sz="1500" dirty="0"/>
              <a:t> by the Council in 2019-’20 financial year. </a:t>
            </a:r>
          </a:p>
          <a:p>
            <a:pPr marL="0" indent="0">
              <a:buNone/>
            </a:pPr>
            <a:endParaRPr lang="en-GB" sz="1500" dirty="0"/>
          </a:p>
          <a:p>
            <a:r>
              <a:rPr lang="en-GB" sz="1500" b="1" dirty="0"/>
              <a:t>Stage 1 </a:t>
            </a:r>
            <a:r>
              <a:rPr lang="en-GB" sz="1500" dirty="0"/>
              <a:t>corporate</a:t>
            </a:r>
            <a:r>
              <a:rPr lang="en-GB" sz="1500" b="1" dirty="0"/>
              <a:t> </a:t>
            </a:r>
            <a:r>
              <a:rPr lang="en-GB" sz="1500" dirty="0"/>
              <a:t>complaints have slightly increased in volumes from </a:t>
            </a:r>
            <a:r>
              <a:rPr lang="en-GB" sz="1500" b="1" dirty="0"/>
              <a:t>104 </a:t>
            </a:r>
            <a:r>
              <a:rPr lang="en-GB" sz="1500" dirty="0"/>
              <a:t>in 2018-’19 to </a:t>
            </a:r>
            <a:r>
              <a:rPr lang="en-GB" sz="1500" b="1" dirty="0"/>
              <a:t>128 </a:t>
            </a:r>
            <a:r>
              <a:rPr lang="en-GB" sz="1500" dirty="0"/>
              <a:t>in 2019-’20. </a:t>
            </a:r>
          </a:p>
          <a:p>
            <a:endParaRPr lang="en-GB" sz="1500" b="1" dirty="0"/>
          </a:p>
          <a:p>
            <a:r>
              <a:rPr lang="en-GB" sz="1500" dirty="0"/>
              <a:t>We have also seen </a:t>
            </a:r>
            <a:r>
              <a:rPr lang="en-GB" sz="1500" b="1" dirty="0"/>
              <a:t>Stage 2 </a:t>
            </a:r>
            <a:r>
              <a:rPr lang="en-GB" sz="1500" dirty="0"/>
              <a:t>and </a:t>
            </a:r>
            <a:r>
              <a:rPr lang="en-GB" sz="1500" b="1" dirty="0"/>
              <a:t>Ombudsman</a:t>
            </a:r>
            <a:r>
              <a:rPr lang="en-GB" sz="1500" dirty="0"/>
              <a:t> cases slightly increase in line with this. There were </a:t>
            </a:r>
            <a:r>
              <a:rPr lang="en-GB" sz="1500" b="1" dirty="0"/>
              <a:t>27 </a:t>
            </a:r>
            <a:r>
              <a:rPr lang="en-GB" sz="1500" dirty="0"/>
              <a:t>complaints escalated to Stage 2 and </a:t>
            </a:r>
            <a:r>
              <a:rPr lang="en-GB" sz="1500" b="1" dirty="0"/>
              <a:t>19</a:t>
            </a:r>
            <a:r>
              <a:rPr lang="en-GB" sz="1500" dirty="0"/>
              <a:t> that were received via the ombudsman – comparisons shown with previous years on slide 9. </a:t>
            </a:r>
          </a:p>
          <a:p>
            <a:endParaRPr lang="en-GB" sz="1500" dirty="0"/>
          </a:p>
          <a:p>
            <a:r>
              <a:rPr lang="en-GB" sz="1500" dirty="0"/>
              <a:t>Whilst high level volume data for Children’s Services statutory complaints have been included within this report, further detailed figures and commentary can be found in the separate annual report prepared by Children’s Services.</a:t>
            </a:r>
          </a:p>
          <a:p>
            <a:endParaRPr lang="en-GB" sz="1500" dirty="0"/>
          </a:p>
          <a:p>
            <a:r>
              <a:rPr lang="en-GB" sz="1500" dirty="0"/>
              <a:t>There continues to be close partnership working between Customer Delivery and all other key service areas organisation wide, which has particularly aided in the management of some of our more complex cases. </a:t>
            </a:r>
          </a:p>
          <a:p>
            <a:endParaRPr lang="en-GB" sz="1500" dirty="0"/>
          </a:p>
          <a:p>
            <a:r>
              <a:rPr lang="en-GB" sz="1500" dirty="0"/>
              <a:t>Please note, calculations for total volumes can not always be achieved by adding cases received at each stage together. There will be some cases that  have been received directly via the Ombudsman because:</a:t>
            </a:r>
          </a:p>
          <a:p>
            <a:pPr lvl="1"/>
            <a:r>
              <a:rPr lang="en-GB" sz="1500" dirty="0"/>
              <a:t>the case was considered at appeal as opposed to the complaints process, following an appeal the next stage is referral to the ombudsman</a:t>
            </a:r>
          </a:p>
          <a:p>
            <a:pPr lvl="1"/>
            <a:r>
              <a:rPr lang="en-GB" sz="1500" dirty="0"/>
              <a:t>a customer has approached the ombudsman directly and they have decided to investigate</a:t>
            </a:r>
          </a:p>
          <a:p>
            <a:pPr lvl="1"/>
            <a:r>
              <a:rPr lang="en-GB" sz="1500" dirty="0"/>
              <a:t>a complaint crosses over financial years</a:t>
            </a:r>
          </a:p>
          <a:p>
            <a:endParaRPr lang="en-GB" sz="1600" dirty="0"/>
          </a:p>
          <a:p>
            <a:endParaRPr lang="en-GB" sz="1800" dirty="0"/>
          </a:p>
          <a:p>
            <a:endParaRPr lang="en-GB" sz="1800" dirty="0"/>
          </a:p>
          <a:p>
            <a:endParaRPr lang="en-GB" sz="1800" dirty="0"/>
          </a:p>
        </p:txBody>
      </p:sp>
      <p:graphicFrame>
        <p:nvGraphicFramePr>
          <p:cNvPr id="4" name="Object 3"/>
          <p:cNvGraphicFramePr>
            <a:graphicFrameLocks noChangeAspect="1"/>
          </p:cNvGraphicFramePr>
          <p:nvPr>
            <p:extLst>
              <p:ext uri="{D42A27DB-BD31-4B8C-83A1-F6EECF244321}">
                <p14:modId xmlns:p14="http://schemas.microsoft.com/office/powerpoint/2010/main" val="866384474"/>
              </p:ext>
            </p:extLst>
          </p:nvPr>
        </p:nvGraphicFramePr>
        <p:xfrm>
          <a:off x="4907903" y="150173"/>
          <a:ext cx="1733551" cy="904875"/>
        </p:xfrm>
        <a:graphic>
          <a:graphicData uri="http://schemas.openxmlformats.org/presentationml/2006/ole">
            <mc:AlternateContent xmlns:mc="http://schemas.openxmlformats.org/markup-compatibility/2006">
              <mc:Choice xmlns:v="urn:schemas-microsoft-com:vml" Requires="v">
                <p:oleObj spid="_x0000_s2191" r:id="rId3" imgW="5772956" imgH="2980952" progId="MSPhotoEd.3">
                  <p:embed/>
                </p:oleObj>
              </mc:Choice>
              <mc:Fallback>
                <p:oleObj r:id="rId3" imgW="5772956" imgH="2980952" progId="MSPhotoEd.3">
                  <p:embed/>
                  <p:pic>
                    <p:nvPicPr>
                      <p:cNvPr id="5"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7903" y="150173"/>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0" y="7943672"/>
            <a:ext cx="6858000" cy="1545038"/>
          </a:xfrm>
          <a:prstGeom prst="rect">
            <a:avLst/>
          </a:prstGeom>
          <a:solidFill>
            <a:schemeClr val="bg1">
              <a:lumMod val="65000"/>
            </a:schemeClr>
          </a:solidFill>
        </p:spPr>
        <p:txBody>
          <a:bodyPr wrap="square" rtlCol="0">
            <a:spAutoFit/>
          </a:bodyPr>
          <a:lstStyle/>
          <a:p>
            <a:pPr algn="r"/>
            <a:endParaRPr lang="en-GB" sz="252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lgn="r"/>
            <a:r>
              <a:rPr lang="en-GB" sz="2200" dirty="0">
                <a:solidFill>
                  <a:schemeClr val="bg1"/>
                </a:solidFill>
                <a:latin typeface="Verdana" panose="020B0604030504040204" pitchFamily="34" charset="0"/>
                <a:ea typeface="Verdana" panose="020B0604030504040204" pitchFamily="34" charset="0"/>
                <a:cs typeface="Verdana" panose="020B0604030504040204" pitchFamily="34" charset="0"/>
              </a:rPr>
              <a:t>Wokingham Borough Council</a:t>
            </a:r>
          </a:p>
          <a:p>
            <a:pPr algn="r"/>
            <a:endParaRPr lang="en-GB" sz="2200" dirty="0">
              <a:latin typeface="Verdana" panose="020B0604030504040204" pitchFamily="34" charset="0"/>
              <a:ea typeface="Verdana" panose="020B0604030504040204" pitchFamily="34" charset="0"/>
              <a:cs typeface="Verdana" panose="020B0604030504040204" pitchFamily="34" charset="0"/>
            </a:endParaRPr>
          </a:p>
          <a:p>
            <a:pPr algn="r"/>
            <a:endParaRPr lang="en-GB" sz="252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61287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205274"/>
            <a:ext cx="5524499" cy="819451"/>
          </a:xfrm>
        </p:spPr>
        <p:txBody>
          <a:bodyPr>
            <a:normAutofit/>
          </a:bodyPr>
          <a:lstStyle/>
          <a:p>
            <a:r>
              <a:rPr lang="en-GB" sz="1900" dirty="0">
                <a:latin typeface="Calibri" panose="020F0502020204030204" pitchFamily="34" charset="0"/>
                <a:cs typeface="Calibri" panose="020F0502020204030204" pitchFamily="34" charset="0"/>
              </a:rPr>
              <a:t>Annual Complaints Report  </a:t>
            </a:r>
            <a:r>
              <a:rPr lang="en-GB" sz="1900" dirty="0">
                <a:solidFill>
                  <a:srgbClr val="00B050"/>
                </a:solidFill>
                <a:latin typeface="Calibri" panose="020F0502020204030204" pitchFamily="34" charset="0"/>
                <a:cs typeface="Calibri" panose="020F0502020204030204" pitchFamily="34" charset="0"/>
              </a:rPr>
              <a:t>I Corporate Complaints Process</a:t>
            </a:r>
          </a:p>
        </p:txBody>
      </p:sp>
      <p:graphicFrame>
        <p:nvGraphicFramePr>
          <p:cNvPr id="4" name="Object 3"/>
          <p:cNvGraphicFramePr>
            <a:graphicFrameLocks noChangeAspect="1"/>
          </p:cNvGraphicFramePr>
          <p:nvPr>
            <p:extLst>
              <p:ext uri="{D42A27DB-BD31-4B8C-83A1-F6EECF244321}">
                <p14:modId xmlns:p14="http://schemas.microsoft.com/office/powerpoint/2010/main" val="1372025162"/>
              </p:ext>
            </p:extLst>
          </p:nvPr>
        </p:nvGraphicFramePr>
        <p:xfrm>
          <a:off x="5124451" y="2"/>
          <a:ext cx="1733551" cy="904875"/>
        </p:xfrm>
        <a:graphic>
          <a:graphicData uri="http://schemas.openxmlformats.org/presentationml/2006/ole">
            <mc:AlternateContent xmlns:mc="http://schemas.openxmlformats.org/markup-compatibility/2006">
              <mc:Choice xmlns:v="urn:schemas-microsoft-com:vml" Requires="v">
                <p:oleObj spid="_x0000_s4236"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4451" y="2"/>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8"/>
          <p:cNvSpPr txBox="1"/>
          <p:nvPr/>
        </p:nvSpPr>
        <p:spPr>
          <a:xfrm>
            <a:off x="0" y="1194988"/>
            <a:ext cx="6858000" cy="461665"/>
          </a:xfrm>
          <a:prstGeom prst="rect">
            <a:avLst/>
          </a:prstGeom>
          <a:noFill/>
        </p:spPr>
        <p:txBody>
          <a:bodyPr wrap="square" rtlCol="0">
            <a:spAutoFit/>
          </a:bodyPr>
          <a:lstStyle/>
          <a:p>
            <a:r>
              <a:rPr lang="en-GB" sz="1200" dirty="0">
                <a:solidFill>
                  <a:schemeClr val="tx2"/>
                </a:solidFill>
                <a:latin typeface="Verdana" panose="020B0604030504040204" pitchFamily="34" charset="0"/>
                <a:ea typeface="Verdana" panose="020B0604030504040204" pitchFamily="34" charset="0"/>
                <a:cs typeface="Verdana" panose="020B0604030504040204" pitchFamily="34" charset="0"/>
              </a:rPr>
              <a:t>The Council has a corporate complaints process made up of 1 early resolution stage, and 3 official stages, outlined below:</a:t>
            </a:r>
          </a:p>
        </p:txBody>
      </p:sp>
      <p:sp>
        <p:nvSpPr>
          <p:cNvPr id="3" name="TextBox 2"/>
          <p:cNvSpPr txBox="1"/>
          <p:nvPr/>
        </p:nvSpPr>
        <p:spPr>
          <a:xfrm>
            <a:off x="76199" y="2111633"/>
            <a:ext cx="2774087" cy="292388"/>
          </a:xfrm>
          <a:prstGeom prst="rect">
            <a:avLst/>
          </a:prstGeom>
          <a:solidFill>
            <a:schemeClr val="accent2">
              <a:lumMod val="40000"/>
              <a:lumOff val="60000"/>
            </a:schemeClr>
          </a:solidFill>
        </p:spPr>
        <p:txBody>
          <a:bodyPr wrap="square" rtlCol="0">
            <a:spAutoFit/>
          </a:bodyPr>
          <a:lstStyle/>
          <a:p>
            <a:pPr algn="ctr"/>
            <a:r>
              <a:rPr lang="en-GB" sz="1300" b="1" dirty="0">
                <a:solidFill>
                  <a:schemeClr val="tx2"/>
                </a:solidFill>
                <a:latin typeface="Verdana" panose="020B0604030504040204" pitchFamily="34" charset="0"/>
                <a:ea typeface="Verdana" panose="020B0604030504040204" pitchFamily="34" charset="0"/>
                <a:cs typeface="Verdana" panose="020B0604030504040204" pitchFamily="34" charset="0"/>
              </a:rPr>
              <a:t>Early Resolution</a:t>
            </a:r>
          </a:p>
        </p:txBody>
      </p:sp>
      <p:sp>
        <p:nvSpPr>
          <p:cNvPr id="6" name="TextBox 5"/>
          <p:cNvSpPr txBox="1"/>
          <p:nvPr/>
        </p:nvSpPr>
        <p:spPr>
          <a:xfrm>
            <a:off x="76199" y="2404022"/>
            <a:ext cx="2774087" cy="2252924"/>
          </a:xfrm>
          <a:prstGeom prst="rect">
            <a:avLst/>
          </a:prstGeom>
          <a:solidFill>
            <a:schemeClr val="accent2">
              <a:lumMod val="20000"/>
              <a:lumOff val="80000"/>
            </a:schemeClr>
          </a:solidFill>
        </p:spPr>
        <p:txBody>
          <a:bodyPr wrap="square" rtlCol="0">
            <a:spAutoFit/>
          </a:bodyPr>
          <a:lstStyle/>
          <a:p>
            <a:pPr marL="0" lvl="1" defTabSz="622297">
              <a:lnSpc>
                <a:spcPct val="90000"/>
              </a:lnSpc>
              <a:spcBef>
                <a:spcPct val="0"/>
              </a:spcBef>
              <a:spcAft>
                <a:spcPct val="15000"/>
              </a:spcAft>
              <a:defRPr/>
            </a:pPr>
            <a:r>
              <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Contact the complainant to discuss the matter and see what solution(s) is/are possible to put things right</a:t>
            </a:r>
          </a:p>
          <a:p>
            <a:pPr marL="114299" lvl="1" indent="-114299" defTabSz="622297">
              <a:lnSpc>
                <a:spcPct val="90000"/>
              </a:lnSpc>
              <a:spcBef>
                <a:spcPct val="0"/>
              </a:spcBef>
              <a:spcAft>
                <a:spcPct val="15000"/>
              </a:spcAft>
              <a:buFontTx/>
              <a:buChar char="••"/>
              <a:defRPr/>
            </a:pPr>
            <a:endPar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0" lvl="1" defTabSz="622297">
              <a:lnSpc>
                <a:spcPct val="90000"/>
              </a:lnSpc>
              <a:spcBef>
                <a:spcPct val="0"/>
              </a:spcBef>
              <a:spcAft>
                <a:spcPct val="15000"/>
              </a:spcAft>
              <a:defRPr/>
            </a:pPr>
            <a:r>
              <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Act on remedial action</a:t>
            </a:r>
          </a:p>
          <a:p>
            <a:pPr marL="114299" lvl="1" indent="-114299" defTabSz="622297">
              <a:lnSpc>
                <a:spcPct val="90000"/>
              </a:lnSpc>
              <a:spcBef>
                <a:spcPct val="0"/>
              </a:spcBef>
              <a:spcAft>
                <a:spcPct val="15000"/>
              </a:spcAft>
              <a:buFontTx/>
              <a:buChar char="••"/>
              <a:defRPr/>
            </a:pPr>
            <a:endPar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0" lvl="1" defTabSz="622297">
              <a:lnSpc>
                <a:spcPct val="90000"/>
              </a:lnSpc>
              <a:spcBef>
                <a:spcPct val="0"/>
              </a:spcBef>
              <a:spcAft>
                <a:spcPct val="15000"/>
              </a:spcAft>
              <a:defRPr/>
            </a:pPr>
            <a:r>
              <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Learn from the complaint and act on any improvements within service</a:t>
            </a:r>
          </a:p>
          <a:p>
            <a:pPr marL="114299" lvl="1" indent="-114299" defTabSz="622297">
              <a:lnSpc>
                <a:spcPct val="90000"/>
              </a:lnSpc>
              <a:spcBef>
                <a:spcPct val="0"/>
              </a:spcBef>
              <a:spcAft>
                <a:spcPct val="15000"/>
              </a:spcAft>
              <a:buFontTx/>
              <a:buChar char="••"/>
              <a:defRPr/>
            </a:pPr>
            <a:endPar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0" lvl="1" defTabSz="622297">
              <a:lnSpc>
                <a:spcPct val="90000"/>
              </a:lnSpc>
              <a:spcBef>
                <a:spcPct val="0"/>
              </a:spcBef>
              <a:spcAft>
                <a:spcPct val="15000"/>
              </a:spcAft>
              <a:defRPr/>
            </a:pPr>
            <a:endPar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p:txBody>
      </p:sp>
      <p:sp>
        <p:nvSpPr>
          <p:cNvPr id="32" name="TextBox 31"/>
          <p:cNvSpPr txBox="1"/>
          <p:nvPr/>
        </p:nvSpPr>
        <p:spPr>
          <a:xfrm>
            <a:off x="3758626" y="2111633"/>
            <a:ext cx="2788851" cy="292388"/>
          </a:xfrm>
          <a:prstGeom prst="rect">
            <a:avLst/>
          </a:prstGeom>
          <a:solidFill>
            <a:schemeClr val="accent3">
              <a:lumMod val="40000"/>
              <a:lumOff val="60000"/>
            </a:schemeClr>
          </a:solidFill>
        </p:spPr>
        <p:txBody>
          <a:bodyPr wrap="square" rtlCol="0">
            <a:spAutoFit/>
          </a:bodyPr>
          <a:lstStyle/>
          <a:p>
            <a:pPr algn="ctr"/>
            <a:r>
              <a:rPr lang="en-GB" sz="1300" b="1" dirty="0">
                <a:solidFill>
                  <a:schemeClr val="tx2"/>
                </a:solidFill>
                <a:latin typeface="Verdana" panose="020B0604030504040204" pitchFamily="34" charset="0"/>
                <a:ea typeface="Verdana" panose="020B0604030504040204" pitchFamily="34" charset="0"/>
                <a:cs typeface="Verdana" panose="020B0604030504040204" pitchFamily="34" charset="0"/>
              </a:rPr>
              <a:t>Stage 1 </a:t>
            </a:r>
          </a:p>
        </p:txBody>
      </p:sp>
      <p:sp>
        <p:nvSpPr>
          <p:cNvPr id="33" name="TextBox 32"/>
          <p:cNvSpPr txBox="1"/>
          <p:nvPr/>
        </p:nvSpPr>
        <p:spPr>
          <a:xfrm>
            <a:off x="3758626" y="2434799"/>
            <a:ext cx="2788851" cy="2252924"/>
          </a:xfrm>
          <a:prstGeom prst="rect">
            <a:avLst/>
          </a:prstGeom>
          <a:solidFill>
            <a:schemeClr val="accent3">
              <a:lumMod val="20000"/>
              <a:lumOff val="80000"/>
            </a:schemeClr>
          </a:solidFill>
        </p:spPr>
        <p:txBody>
          <a:bodyPr wrap="square" rtlCol="0">
            <a:spAutoFit/>
          </a:bodyPr>
          <a:lstStyle/>
          <a:p>
            <a:pPr marL="0" lvl="1" defTabSz="622297">
              <a:lnSpc>
                <a:spcPct val="90000"/>
              </a:lnSpc>
              <a:spcBef>
                <a:spcPct val="0"/>
              </a:spcBef>
              <a:spcAft>
                <a:spcPct val="15000"/>
              </a:spcAft>
              <a:defRPr/>
            </a:pPr>
            <a:r>
              <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Investigation by the service/department involved in the complaint</a:t>
            </a:r>
          </a:p>
          <a:p>
            <a:pPr marL="0" lvl="1" defTabSz="622297">
              <a:lnSpc>
                <a:spcPct val="90000"/>
              </a:lnSpc>
              <a:spcBef>
                <a:spcPct val="0"/>
              </a:spcBef>
              <a:spcAft>
                <a:spcPct val="15000"/>
              </a:spcAft>
              <a:defRPr/>
            </a:pPr>
            <a:endPar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0" lvl="1" defTabSz="622297">
              <a:lnSpc>
                <a:spcPct val="90000"/>
              </a:lnSpc>
              <a:spcBef>
                <a:spcPct val="0"/>
              </a:spcBef>
              <a:spcAft>
                <a:spcPct val="15000"/>
              </a:spcAft>
              <a:defRPr/>
            </a:pPr>
            <a:r>
              <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15 working days to respond</a:t>
            </a:r>
          </a:p>
          <a:p>
            <a:pPr marL="0" lvl="1" defTabSz="622297">
              <a:lnSpc>
                <a:spcPct val="90000"/>
              </a:lnSpc>
              <a:spcBef>
                <a:spcPct val="0"/>
              </a:spcBef>
              <a:spcAft>
                <a:spcPct val="15000"/>
              </a:spcAft>
              <a:defRPr/>
            </a:pPr>
            <a:endPar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0" lvl="1" defTabSz="622297">
              <a:lnSpc>
                <a:spcPct val="90000"/>
              </a:lnSpc>
              <a:spcBef>
                <a:spcPct val="0"/>
              </a:spcBef>
              <a:spcAft>
                <a:spcPct val="15000"/>
              </a:spcAft>
              <a:defRPr/>
            </a:pPr>
            <a:r>
              <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Response signed off by Service Manager or Assistant Director</a:t>
            </a:r>
          </a:p>
          <a:p>
            <a:pPr marL="0" lvl="1" defTabSz="622297">
              <a:lnSpc>
                <a:spcPct val="90000"/>
              </a:lnSpc>
              <a:spcBef>
                <a:spcPct val="0"/>
              </a:spcBef>
              <a:spcAft>
                <a:spcPct val="15000"/>
              </a:spcAft>
              <a:defRPr/>
            </a:pPr>
            <a:endPar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0" lvl="1" defTabSz="622297">
              <a:lnSpc>
                <a:spcPct val="90000"/>
              </a:lnSpc>
              <a:spcBef>
                <a:spcPct val="0"/>
              </a:spcBef>
              <a:spcAft>
                <a:spcPct val="15000"/>
              </a:spcAft>
              <a:defRPr/>
            </a:pPr>
            <a:r>
              <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Learn from the complaint and act on any improvements within service</a:t>
            </a:r>
          </a:p>
        </p:txBody>
      </p:sp>
      <p:sp>
        <p:nvSpPr>
          <p:cNvPr id="40" name="TextBox 39"/>
          <p:cNvSpPr txBox="1"/>
          <p:nvPr/>
        </p:nvSpPr>
        <p:spPr>
          <a:xfrm>
            <a:off x="3758626" y="5278277"/>
            <a:ext cx="2788851" cy="292388"/>
          </a:xfrm>
          <a:prstGeom prst="rect">
            <a:avLst/>
          </a:prstGeom>
          <a:solidFill>
            <a:srgbClr val="00B0F0"/>
          </a:solidFill>
        </p:spPr>
        <p:txBody>
          <a:bodyPr wrap="square" rtlCol="0">
            <a:spAutoFit/>
          </a:bodyPr>
          <a:lstStyle/>
          <a:p>
            <a:pPr algn="ctr"/>
            <a:r>
              <a:rPr lang="en-GB" sz="1300" b="1" dirty="0">
                <a:solidFill>
                  <a:schemeClr val="tx2"/>
                </a:solidFill>
                <a:latin typeface="Verdana" panose="020B0604030504040204" pitchFamily="34" charset="0"/>
                <a:ea typeface="Verdana" panose="020B0604030504040204" pitchFamily="34" charset="0"/>
                <a:cs typeface="Verdana" panose="020B0604030504040204" pitchFamily="34" charset="0"/>
              </a:rPr>
              <a:t>Stage 2 </a:t>
            </a:r>
          </a:p>
        </p:txBody>
      </p:sp>
      <p:sp>
        <p:nvSpPr>
          <p:cNvPr id="41" name="TextBox 40"/>
          <p:cNvSpPr txBox="1"/>
          <p:nvPr/>
        </p:nvSpPr>
        <p:spPr>
          <a:xfrm>
            <a:off x="3758626" y="5601443"/>
            <a:ext cx="2788851" cy="2086725"/>
          </a:xfrm>
          <a:prstGeom prst="rect">
            <a:avLst/>
          </a:prstGeom>
          <a:solidFill>
            <a:srgbClr val="CCECFF"/>
          </a:solidFill>
        </p:spPr>
        <p:txBody>
          <a:bodyPr wrap="square" rtlCol="0">
            <a:spAutoFit/>
          </a:bodyPr>
          <a:lstStyle/>
          <a:p>
            <a:pPr marL="114299" lvl="1" indent="-114299" defTabSz="622297">
              <a:lnSpc>
                <a:spcPct val="90000"/>
              </a:lnSpc>
              <a:spcBef>
                <a:spcPct val="0"/>
              </a:spcBef>
              <a:spcAft>
                <a:spcPct val="15000"/>
              </a:spcAft>
              <a:buFontTx/>
              <a:buChar char="••"/>
              <a:defRPr/>
            </a:pPr>
            <a:r>
              <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Investigation by the Customer Relations Team</a:t>
            </a:r>
          </a:p>
          <a:p>
            <a:pPr marL="0" lvl="1" defTabSz="622297">
              <a:lnSpc>
                <a:spcPct val="90000"/>
              </a:lnSpc>
              <a:spcBef>
                <a:spcPct val="0"/>
              </a:spcBef>
              <a:spcAft>
                <a:spcPct val="15000"/>
              </a:spcAft>
              <a:defRPr/>
            </a:pPr>
            <a:endPar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114299" lvl="1" indent="-114299" defTabSz="622297">
              <a:lnSpc>
                <a:spcPct val="90000"/>
              </a:lnSpc>
              <a:spcBef>
                <a:spcPct val="0"/>
              </a:spcBef>
              <a:spcAft>
                <a:spcPct val="15000"/>
              </a:spcAft>
              <a:buFontTx/>
              <a:buChar char="••"/>
              <a:defRPr/>
            </a:pPr>
            <a:r>
              <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20 working days to respond</a:t>
            </a:r>
          </a:p>
          <a:p>
            <a:pPr marL="0" lvl="1" defTabSz="622297">
              <a:lnSpc>
                <a:spcPct val="90000"/>
              </a:lnSpc>
              <a:spcBef>
                <a:spcPct val="0"/>
              </a:spcBef>
              <a:spcAft>
                <a:spcPct val="15000"/>
              </a:spcAft>
              <a:defRPr/>
            </a:pPr>
            <a:endPar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114299" lvl="1" indent="-114299" defTabSz="622297">
              <a:lnSpc>
                <a:spcPct val="90000"/>
              </a:lnSpc>
              <a:spcBef>
                <a:spcPct val="0"/>
              </a:spcBef>
              <a:spcAft>
                <a:spcPct val="15000"/>
              </a:spcAft>
              <a:buFontTx/>
              <a:buChar char="••"/>
              <a:defRPr/>
            </a:pPr>
            <a:r>
              <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Response signed off by the Assistant Director or Director</a:t>
            </a:r>
          </a:p>
          <a:p>
            <a:pPr marL="0" lvl="1" defTabSz="622297">
              <a:lnSpc>
                <a:spcPct val="90000"/>
              </a:lnSpc>
              <a:spcBef>
                <a:spcPct val="0"/>
              </a:spcBef>
              <a:spcAft>
                <a:spcPct val="15000"/>
              </a:spcAft>
              <a:defRPr/>
            </a:pPr>
            <a:endPar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114299" lvl="1" indent="-114299" defTabSz="622297">
              <a:lnSpc>
                <a:spcPct val="90000"/>
              </a:lnSpc>
              <a:spcBef>
                <a:spcPct val="0"/>
              </a:spcBef>
              <a:spcAft>
                <a:spcPct val="15000"/>
              </a:spcAft>
              <a:buFontTx/>
              <a:buChar char="••"/>
              <a:defRPr/>
            </a:pPr>
            <a:r>
              <a:rPr lang="en-US"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Learn from the complaint and act on any improvements within service</a:t>
            </a:r>
          </a:p>
        </p:txBody>
      </p:sp>
      <p:sp>
        <p:nvSpPr>
          <p:cNvPr id="42" name="TextBox 41"/>
          <p:cNvSpPr txBox="1"/>
          <p:nvPr/>
        </p:nvSpPr>
        <p:spPr>
          <a:xfrm>
            <a:off x="61436" y="4989369"/>
            <a:ext cx="2788851" cy="292388"/>
          </a:xfrm>
          <a:prstGeom prst="rect">
            <a:avLst/>
          </a:prstGeom>
          <a:solidFill>
            <a:srgbClr val="CC99FF"/>
          </a:solidFill>
        </p:spPr>
        <p:txBody>
          <a:bodyPr wrap="square" rtlCol="0">
            <a:spAutoFit/>
          </a:bodyPr>
          <a:lstStyle/>
          <a:p>
            <a:pPr algn="ctr"/>
            <a:r>
              <a:rPr lang="en-GB" sz="1300" b="1" dirty="0">
                <a:solidFill>
                  <a:schemeClr val="tx2"/>
                </a:solidFill>
                <a:latin typeface="Verdana" panose="020B0604030504040204" pitchFamily="34" charset="0"/>
                <a:ea typeface="Verdana" panose="020B0604030504040204" pitchFamily="34" charset="0"/>
                <a:cs typeface="Verdana" panose="020B0604030504040204" pitchFamily="34" charset="0"/>
              </a:rPr>
              <a:t>Ombudsman</a:t>
            </a:r>
          </a:p>
        </p:txBody>
      </p:sp>
      <p:sp>
        <p:nvSpPr>
          <p:cNvPr id="43" name="TextBox 42"/>
          <p:cNvSpPr txBox="1"/>
          <p:nvPr/>
        </p:nvSpPr>
        <p:spPr>
          <a:xfrm>
            <a:off x="68816" y="5317577"/>
            <a:ext cx="2788851" cy="2585323"/>
          </a:xfrm>
          <a:prstGeom prst="rect">
            <a:avLst/>
          </a:prstGeom>
          <a:solidFill>
            <a:srgbClr val="CCCCFF"/>
          </a:solidFill>
        </p:spPr>
        <p:txBody>
          <a:bodyPr wrap="square" rtlCol="0">
            <a:spAutoFit/>
          </a:bodyPr>
          <a:lstStyle/>
          <a:p>
            <a:pPr marL="0" lvl="1" defTabSz="622297">
              <a:lnSpc>
                <a:spcPct val="90000"/>
              </a:lnSpc>
              <a:spcBef>
                <a:spcPct val="0"/>
              </a:spcBef>
              <a:spcAft>
                <a:spcPct val="15000"/>
              </a:spcAft>
              <a:defRPr/>
            </a:pPr>
            <a:r>
              <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Referral to the Local Government and Social Care Ombudsman (LGSCO) or the Housing Ombudsman (HO)</a:t>
            </a:r>
          </a:p>
          <a:p>
            <a:pPr marL="0" lvl="1" defTabSz="622297">
              <a:lnSpc>
                <a:spcPct val="90000"/>
              </a:lnSpc>
              <a:spcBef>
                <a:spcPct val="0"/>
              </a:spcBef>
              <a:spcAft>
                <a:spcPct val="15000"/>
              </a:spcAft>
              <a:defRPr/>
            </a:pPr>
            <a:endPar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0" lvl="1" defTabSz="622297">
              <a:lnSpc>
                <a:spcPct val="90000"/>
              </a:lnSpc>
              <a:spcBef>
                <a:spcPct val="0"/>
              </a:spcBef>
              <a:spcAft>
                <a:spcPct val="15000"/>
              </a:spcAft>
              <a:defRPr/>
            </a:pPr>
            <a:r>
              <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Customer Relations acts as the ‘link’ for the LGSCO/HO</a:t>
            </a:r>
          </a:p>
          <a:p>
            <a:pPr marL="0" lvl="1" defTabSz="622297">
              <a:lnSpc>
                <a:spcPct val="90000"/>
              </a:lnSpc>
              <a:spcBef>
                <a:spcPct val="0"/>
              </a:spcBef>
              <a:spcAft>
                <a:spcPct val="15000"/>
              </a:spcAft>
              <a:defRPr/>
            </a:pPr>
            <a:endPar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0" lvl="1" defTabSz="622297">
              <a:lnSpc>
                <a:spcPct val="90000"/>
              </a:lnSpc>
              <a:spcBef>
                <a:spcPct val="0"/>
              </a:spcBef>
              <a:spcAft>
                <a:spcPct val="15000"/>
              </a:spcAft>
              <a:defRPr/>
            </a:pPr>
            <a:r>
              <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Provision of information as requested by the LGSCO/HO</a:t>
            </a:r>
          </a:p>
          <a:p>
            <a:pPr marL="0" lvl="1" defTabSz="622297">
              <a:lnSpc>
                <a:spcPct val="90000"/>
              </a:lnSpc>
              <a:spcBef>
                <a:spcPct val="0"/>
              </a:spcBef>
              <a:spcAft>
                <a:spcPct val="15000"/>
              </a:spcAft>
              <a:defRPr/>
            </a:pPr>
            <a:endPar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endParaRPr>
          </a:p>
          <a:p>
            <a:pPr marL="0" lvl="1" defTabSz="622297">
              <a:lnSpc>
                <a:spcPct val="90000"/>
              </a:lnSpc>
              <a:spcBef>
                <a:spcPct val="0"/>
              </a:spcBef>
              <a:spcAft>
                <a:spcPct val="15000"/>
              </a:spcAft>
              <a:defRPr/>
            </a:pPr>
            <a:r>
              <a:rPr lang="en-GB" sz="1200" dirty="0">
                <a:solidFill>
                  <a:sysClr val="windowText" lastClr="000000">
                    <a:hueOff val="0"/>
                    <a:satOff val="0"/>
                    <a:lumOff val="0"/>
                    <a:alphaOff val="0"/>
                  </a:sysClr>
                </a:solidFill>
                <a:latin typeface="Verdana" panose="020B0604030504040204" pitchFamily="34" charset="0"/>
                <a:ea typeface="Verdana" panose="020B0604030504040204" pitchFamily="34" charset="0"/>
                <a:cs typeface="Verdana" panose="020B0604030504040204" pitchFamily="34" charset="0"/>
              </a:rPr>
              <a:t>Ombudsman liaises with the complainant and provides a draft then final decision</a:t>
            </a:r>
          </a:p>
        </p:txBody>
      </p:sp>
      <p:sp>
        <p:nvSpPr>
          <p:cNvPr id="7" name="Right Arrow 6"/>
          <p:cNvSpPr/>
          <p:nvPr/>
        </p:nvSpPr>
        <p:spPr>
          <a:xfrm>
            <a:off x="2990850" y="3148040"/>
            <a:ext cx="628651" cy="452412"/>
          </a:xfrm>
          <a:prstGeom prst="rightArrow">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520">
              <a:solidFill>
                <a:schemeClr val="accent1"/>
              </a:solidFill>
            </a:endParaRPr>
          </a:p>
        </p:txBody>
      </p:sp>
      <p:sp>
        <p:nvSpPr>
          <p:cNvPr id="8" name="Down Arrow 7"/>
          <p:cNvSpPr/>
          <p:nvPr/>
        </p:nvSpPr>
        <p:spPr>
          <a:xfrm>
            <a:off x="4953001" y="4687724"/>
            <a:ext cx="419100" cy="542797"/>
          </a:xfrm>
          <a:prstGeom prst="downArrow">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520">
              <a:solidFill>
                <a:schemeClr val="accent1"/>
              </a:solidFill>
            </a:endParaRPr>
          </a:p>
        </p:txBody>
      </p:sp>
      <p:sp>
        <p:nvSpPr>
          <p:cNvPr id="16" name="Left Arrow 15"/>
          <p:cNvSpPr/>
          <p:nvPr/>
        </p:nvSpPr>
        <p:spPr>
          <a:xfrm>
            <a:off x="2901375" y="6107952"/>
            <a:ext cx="723900" cy="538157"/>
          </a:xfrm>
          <a:prstGeom prst="leftArrow">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520">
              <a:solidFill>
                <a:schemeClr val="accent1"/>
              </a:solidFill>
            </a:endParaRPr>
          </a:p>
        </p:txBody>
      </p:sp>
      <p:sp>
        <p:nvSpPr>
          <p:cNvPr id="11" name="TextBox 10"/>
          <p:cNvSpPr txBox="1"/>
          <p:nvPr/>
        </p:nvSpPr>
        <p:spPr>
          <a:xfrm>
            <a:off x="61436" y="8117633"/>
            <a:ext cx="6796564" cy="830997"/>
          </a:xfrm>
          <a:prstGeom prst="rect">
            <a:avLst/>
          </a:prstGeom>
          <a:noFill/>
        </p:spPr>
        <p:txBody>
          <a:bodyPr wrap="square" rtlCol="0">
            <a:spAutoFit/>
          </a:bodyPr>
          <a:lstStyle/>
          <a:p>
            <a:r>
              <a:rPr lang="en-GB" sz="1200" i="1" dirty="0">
                <a:latin typeface="Verdana" panose="020B0604030504040204" pitchFamily="34" charset="0"/>
                <a:ea typeface="Verdana" panose="020B0604030504040204" pitchFamily="34" charset="0"/>
                <a:cs typeface="Verdana" panose="020B0604030504040204" pitchFamily="34" charset="0"/>
              </a:rPr>
              <a:t>Note: there is a separate appeals process for cases regarding Home to School Transport, Blue Badge applications, and School Admissions. This means that there are some complaints we receive from the Ombudsman that have been considered through the appeals process: </a:t>
            </a:r>
            <a:r>
              <a:rPr lang="en-GB" sz="1200" b="1" i="1" dirty="0">
                <a:latin typeface="Verdana" panose="020B0604030504040204" pitchFamily="34" charset="0"/>
                <a:ea typeface="Verdana" panose="020B0604030504040204" pitchFamily="34" charset="0"/>
                <a:cs typeface="Verdana" panose="020B0604030504040204" pitchFamily="34" charset="0"/>
              </a:rPr>
              <a:t>not</a:t>
            </a:r>
            <a:r>
              <a:rPr lang="en-GB" sz="1200" i="1" dirty="0">
                <a:latin typeface="Verdana" panose="020B0604030504040204" pitchFamily="34" charset="0"/>
                <a:ea typeface="Verdana" panose="020B0604030504040204" pitchFamily="34" charset="0"/>
                <a:cs typeface="Verdana" panose="020B0604030504040204" pitchFamily="34" charset="0"/>
              </a:rPr>
              <a:t> the above complaints process</a:t>
            </a:r>
          </a:p>
        </p:txBody>
      </p:sp>
    </p:spTree>
    <p:extLst>
      <p:ext uri="{BB962C8B-B14F-4D97-AF65-F5344CB8AC3E}">
        <p14:creationId xmlns:p14="http://schemas.microsoft.com/office/powerpoint/2010/main" val="1164546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TextBox 216"/>
          <p:cNvSpPr txBox="1"/>
          <p:nvPr/>
        </p:nvSpPr>
        <p:spPr>
          <a:xfrm>
            <a:off x="0" y="2070184"/>
            <a:ext cx="6858000" cy="2031325"/>
          </a:xfrm>
          <a:prstGeom prst="rect">
            <a:avLst/>
          </a:prstGeom>
          <a:solidFill>
            <a:schemeClr val="tx1">
              <a:lumMod val="20000"/>
              <a:lumOff val="80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sp>
        <p:nvSpPr>
          <p:cNvPr id="2" name="Title 1"/>
          <p:cNvSpPr>
            <a:spLocks noGrp="1"/>
          </p:cNvSpPr>
          <p:nvPr>
            <p:ph type="title"/>
          </p:nvPr>
        </p:nvSpPr>
        <p:spPr>
          <a:xfrm>
            <a:off x="179905" y="439548"/>
            <a:ext cx="4635851" cy="713372"/>
          </a:xfrm>
        </p:spPr>
        <p:txBody>
          <a:bodyPr>
            <a:noAutofit/>
          </a:bodyPr>
          <a:lstStyle/>
          <a:p>
            <a:pPr algn="l"/>
            <a:r>
              <a:rPr lang="en-GB" sz="1800" b="0" dirty="0">
                <a:solidFill>
                  <a:schemeClr val="tx1">
                    <a:lumMod val="60000"/>
                    <a:lumOff val="40000"/>
                  </a:schemeClr>
                </a:solidFill>
                <a:latin typeface="Calibri" panose="020F0502020204030204" pitchFamily="34" charset="0"/>
                <a:ea typeface="Verdana" panose="020B0604030504040204" pitchFamily="34" charset="0"/>
                <a:cs typeface="Calibri" panose="020F0502020204030204" pitchFamily="34" charset="0"/>
              </a:rPr>
              <a:t>Annual Complaints Report 2019-’20 </a:t>
            </a:r>
            <a:r>
              <a:rPr lang="en-GB" sz="1800" b="0" dirty="0">
                <a:solidFill>
                  <a:srgbClr val="00B050"/>
                </a:solidFill>
                <a:latin typeface="Calibri" panose="020F0502020204030204" pitchFamily="34" charset="0"/>
                <a:ea typeface="Verdana" panose="020B0604030504040204" pitchFamily="34" charset="0"/>
                <a:cs typeface="Calibri" panose="020F0502020204030204" pitchFamily="34" charset="0"/>
              </a:rPr>
              <a:t>I Corporate Complaints Summary</a:t>
            </a:r>
          </a:p>
        </p:txBody>
      </p:sp>
      <p:graphicFrame>
        <p:nvGraphicFramePr>
          <p:cNvPr id="71"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1710412190"/>
              </p:ext>
            </p:extLst>
          </p:nvPr>
        </p:nvGraphicFramePr>
        <p:xfrm>
          <a:off x="223546" y="2131628"/>
          <a:ext cx="1032768" cy="1092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5"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2846575877"/>
              </p:ext>
            </p:extLst>
          </p:nvPr>
        </p:nvGraphicFramePr>
        <p:xfrm>
          <a:off x="1700894" y="2130545"/>
          <a:ext cx="1032768" cy="1092200"/>
        </p:xfrm>
        <a:graphic>
          <a:graphicData uri="http://schemas.openxmlformats.org/drawingml/2006/chart">
            <c:chart xmlns:c="http://schemas.openxmlformats.org/drawingml/2006/chart" xmlns:r="http://schemas.openxmlformats.org/officeDocument/2006/relationships" r:id="rId4"/>
          </a:graphicData>
        </a:graphic>
      </p:graphicFrame>
      <p:sp>
        <p:nvSpPr>
          <p:cNvPr id="76" name="Text Placeholder 438">
            <a:extLst>
              <a:ext uri="{FF2B5EF4-FFF2-40B4-BE49-F238E27FC236}">
                <a16:creationId xmlns:a16="http://schemas.microsoft.com/office/drawing/2014/main" id="{B49A98DC-0484-43DA-8119-2585E759C606}"/>
              </a:ext>
            </a:extLst>
          </p:cNvPr>
          <p:cNvSpPr txBox="1">
            <a:spLocks/>
          </p:cNvSpPr>
          <p:nvPr/>
        </p:nvSpPr>
        <p:spPr>
          <a:xfrm>
            <a:off x="1820521" y="2485545"/>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128</a:t>
            </a:r>
          </a:p>
        </p:txBody>
      </p:sp>
      <p:graphicFrame>
        <p:nvGraphicFramePr>
          <p:cNvPr id="77"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3892491786"/>
              </p:ext>
            </p:extLst>
          </p:nvPr>
        </p:nvGraphicFramePr>
        <p:xfrm>
          <a:off x="3242691" y="2130545"/>
          <a:ext cx="1032768" cy="1092200"/>
        </p:xfrm>
        <a:graphic>
          <a:graphicData uri="http://schemas.openxmlformats.org/drawingml/2006/chart">
            <c:chart xmlns:c="http://schemas.openxmlformats.org/drawingml/2006/chart" xmlns:r="http://schemas.openxmlformats.org/officeDocument/2006/relationships" r:id="rId5"/>
          </a:graphicData>
        </a:graphic>
      </p:graphicFrame>
      <p:sp>
        <p:nvSpPr>
          <p:cNvPr id="78" name="Text Placeholder 438">
            <a:extLst>
              <a:ext uri="{FF2B5EF4-FFF2-40B4-BE49-F238E27FC236}">
                <a16:creationId xmlns:a16="http://schemas.microsoft.com/office/drawing/2014/main" id="{B49A98DC-0484-43DA-8119-2585E759C606}"/>
              </a:ext>
            </a:extLst>
          </p:cNvPr>
          <p:cNvSpPr txBox="1">
            <a:spLocks/>
          </p:cNvSpPr>
          <p:nvPr/>
        </p:nvSpPr>
        <p:spPr>
          <a:xfrm>
            <a:off x="3346416" y="2459871"/>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27</a:t>
            </a:r>
          </a:p>
        </p:txBody>
      </p:sp>
      <p:graphicFrame>
        <p:nvGraphicFramePr>
          <p:cNvPr id="79"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1238406922"/>
              </p:ext>
            </p:extLst>
          </p:nvPr>
        </p:nvGraphicFramePr>
        <p:xfrm>
          <a:off x="4647149" y="2136962"/>
          <a:ext cx="1032768" cy="1092200"/>
        </p:xfrm>
        <a:graphic>
          <a:graphicData uri="http://schemas.openxmlformats.org/drawingml/2006/chart">
            <c:chart xmlns:c="http://schemas.openxmlformats.org/drawingml/2006/chart" xmlns:r="http://schemas.openxmlformats.org/officeDocument/2006/relationships" r:id="rId6"/>
          </a:graphicData>
        </a:graphic>
      </p:graphicFrame>
      <p:sp>
        <p:nvSpPr>
          <p:cNvPr id="80" name="Text Placeholder 438">
            <a:extLst>
              <a:ext uri="{FF2B5EF4-FFF2-40B4-BE49-F238E27FC236}">
                <a16:creationId xmlns:a16="http://schemas.microsoft.com/office/drawing/2014/main" id="{B49A98DC-0484-43DA-8119-2585E759C606}"/>
              </a:ext>
            </a:extLst>
          </p:cNvPr>
          <p:cNvSpPr txBox="1">
            <a:spLocks/>
          </p:cNvSpPr>
          <p:nvPr/>
        </p:nvSpPr>
        <p:spPr>
          <a:xfrm>
            <a:off x="4796995" y="2486308"/>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19</a:t>
            </a:r>
          </a:p>
        </p:txBody>
      </p:sp>
      <p:sp>
        <p:nvSpPr>
          <p:cNvPr id="84" name="Text Placeholder 28">
            <a:extLst>
              <a:ext uri="{FF2B5EF4-FFF2-40B4-BE49-F238E27FC236}">
                <a16:creationId xmlns:a16="http://schemas.microsoft.com/office/drawing/2014/main" id="{12BCD4F1-2504-47C1-99F6-B39BCBDDC0FB}"/>
              </a:ext>
            </a:extLst>
          </p:cNvPr>
          <p:cNvSpPr txBox="1">
            <a:spLocks/>
          </p:cNvSpPr>
          <p:nvPr/>
        </p:nvSpPr>
        <p:spPr>
          <a:xfrm>
            <a:off x="4733588" y="3210499"/>
            <a:ext cx="1188143" cy="292035"/>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dirty="0">
                <a:solidFill>
                  <a:srgbClr val="788086"/>
                </a:solidFill>
                <a:latin typeface="Verdana"/>
              </a:rPr>
              <a:t>Received via Ombudsman </a:t>
            </a:r>
          </a:p>
        </p:txBody>
      </p:sp>
      <p:sp>
        <p:nvSpPr>
          <p:cNvPr id="85" name="Text Placeholder 28">
            <a:extLst>
              <a:ext uri="{FF2B5EF4-FFF2-40B4-BE49-F238E27FC236}">
                <a16:creationId xmlns:a16="http://schemas.microsoft.com/office/drawing/2014/main" id="{12BCD4F1-2504-47C1-99F6-B39BCBDDC0FB}"/>
              </a:ext>
            </a:extLst>
          </p:cNvPr>
          <p:cNvSpPr txBox="1">
            <a:spLocks/>
          </p:cNvSpPr>
          <p:nvPr/>
        </p:nvSpPr>
        <p:spPr>
          <a:xfrm>
            <a:off x="1746357" y="3190390"/>
            <a:ext cx="1073744" cy="329417"/>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defTabSz="1219164">
              <a:defRPr/>
            </a:pPr>
            <a:r>
              <a:rPr lang="en-US" sz="1200" dirty="0">
                <a:solidFill>
                  <a:srgbClr val="788086"/>
                </a:solidFill>
                <a:latin typeface="Verdana"/>
              </a:rPr>
              <a:t>Responded to at Stage 1</a:t>
            </a:r>
          </a:p>
        </p:txBody>
      </p:sp>
      <p:sp>
        <p:nvSpPr>
          <p:cNvPr id="86" name="Text Placeholder 28">
            <a:extLst>
              <a:ext uri="{FF2B5EF4-FFF2-40B4-BE49-F238E27FC236}">
                <a16:creationId xmlns:a16="http://schemas.microsoft.com/office/drawing/2014/main" id="{12BCD4F1-2504-47C1-99F6-B39BCBDDC0FB}"/>
              </a:ext>
            </a:extLst>
          </p:cNvPr>
          <p:cNvSpPr txBox="1">
            <a:spLocks/>
          </p:cNvSpPr>
          <p:nvPr/>
        </p:nvSpPr>
        <p:spPr>
          <a:xfrm>
            <a:off x="3319632" y="3180082"/>
            <a:ext cx="1040923" cy="27565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dirty="0">
                <a:solidFill>
                  <a:srgbClr val="788086"/>
                </a:solidFill>
                <a:latin typeface="Verdana"/>
              </a:rPr>
              <a:t>Escalated to Stage 2</a:t>
            </a:r>
          </a:p>
        </p:txBody>
      </p:sp>
      <p:sp>
        <p:nvSpPr>
          <p:cNvPr id="188" name="TextBox 187"/>
          <p:cNvSpPr txBox="1"/>
          <p:nvPr/>
        </p:nvSpPr>
        <p:spPr>
          <a:xfrm>
            <a:off x="0" y="5175046"/>
            <a:ext cx="6858000" cy="3582519"/>
          </a:xfrm>
          <a:prstGeom prst="rect">
            <a:avLst/>
          </a:prstGeom>
          <a:solidFill>
            <a:schemeClr val="bg1">
              <a:lumMod val="95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pic>
        <p:nvPicPr>
          <p:cNvPr id="189" name="Picture 18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8234" y="5674598"/>
            <a:ext cx="1140963" cy="1140963"/>
          </a:xfrm>
          <a:prstGeom prst="rect">
            <a:avLst/>
          </a:prstGeom>
        </p:spPr>
      </p:pic>
      <p:pic>
        <p:nvPicPr>
          <p:cNvPr id="192" name="Picture 19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95241" y="5674298"/>
            <a:ext cx="1113725" cy="1117723"/>
          </a:xfrm>
          <a:prstGeom prst="rect">
            <a:avLst/>
          </a:prstGeom>
        </p:spPr>
      </p:pic>
      <p:sp>
        <p:nvSpPr>
          <p:cNvPr id="194" name="Text Placeholder 28">
            <a:extLst>
              <a:ext uri="{FF2B5EF4-FFF2-40B4-BE49-F238E27FC236}">
                <a16:creationId xmlns:a16="http://schemas.microsoft.com/office/drawing/2014/main" id="{12BCD4F1-2504-47C1-99F6-B39BCBDDC0FB}"/>
              </a:ext>
            </a:extLst>
          </p:cNvPr>
          <p:cNvSpPr txBox="1">
            <a:spLocks/>
          </p:cNvSpPr>
          <p:nvPr/>
        </p:nvSpPr>
        <p:spPr>
          <a:xfrm>
            <a:off x="958695" y="8181217"/>
            <a:ext cx="974812" cy="339725"/>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100" dirty="0">
                <a:solidFill>
                  <a:srgbClr val="788086"/>
                </a:solidFill>
                <a:latin typeface="Verdana"/>
              </a:rPr>
              <a:t>Decision</a:t>
            </a:r>
          </a:p>
        </p:txBody>
      </p:sp>
      <p:sp>
        <p:nvSpPr>
          <p:cNvPr id="195" name="Text Placeholder 28">
            <a:extLst>
              <a:ext uri="{FF2B5EF4-FFF2-40B4-BE49-F238E27FC236}">
                <a16:creationId xmlns:a16="http://schemas.microsoft.com/office/drawing/2014/main" id="{12BCD4F1-2504-47C1-99F6-B39BCBDDC0FB}"/>
              </a:ext>
            </a:extLst>
          </p:cNvPr>
          <p:cNvSpPr txBox="1">
            <a:spLocks/>
          </p:cNvSpPr>
          <p:nvPr/>
        </p:nvSpPr>
        <p:spPr>
          <a:xfrm>
            <a:off x="4506537" y="8167954"/>
            <a:ext cx="1601531" cy="352987"/>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100" dirty="0">
                <a:solidFill>
                  <a:srgbClr val="788086"/>
                </a:solidFill>
                <a:latin typeface="Verdana"/>
              </a:rPr>
              <a:t>Inadequate Service</a:t>
            </a:r>
          </a:p>
        </p:txBody>
      </p:sp>
      <p:sp>
        <p:nvSpPr>
          <p:cNvPr id="196" name="Text Placeholder 28">
            <a:extLst>
              <a:ext uri="{FF2B5EF4-FFF2-40B4-BE49-F238E27FC236}">
                <a16:creationId xmlns:a16="http://schemas.microsoft.com/office/drawing/2014/main" id="{12BCD4F1-2504-47C1-99F6-B39BCBDDC0FB}"/>
              </a:ext>
            </a:extLst>
          </p:cNvPr>
          <p:cNvSpPr txBox="1">
            <a:spLocks/>
          </p:cNvSpPr>
          <p:nvPr/>
        </p:nvSpPr>
        <p:spPr>
          <a:xfrm>
            <a:off x="2636825" y="8181217"/>
            <a:ext cx="974812" cy="339725"/>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100" dirty="0">
                <a:solidFill>
                  <a:srgbClr val="788086"/>
                </a:solidFill>
                <a:latin typeface="Verdana"/>
              </a:rPr>
              <a:t>Contractor</a:t>
            </a:r>
          </a:p>
        </p:txBody>
      </p:sp>
      <p:graphicFrame>
        <p:nvGraphicFramePr>
          <p:cNvPr id="197"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2993878444"/>
              </p:ext>
            </p:extLst>
          </p:nvPr>
        </p:nvGraphicFramePr>
        <p:xfrm>
          <a:off x="704129" y="6970987"/>
          <a:ext cx="1087437" cy="1092200"/>
        </p:xfrm>
        <a:graphic>
          <a:graphicData uri="http://schemas.openxmlformats.org/drawingml/2006/chart">
            <c:chart xmlns:c="http://schemas.openxmlformats.org/drawingml/2006/chart" xmlns:r="http://schemas.openxmlformats.org/officeDocument/2006/relationships" r:id="rId9"/>
          </a:graphicData>
        </a:graphic>
      </p:graphicFrame>
      <p:sp>
        <p:nvSpPr>
          <p:cNvPr id="198" name="Text Placeholder 438">
            <a:extLst>
              <a:ext uri="{FF2B5EF4-FFF2-40B4-BE49-F238E27FC236}">
                <a16:creationId xmlns:a16="http://schemas.microsoft.com/office/drawing/2014/main" id="{B49A98DC-0484-43DA-8119-2585E759C606}"/>
              </a:ext>
            </a:extLst>
          </p:cNvPr>
          <p:cNvSpPr txBox="1">
            <a:spLocks/>
          </p:cNvSpPr>
          <p:nvPr/>
        </p:nvSpPr>
        <p:spPr>
          <a:xfrm>
            <a:off x="798350" y="7270326"/>
            <a:ext cx="806284"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dirty="0">
                <a:solidFill>
                  <a:srgbClr val="C1272D"/>
                </a:solidFill>
                <a:latin typeface="Rockwell"/>
              </a:rPr>
              <a:t>39</a:t>
            </a:r>
          </a:p>
        </p:txBody>
      </p:sp>
      <p:graphicFrame>
        <p:nvGraphicFramePr>
          <p:cNvPr id="199"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3374750497"/>
              </p:ext>
            </p:extLst>
          </p:nvPr>
        </p:nvGraphicFramePr>
        <p:xfrm>
          <a:off x="2580512" y="6957235"/>
          <a:ext cx="1087437" cy="1092200"/>
        </p:xfrm>
        <a:graphic>
          <a:graphicData uri="http://schemas.openxmlformats.org/drawingml/2006/chart">
            <c:chart xmlns:c="http://schemas.openxmlformats.org/drawingml/2006/chart" xmlns:r="http://schemas.openxmlformats.org/officeDocument/2006/relationships" r:id="rId10"/>
          </a:graphicData>
        </a:graphic>
      </p:graphicFrame>
      <p:sp>
        <p:nvSpPr>
          <p:cNvPr id="200" name="Text Placeholder 438">
            <a:extLst>
              <a:ext uri="{FF2B5EF4-FFF2-40B4-BE49-F238E27FC236}">
                <a16:creationId xmlns:a16="http://schemas.microsoft.com/office/drawing/2014/main" id="{B49A98DC-0484-43DA-8119-2585E759C606}"/>
              </a:ext>
            </a:extLst>
          </p:cNvPr>
          <p:cNvSpPr txBox="1">
            <a:spLocks/>
          </p:cNvSpPr>
          <p:nvPr/>
        </p:nvSpPr>
        <p:spPr>
          <a:xfrm>
            <a:off x="2684522" y="7258321"/>
            <a:ext cx="806284"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dirty="0">
                <a:solidFill>
                  <a:srgbClr val="C1272D"/>
                </a:solidFill>
                <a:latin typeface="Rockwell"/>
              </a:rPr>
              <a:t>12</a:t>
            </a:r>
          </a:p>
        </p:txBody>
      </p:sp>
      <p:graphicFrame>
        <p:nvGraphicFramePr>
          <p:cNvPr id="201"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2339593846"/>
              </p:ext>
            </p:extLst>
          </p:nvPr>
        </p:nvGraphicFramePr>
        <p:xfrm>
          <a:off x="4545489" y="6970982"/>
          <a:ext cx="1087437" cy="1092200"/>
        </p:xfrm>
        <a:graphic>
          <a:graphicData uri="http://schemas.openxmlformats.org/drawingml/2006/chart">
            <c:chart xmlns:c="http://schemas.openxmlformats.org/drawingml/2006/chart" xmlns:r="http://schemas.openxmlformats.org/officeDocument/2006/relationships" r:id="rId11"/>
          </a:graphicData>
        </a:graphic>
      </p:graphicFrame>
      <p:sp>
        <p:nvSpPr>
          <p:cNvPr id="202" name="Text Placeholder 438">
            <a:extLst>
              <a:ext uri="{FF2B5EF4-FFF2-40B4-BE49-F238E27FC236}">
                <a16:creationId xmlns:a16="http://schemas.microsoft.com/office/drawing/2014/main" id="{B49A98DC-0484-43DA-8119-2585E759C606}"/>
              </a:ext>
            </a:extLst>
          </p:cNvPr>
          <p:cNvSpPr txBox="1">
            <a:spLocks/>
          </p:cNvSpPr>
          <p:nvPr/>
        </p:nvSpPr>
        <p:spPr>
          <a:xfrm>
            <a:off x="4720037" y="7244572"/>
            <a:ext cx="806284"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dirty="0">
                <a:solidFill>
                  <a:srgbClr val="C1272D"/>
                </a:solidFill>
                <a:latin typeface="Rockwell"/>
              </a:rPr>
              <a:t>17</a:t>
            </a:r>
          </a:p>
        </p:txBody>
      </p:sp>
      <p:graphicFrame>
        <p:nvGraphicFramePr>
          <p:cNvPr id="218"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093107" y="3726049"/>
          <a:ext cx="1087437" cy="1092200"/>
        </p:xfrm>
        <a:graphic>
          <a:graphicData uri="http://schemas.openxmlformats.org/drawingml/2006/chart">
            <c:chart xmlns:c="http://schemas.openxmlformats.org/drawingml/2006/chart" xmlns:r="http://schemas.openxmlformats.org/officeDocument/2006/relationships" r:id="rId12"/>
          </a:graphicData>
        </a:graphic>
      </p:graphicFrame>
      <p:sp>
        <p:nvSpPr>
          <p:cNvPr id="219" name="Text Placeholder 438">
            <a:extLst>
              <a:ext uri="{FF2B5EF4-FFF2-40B4-BE49-F238E27FC236}">
                <a16:creationId xmlns:a16="http://schemas.microsoft.com/office/drawing/2014/main" id="{B49A98DC-0484-43DA-8119-2585E759C606}"/>
              </a:ext>
            </a:extLst>
          </p:cNvPr>
          <p:cNvSpPr txBox="1">
            <a:spLocks/>
          </p:cNvSpPr>
          <p:nvPr/>
        </p:nvSpPr>
        <p:spPr>
          <a:xfrm>
            <a:off x="2238881" y="4023111"/>
            <a:ext cx="806284"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endParaRPr lang="en-US" sz="2800" dirty="0">
              <a:solidFill>
                <a:srgbClr val="00B4F1">
                  <a:lumMod val="60000"/>
                  <a:lumOff val="40000"/>
                </a:srgbClr>
              </a:solidFill>
              <a:latin typeface="Rockwell"/>
            </a:endParaRPr>
          </a:p>
        </p:txBody>
      </p:sp>
      <p:graphicFrame>
        <p:nvGraphicFramePr>
          <p:cNvPr id="220"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093107" y="5051367"/>
          <a:ext cx="1087437" cy="1092200"/>
        </p:xfrm>
        <a:graphic>
          <a:graphicData uri="http://schemas.openxmlformats.org/drawingml/2006/chart">
            <c:chart xmlns:c="http://schemas.openxmlformats.org/drawingml/2006/chart" xmlns:r="http://schemas.openxmlformats.org/officeDocument/2006/relationships" r:id="rId13"/>
          </a:graphicData>
        </a:graphic>
      </p:graphicFrame>
      <p:sp>
        <p:nvSpPr>
          <p:cNvPr id="221" name="Text Placeholder 438">
            <a:extLst>
              <a:ext uri="{FF2B5EF4-FFF2-40B4-BE49-F238E27FC236}">
                <a16:creationId xmlns:a16="http://schemas.microsoft.com/office/drawing/2014/main" id="{B49A98DC-0484-43DA-8119-2585E759C606}"/>
              </a:ext>
            </a:extLst>
          </p:cNvPr>
          <p:cNvSpPr txBox="1">
            <a:spLocks/>
          </p:cNvSpPr>
          <p:nvPr/>
        </p:nvSpPr>
        <p:spPr>
          <a:xfrm>
            <a:off x="2238881" y="5406029"/>
            <a:ext cx="806284"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endParaRPr lang="en-US" sz="2500" dirty="0">
              <a:solidFill>
                <a:srgbClr val="00B4F1">
                  <a:lumMod val="60000"/>
                  <a:lumOff val="40000"/>
                </a:srgbClr>
              </a:solidFill>
              <a:latin typeface="Rockwell"/>
            </a:endParaRPr>
          </a:p>
        </p:txBody>
      </p:sp>
      <p:graphicFrame>
        <p:nvGraphicFramePr>
          <p:cNvPr id="222"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1500173974"/>
              </p:ext>
            </p:extLst>
          </p:nvPr>
        </p:nvGraphicFramePr>
        <p:xfrm>
          <a:off x="5191079" y="3664843"/>
          <a:ext cx="1087437" cy="1092200"/>
        </p:xfrm>
        <a:graphic>
          <a:graphicData uri="http://schemas.openxmlformats.org/drawingml/2006/chart">
            <c:chart xmlns:c="http://schemas.openxmlformats.org/drawingml/2006/chart" xmlns:r="http://schemas.openxmlformats.org/officeDocument/2006/relationships" r:id="rId14"/>
          </a:graphicData>
        </a:graphic>
      </p:graphicFrame>
      <p:sp>
        <p:nvSpPr>
          <p:cNvPr id="223" name="Text Placeholder 438">
            <a:extLst>
              <a:ext uri="{FF2B5EF4-FFF2-40B4-BE49-F238E27FC236}">
                <a16:creationId xmlns:a16="http://schemas.microsoft.com/office/drawing/2014/main" id="{B49A98DC-0484-43DA-8119-2585E759C606}"/>
              </a:ext>
            </a:extLst>
          </p:cNvPr>
          <p:cNvSpPr txBox="1">
            <a:spLocks/>
          </p:cNvSpPr>
          <p:nvPr/>
        </p:nvSpPr>
        <p:spPr>
          <a:xfrm>
            <a:off x="5336851" y="3961905"/>
            <a:ext cx="806284"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endParaRPr lang="en-US" sz="2800" dirty="0">
              <a:solidFill>
                <a:srgbClr val="00B4F1">
                  <a:lumMod val="60000"/>
                  <a:lumOff val="40000"/>
                </a:srgbClr>
              </a:solidFill>
              <a:latin typeface="Rockwell"/>
            </a:endParaRPr>
          </a:p>
        </p:txBody>
      </p:sp>
      <p:graphicFrame>
        <p:nvGraphicFramePr>
          <p:cNvPr id="224"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5156009" y="4978568"/>
          <a:ext cx="1087437" cy="1092200"/>
        </p:xfrm>
        <a:graphic>
          <a:graphicData uri="http://schemas.openxmlformats.org/drawingml/2006/chart">
            <c:chart xmlns:c="http://schemas.openxmlformats.org/drawingml/2006/chart" xmlns:r="http://schemas.openxmlformats.org/officeDocument/2006/relationships" r:id="rId15"/>
          </a:graphicData>
        </a:graphic>
      </p:graphicFrame>
      <p:sp>
        <p:nvSpPr>
          <p:cNvPr id="46" name="Text Placeholder 438">
            <a:extLst>
              <a:ext uri="{FF2B5EF4-FFF2-40B4-BE49-F238E27FC236}">
                <a16:creationId xmlns:a16="http://schemas.microsoft.com/office/drawing/2014/main" id="{B49A98DC-0484-43DA-8119-2585E759C606}"/>
              </a:ext>
            </a:extLst>
          </p:cNvPr>
          <p:cNvSpPr txBox="1">
            <a:spLocks/>
          </p:cNvSpPr>
          <p:nvPr/>
        </p:nvSpPr>
        <p:spPr>
          <a:xfrm>
            <a:off x="2247555" y="4058193"/>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endParaRPr lang="en-US" sz="2500" dirty="0">
              <a:solidFill>
                <a:schemeClr val="accent4">
                  <a:lumMod val="60000"/>
                  <a:lumOff val="40000"/>
                </a:schemeClr>
              </a:solidFill>
              <a:latin typeface="Rockwell"/>
            </a:endParaRPr>
          </a:p>
        </p:txBody>
      </p:sp>
      <p:pic>
        <p:nvPicPr>
          <p:cNvPr id="4" name="Picture 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532181" y="5539502"/>
            <a:ext cx="1346229" cy="1346229"/>
          </a:xfrm>
          <a:prstGeom prst="rect">
            <a:avLst/>
          </a:prstGeom>
        </p:spPr>
      </p:pic>
      <p:sp>
        <p:nvSpPr>
          <p:cNvPr id="5" name="TextBox 4"/>
          <p:cNvSpPr txBox="1"/>
          <p:nvPr/>
        </p:nvSpPr>
        <p:spPr>
          <a:xfrm>
            <a:off x="130336" y="2449619"/>
            <a:ext cx="2817847" cy="292388"/>
          </a:xfrm>
          <a:prstGeom prst="rect">
            <a:avLst/>
          </a:prstGeom>
          <a:noFill/>
        </p:spPr>
        <p:txBody>
          <a:bodyPr wrap="square" rtlCol="0">
            <a:spAutoFit/>
          </a:bodyPr>
          <a:lstStyle/>
          <a:p>
            <a:r>
              <a:rPr lang="en-GB" sz="1300" b="1" dirty="0">
                <a:solidFill>
                  <a:srgbClr val="C00000"/>
                </a:solidFill>
                <a:latin typeface="Verdana" panose="020B0604030504040204" pitchFamily="34" charset="0"/>
                <a:ea typeface="Verdana" panose="020B0604030504040204" pitchFamily="34" charset="0"/>
                <a:cs typeface="Verdana" panose="020B0604030504040204" pitchFamily="34" charset="0"/>
              </a:rPr>
              <a:t>Total Figures</a:t>
            </a:r>
          </a:p>
        </p:txBody>
      </p:sp>
      <p:sp>
        <p:nvSpPr>
          <p:cNvPr id="51" name="TextBox 50"/>
          <p:cNvSpPr txBox="1"/>
          <p:nvPr/>
        </p:nvSpPr>
        <p:spPr>
          <a:xfrm>
            <a:off x="-81164" y="5449975"/>
            <a:ext cx="2817847" cy="292388"/>
          </a:xfrm>
          <a:prstGeom prst="rect">
            <a:avLst/>
          </a:prstGeom>
          <a:noFill/>
        </p:spPr>
        <p:txBody>
          <a:bodyPr wrap="square" rtlCol="0">
            <a:spAutoFit/>
          </a:bodyPr>
          <a:lstStyle/>
          <a:p>
            <a:r>
              <a:rPr lang="en-GB" sz="1300" b="1" dirty="0">
                <a:solidFill>
                  <a:srgbClr val="C00000"/>
                </a:solidFill>
                <a:latin typeface="Verdana" panose="020B0604030504040204" pitchFamily="34" charset="0"/>
                <a:ea typeface="Verdana" panose="020B0604030504040204" pitchFamily="34" charset="0"/>
                <a:cs typeface="Verdana" panose="020B0604030504040204" pitchFamily="34" charset="0"/>
              </a:rPr>
              <a:t>Headline Topics…</a:t>
            </a:r>
          </a:p>
        </p:txBody>
      </p:sp>
      <p:graphicFrame>
        <p:nvGraphicFramePr>
          <p:cNvPr id="49" name="Object 48"/>
          <p:cNvGraphicFramePr>
            <a:graphicFrameLocks noChangeAspect="1"/>
          </p:cNvGraphicFramePr>
          <p:nvPr>
            <p:extLst>
              <p:ext uri="{D42A27DB-BD31-4B8C-83A1-F6EECF244321}">
                <p14:modId xmlns:p14="http://schemas.microsoft.com/office/powerpoint/2010/main" val="394119311"/>
              </p:ext>
            </p:extLst>
          </p:nvPr>
        </p:nvGraphicFramePr>
        <p:xfrm>
          <a:off x="4832952" y="75965"/>
          <a:ext cx="1733551" cy="904875"/>
        </p:xfrm>
        <a:graphic>
          <a:graphicData uri="http://schemas.openxmlformats.org/presentationml/2006/ole">
            <mc:AlternateContent xmlns:mc="http://schemas.openxmlformats.org/markup-compatibility/2006">
              <mc:Choice xmlns:v="urn:schemas-microsoft-com:vml" Requires="v">
                <p:oleObj spid="_x0000_s12418" r:id="rId17" imgW="5772956" imgH="2980952" progId="MSPhotoEd.3">
                  <p:embed/>
                </p:oleObj>
              </mc:Choice>
              <mc:Fallback>
                <p:oleObj r:id="rId17" imgW="5772956" imgH="2980952" progId="MSPhotoEd.3">
                  <p:embed/>
                  <p:pic>
                    <p:nvPicPr>
                      <p:cNvPr id="4" name="Object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832952" y="75965"/>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005872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0393"/>
            <a:ext cx="5070896" cy="819451"/>
          </a:xfrm>
        </p:spPr>
        <p:txBody>
          <a:bodyPr>
            <a:normAutofit/>
          </a:bodyPr>
          <a:lstStyle/>
          <a:p>
            <a:r>
              <a:rPr lang="en-GB" sz="2000" dirty="0">
                <a:latin typeface="Calibri" panose="020F0502020204030204" pitchFamily="34" charset="0"/>
                <a:cs typeface="Calibri" panose="020F0502020204030204" pitchFamily="34" charset="0"/>
              </a:rPr>
              <a:t>Annual Complaints Report  </a:t>
            </a:r>
            <a:r>
              <a:rPr lang="en-GB" sz="2000" dirty="0">
                <a:solidFill>
                  <a:srgbClr val="00B050"/>
                </a:solidFill>
                <a:latin typeface="Calibri" panose="020F0502020204030204" pitchFamily="34" charset="0"/>
                <a:cs typeface="Calibri" panose="020F0502020204030204" pitchFamily="34" charset="0"/>
              </a:rPr>
              <a:t>I Themes</a:t>
            </a:r>
          </a:p>
        </p:txBody>
      </p:sp>
      <p:sp>
        <p:nvSpPr>
          <p:cNvPr id="3" name="Content Placeholder 2"/>
          <p:cNvSpPr>
            <a:spLocks noGrp="1"/>
          </p:cNvSpPr>
          <p:nvPr>
            <p:ph idx="1"/>
          </p:nvPr>
        </p:nvSpPr>
        <p:spPr>
          <a:xfrm>
            <a:off x="149289" y="1399593"/>
            <a:ext cx="6492163" cy="6382139"/>
          </a:xfrm>
        </p:spPr>
        <p:txBody>
          <a:bodyPr>
            <a:normAutofit/>
          </a:bodyPr>
          <a:lstStyle/>
          <a:p>
            <a:endParaRPr lang="en-GB" sz="1800" dirty="0"/>
          </a:p>
          <a:p>
            <a:endParaRPr lang="en-GB" sz="1600" dirty="0"/>
          </a:p>
          <a:p>
            <a:endParaRPr lang="en-GB" sz="1800" dirty="0"/>
          </a:p>
          <a:p>
            <a:endParaRPr lang="en-GB" sz="1800" dirty="0"/>
          </a:p>
          <a:p>
            <a:endParaRPr lang="en-GB" sz="1800" dirty="0"/>
          </a:p>
        </p:txBody>
      </p:sp>
      <p:graphicFrame>
        <p:nvGraphicFramePr>
          <p:cNvPr id="4" name="Object 3"/>
          <p:cNvGraphicFramePr>
            <a:graphicFrameLocks noChangeAspect="1"/>
          </p:cNvGraphicFramePr>
          <p:nvPr>
            <p:extLst>
              <p:ext uri="{D42A27DB-BD31-4B8C-83A1-F6EECF244321}">
                <p14:modId xmlns:p14="http://schemas.microsoft.com/office/powerpoint/2010/main" val="3594008504"/>
              </p:ext>
            </p:extLst>
          </p:nvPr>
        </p:nvGraphicFramePr>
        <p:xfrm>
          <a:off x="4907903" y="184969"/>
          <a:ext cx="1733551" cy="904875"/>
        </p:xfrm>
        <a:graphic>
          <a:graphicData uri="http://schemas.openxmlformats.org/presentationml/2006/ole">
            <mc:AlternateContent xmlns:mc="http://schemas.openxmlformats.org/markup-compatibility/2006">
              <mc:Choice xmlns:v="urn:schemas-microsoft-com:vml" Requires="v">
                <p:oleObj spid="_x0000_s15479"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7903" y="184969"/>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0" y="7943672"/>
            <a:ext cx="6858000" cy="1643527"/>
          </a:xfrm>
          <a:prstGeom prst="rect">
            <a:avLst/>
          </a:prstGeom>
          <a:solidFill>
            <a:schemeClr val="bg1">
              <a:lumMod val="65000"/>
            </a:schemeClr>
          </a:solidFill>
        </p:spPr>
        <p:txBody>
          <a:bodyPr wrap="square" rtlCol="0">
            <a:spAutoFit/>
          </a:bodyPr>
          <a:lstStyle/>
          <a:p>
            <a:pPr algn="r"/>
            <a:endParaRPr lang="en-GB" sz="252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lgn="r"/>
            <a:r>
              <a:rPr lang="en-GB" sz="2520" dirty="0">
                <a:solidFill>
                  <a:schemeClr val="bg1"/>
                </a:solidFill>
                <a:latin typeface="Verdana" panose="020B0604030504040204" pitchFamily="34" charset="0"/>
                <a:ea typeface="Verdana" panose="020B0604030504040204" pitchFamily="34" charset="0"/>
                <a:cs typeface="Verdana" panose="020B0604030504040204" pitchFamily="34" charset="0"/>
              </a:rPr>
              <a:t>Wokingham Borough Council</a:t>
            </a:r>
          </a:p>
          <a:p>
            <a:pPr algn="r"/>
            <a:endParaRPr lang="en-GB" sz="2520" dirty="0">
              <a:latin typeface="Verdana" panose="020B0604030504040204" pitchFamily="34" charset="0"/>
              <a:ea typeface="Verdana" panose="020B0604030504040204" pitchFamily="34" charset="0"/>
              <a:cs typeface="Verdana" panose="020B0604030504040204" pitchFamily="34" charset="0"/>
            </a:endParaRPr>
          </a:p>
          <a:p>
            <a:pPr algn="r"/>
            <a:endParaRPr lang="en-GB" sz="2520"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8" name="Chart 7"/>
          <p:cNvGraphicFramePr/>
          <p:nvPr>
            <p:extLst>
              <p:ext uri="{D42A27DB-BD31-4B8C-83A1-F6EECF244321}">
                <p14:modId xmlns:p14="http://schemas.microsoft.com/office/powerpoint/2010/main" val="1289122139"/>
              </p:ext>
            </p:extLst>
          </p:nvPr>
        </p:nvGraphicFramePr>
        <p:xfrm>
          <a:off x="0" y="1349725"/>
          <a:ext cx="6858000" cy="3782112"/>
        </p:xfrm>
        <a:graphic>
          <a:graphicData uri="http://schemas.openxmlformats.org/drawingml/2006/chart">
            <c:chart xmlns:c="http://schemas.openxmlformats.org/drawingml/2006/chart" xmlns:r="http://schemas.openxmlformats.org/officeDocument/2006/relationships" r:id="rId5"/>
          </a:graphicData>
        </a:graphic>
      </p:graphicFrame>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648" y="5131838"/>
            <a:ext cx="827555" cy="827555"/>
          </a:xfrm>
          <a:prstGeom prst="rect">
            <a:avLst/>
          </a:prstGeom>
        </p:spPr>
      </p:pic>
      <p:sp>
        <p:nvSpPr>
          <p:cNvPr id="10" name="TextBox 9"/>
          <p:cNvSpPr txBox="1"/>
          <p:nvPr/>
        </p:nvSpPr>
        <p:spPr>
          <a:xfrm>
            <a:off x="1051491" y="5181705"/>
            <a:ext cx="4758612" cy="646331"/>
          </a:xfrm>
          <a:prstGeom prst="rect">
            <a:avLst/>
          </a:prstGeom>
          <a:noFill/>
        </p:spPr>
        <p:txBody>
          <a:bodyPr wrap="square" rtlCol="0">
            <a:spAutoFit/>
          </a:bodyPr>
          <a:lstStyle/>
          <a:p>
            <a:r>
              <a:rPr lang="en-GB" sz="1200" dirty="0">
                <a:latin typeface="Verdana" panose="020B0604030504040204" pitchFamily="34" charset="0"/>
                <a:ea typeface="Verdana" panose="020B0604030504040204" pitchFamily="34" charset="0"/>
                <a:cs typeface="Verdana" panose="020B0604030504040204" pitchFamily="34" charset="0"/>
              </a:rPr>
              <a:t>As is consistent with the last 3-4 years, our customers most frequently complain about the </a:t>
            </a:r>
            <a:r>
              <a:rPr lang="en-GB" sz="1200" b="1" dirty="0">
                <a:latin typeface="Verdana" panose="020B0604030504040204" pitchFamily="34" charset="0"/>
                <a:ea typeface="Verdana" panose="020B0604030504040204" pitchFamily="34" charset="0"/>
                <a:cs typeface="Verdana" panose="020B0604030504040204" pitchFamily="34" charset="0"/>
              </a:rPr>
              <a:t>Decisions</a:t>
            </a:r>
            <a:r>
              <a:rPr lang="en-GB" sz="1200" dirty="0">
                <a:latin typeface="Verdana" panose="020B0604030504040204" pitchFamily="34" charset="0"/>
                <a:ea typeface="Verdana" panose="020B0604030504040204" pitchFamily="34" charset="0"/>
                <a:cs typeface="Verdana" panose="020B0604030504040204" pitchFamily="34" charset="0"/>
              </a:rPr>
              <a:t> we make – most often in respect of planning applications</a:t>
            </a:r>
          </a:p>
        </p:txBody>
      </p:sp>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69621" y="5959393"/>
            <a:ext cx="963923" cy="963923"/>
          </a:xfrm>
          <a:prstGeom prst="rect">
            <a:avLst/>
          </a:prstGeom>
        </p:spPr>
      </p:pic>
      <p:sp>
        <p:nvSpPr>
          <p:cNvPr id="12" name="TextBox 11"/>
          <p:cNvSpPr txBox="1"/>
          <p:nvPr/>
        </p:nvSpPr>
        <p:spPr>
          <a:xfrm>
            <a:off x="19586" y="6025924"/>
            <a:ext cx="5350035" cy="830997"/>
          </a:xfrm>
          <a:prstGeom prst="rect">
            <a:avLst/>
          </a:prstGeom>
          <a:noFill/>
        </p:spPr>
        <p:txBody>
          <a:bodyPr wrap="square" rtlCol="0">
            <a:spAutoFit/>
          </a:bodyPr>
          <a:lstStyle/>
          <a:p>
            <a:r>
              <a:rPr lang="en-GB" sz="1200" dirty="0">
                <a:latin typeface="Verdana" panose="020B0604030504040204" pitchFamily="34" charset="0"/>
                <a:ea typeface="Verdana" panose="020B0604030504040204" pitchFamily="34" charset="0"/>
                <a:cs typeface="Verdana" panose="020B0604030504040204" pitchFamily="34" charset="0"/>
              </a:rPr>
              <a:t>Where our customers have complained about </a:t>
            </a:r>
            <a:r>
              <a:rPr lang="en-GB" sz="1200" b="1" dirty="0">
                <a:latin typeface="Verdana" panose="020B0604030504040204" pitchFamily="34" charset="0"/>
                <a:ea typeface="Verdana" panose="020B0604030504040204" pitchFamily="34" charset="0"/>
                <a:cs typeface="Verdana" panose="020B0604030504040204" pitchFamily="34" charset="0"/>
              </a:rPr>
              <a:t>Inadequate Service</a:t>
            </a:r>
            <a:r>
              <a:rPr lang="en-GB" sz="1200" dirty="0">
                <a:latin typeface="Verdana" panose="020B0604030504040204" pitchFamily="34" charset="0"/>
                <a:ea typeface="Verdana" panose="020B0604030504040204" pitchFamily="34" charset="0"/>
                <a:cs typeface="Verdana" panose="020B0604030504040204" pitchFamily="34" charset="0"/>
              </a:rPr>
              <a:t>, the majority of cases have been where they have been dissatisfied with repairs in Housing properties; however, these cases have all been resolved at either ER or Stage 1</a:t>
            </a:r>
          </a:p>
        </p:txBody>
      </p:sp>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588" y="6856921"/>
            <a:ext cx="969459" cy="924811"/>
          </a:xfrm>
          <a:prstGeom prst="rect">
            <a:avLst/>
          </a:prstGeom>
        </p:spPr>
      </p:pic>
      <p:sp>
        <p:nvSpPr>
          <p:cNvPr id="14" name="TextBox 13"/>
          <p:cNvSpPr txBox="1"/>
          <p:nvPr/>
        </p:nvSpPr>
        <p:spPr>
          <a:xfrm>
            <a:off x="1138336" y="7120545"/>
            <a:ext cx="4851919" cy="646331"/>
          </a:xfrm>
          <a:prstGeom prst="rect">
            <a:avLst/>
          </a:prstGeom>
          <a:noFill/>
        </p:spPr>
        <p:txBody>
          <a:bodyPr wrap="square" rtlCol="0">
            <a:spAutoFit/>
          </a:bodyPr>
          <a:lstStyle/>
          <a:p>
            <a:r>
              <a:rPr lang="en-GB" sz="1200" dirty="0">
                <a:latin typeface="Verdana" panose="020B0604030504040204" pitchFamily="34" charset="0"/>
                <a:ea typeface="Verdana" panose="020B0604030504040204" pitchFamily="34" charset="0"/>
                <a:cs typeface="Verdana" panose="020B0604030504040204" pitchFamily="34" charset="0"/>
              </a:rPr>
              <a:t>Other reasons for complaints have remained relatively close in terms of volumes which – again – is consistent with what we have seen over the last 3-4 years </a:t>
            </a:r>
          </a:p>
        </p:txBody>
      </p:sp>
    </p:spTree>
    <p:extLst>
      <p:ext uri="{BB962C8B-B14F-4D97-AF65-F5344CB8AC3E}">
        <p14:creationId xmlns:p14="http://schemas.microsoft.com/office/powerpoint/2010/main" val="757301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115882"/>
            <a:ext cx="6858000" cy="2031325"/>
          </a:xfrm>
          <a:prstGeom prst="rect">
            <a:avLst/>
          </a:prstGeom>
          <a:solidFill>
            <a:schemeClr val="tx1">
              <a:lumMod val="20000"/>
              <a:lumOff val="80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sp>
        <p:nvSpPr>
          <p:cNvPr id="2" name="Title 1"/>
          <p:cNvSpPr>
            <a:spLocks noGrp="1"/>
          </p:cNvSpPr>
          <p:nvPr>
            <p:ph type="title"/>
          </p:nvPr>
        </p:nvSpPr>
        <p:spPr>
          <a:xfrm>
            <a:off x="0" y="229084"/>
            <a:ext cx="5070896" cy="819451"/>
          </a:xfrm>
        </p:spPr>
        <p:txBody>
          <a:bodyPr>
            <a:normAutofit/>
          </a:bodyPr>
          <a:lstStyle/>
          <a:p>
            <a:r>
              <a:rPr lang="en-GB" sz="1800" dirty="0">
                <a:solidFill>
                  <a:schemeClr val="tx2"/>
                </a:solidFill>
                <a:latin typeface="Calibri" panose="020F0502020204030204" pitchFamily="34" charset="0"/>
                <a:cs typeface="Calibri" panose="020F0502020204030204" pitchFamily="34" charset="0"/>
              </a:rPr>
              <a:t>Annual Complaints Report  </a:t>
            </a:r>
            <a:r>
              <a:rPr lang="en-GB" sz="1800" dirty="0">
                <a:solidFill>
                  <a:srgbClr val="00B050"/>
                </a:solidFill>
                <a:latin typeface="Calibri" panose="020F0502020204030204" pitchFamily="34" charset="0"/>
                <a:cs typeface="Calibri" panose="020F0502020204030204" pitchFamily="34" charset="0"/>
              </a:rPr>
              <a:t>I Customer &amp; Localities</a:t>
            </a:r>
          </a:p>
        </p:txBody>
      </p:sp>
      <p:graphicFrame>
        <p:nvGraphicFramePr>
          <p:cNvPr id="4" name="Object 3"/>
          <p:cNvGraphicFramePr>
            <a:graphicFrameLocks noChangeAspect="1"/>
          </p:cNvGraphicFramePr>
          <p:nvPr>
            <p:extLst>
              <p:ext uri="{D42A27DB-BD31-4B8C-83A1-F6EECF244321}">
                <p14:modId xmlns:p14="http://schemas.microsoft.com/office/powerpoint/2010/main" val="347133679"/>
              </p:ext>
            </p:extLst>
          </p:nvPr>
        </p:nvGraphicFramePr>
        <p:xfrm>
          <a:off x="5025191" y="37708"/>
          <a:ext cx="1733551" cy="904875"/>
        </p:xfrm>
        <a:graphic>
          <a:graphicData uri="http://schemas.openxmlformats.org/presentationml/2006/ole">
            <mc:AlternateContent xmlns:mc="http://schemas.openxmlformats.org/markup-compatibility/2006">
              <mc:Choice xmlns:v="urn:schemas-microsoft-com:vml" Requires="v">
                <p:oleObj spid="_x0000_s5263"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5191" y="37708"/>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785080" y="1500192"/>
          <a:ext cx="1032768" cy="1092200"/>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 Placeholder 438">
            <a:extLst>
              <a:ext uri="{FF2B5EF4-FFF2-40B4-BE49-F238E27FC236}">
                <a16:creationId xmlns:a16="http://schemas.microsoft.com/office/drawing/2014/main" id="{B49A98DC-0484-43DA-8119-2585E759C606}"/>
              </a:ext>
            </a:extLst>
          </p:cNvPr>
          <p:cNvSpPr txBox="1">
            <a:spLocks/>
          </p:cNvSpPr>
          <p:nvPr/>
        </p:nvSpPr>
        <p:spPr>
          <a:xfrm>
            <a:off x="1914214" y="1853107"/>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113</a:t>
            </a:r>
          </a:p>
        </p:txBody>
      </p:sp>
      <p:graphicFrame>
        <p:nvGraphicFramePr>
          <p:cNvPr id="11"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3262425" y="1500192"/>
          <a:ext cx="1032768" cy="1092200"/>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 Placeholder 438">
            <a:extLst>
              <a:ext uri="{FF2B5EF4-FFF2-40B4-BE49-F238E27FC236}">
                <a16:creationId xmlns:a16="http://schemas.microsoft.com/office/drawing/2014/main" id="{B49A98DC-0484-43DA-8119-2585E759C606}"/>
              </a:ext>
            </a:extLst>
          </p:cNvPr>
          <p:cNvSpPr txBox="1">
            <a:spLocks/>
          </p:cNvSpPr>
          <p:nvPr/>
        </p:nvSpPr>
        <p:spPr>
          <a:xfrm>
            <a:off x="3390025" y="1831693"/>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23</a:t>
            </a:r>
          </a:p>
        </p:txBody>
      </p:sp>
      <p:graphicFrame>
        <p:nvGraphicFramePr>
          <p:cNvPr id="13"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4747672" y="1503053"/>
          <a:ext cx="1032768" cy="1092200"/>
        </p:xfrm>
        <a:graphic>
          <a:graphicData uri="http://schemas.openxmlformats.org/drawingml/2006/chart">
            <c:chart xmlns:c="http://schemas.openxmlformats.org/drawingml/2006/chart" xmlns:r="http://schemas.openxmlformats.org/officeDocument/2006/relationships" r:id="rId7"/>
          </a:graphicData>
        </a:graphic>
      </p:graphicFrame>
      <p:sp>
        <p:nvSpPr>
          <p:cNvPr id="14" name="Text Placeholder 438">
            <a:extLst>
              <a:ext uri="{FF2B5EF4-FFF2-40B4-BE49-F238E27FC236}">
                <a16:creationId xmlns:a16="http://schemas.microsoft.com/office/drawing/2014/main" id="{B49A98DC-0484-43DA-8119-2585E759C606}"/>
              </a:ext>
            </a:extLst>
          </p:cNvPr>
          <p:cNvSpPr txBox="1">
            <a:spLocks/>
          </p:cNvSpPr>
          <p:nvPr/>
        </p:nvSpPr>
        <p:spPr>
          <a:xfrm>
            <a:off x="4881181" y="1855955"/>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4</a:t>
            </a:r>
          </a:p>
        </p:txBody>
      </p:sp>
      <p:sp>
        <p:nvSpPr>
          <p:cNvPr id="16" name="Text Placeholder 28">
            <a:extLst>
              <a:ext uri="{FF2B5EF4-FFF2-40B4-BE49-F238E27FC236}">
                <a16:creationId xmlns:a16="http://schemas.microsoft.com/office/drawing/2014/main" id="{12BCD4F1-2504-47C1-99F6-B39BCBDDC0FB}"/>
              </a:ext>
            </a:extLst>
          </p:cNvPr>
          <p:cNvSpPr txBox="1">
            <a:spLocks/>
          </p:cNvSpPr>
          <p:nvPr/>
        </p:nvSpPr>
        <p:spPr>
          <a:xfrm>
            <a:off x="4704378" y="2544645"/>
            <a:ext cx="1654244" cy="11190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Received via the Ombudsman</a:t>
            </a:r>
          </a:p>
        </p:txBody>
      </p:sp>
      <p:sp>
        <p:nvSpPr>
          <p:cNvPr id="17" name="Text Placeholder 28">
            <a:extLst>
              <a:ext uri="{FF2B5EF4-FFF2-40B4-BE49-F238E27FC236}">
                <a16:creationId xmlns:a16="http://schemas.microsoft.com/office/drawing/2014/main" id="{12BCD4F1-2504-47C1-99F6-B39BCBDDC0FB}"/>
              </a:ext>
            </a:extLst>
          </p:cNvPr>
          <p:cNvSpPr txBox="1">
            <a:spLocks/>
          </p:cNvSpPr>
          <p:nvPr/>
        </p:nvSpPr>
        <p:spPr>
          <a:xfrm>
            <a:off x="1792979" y="2560037"/>
            <a:ext cx="1153248" cy="35690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defTabSz="1219164">
              <a:defRPr/>
            </a:pPr>
            <a:r>
              <a:rPr lang="en-US" sz="1200" b="1" dirty="0">
                <a:solidFill>
                  <a:srgbClr val="788086"/>
                </a:solidFill>
                <a:latin typeface="Verdana"/>
              </a:rPr>
              <a:t>Responded to at Stage 1</a:t>
            </a:r>
          </a:p>
        </p:txBody>
      </p:sp>
      <p:sp>
        <p:nvSpPr>
          <p:cNvPr id="18" name="Text Placeholder 28">
            <a:extLst>
              <a:ext uri="{FF2B5EF4-FFF2-40B4-BE49-F238E27FC236}">
                <a16:creationId xmlns:a16="http://schemas.microsoft.com/office/drawing/2014/main" id="{12BCD4F1-2504-47C1-99F6-B39BCBDDC0FB}"/>
              </a:ext>
            </a:extLst>
          </p:cNvPr>
          <p:cNvSpPr txBox="1">
            <a:spLocks/>
          </p:cNvSpPr>
          <p:nvPr/>
        </p:nvSpPr>
        <p:spPr>
          <a:xfrm>
            <a:off x="3259668" y="2549729"/>
            <a:ext cx="1131269" cy="294900"/>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Escalated to Stage 2</a:t>
            </a:r>
          </a:p>
        </p:txBody>
      </p:sp>
      <p:sp>
        <p:nvSpPr>
          <p:cNvPr id="19" name="TextBox 18"/>
          <p:cNvSpPr txBox="1"/>
          <p:nvPr/>
        </p:nvSpPr>
        <p:spPr>
          <a:xfrm>
            <a:off x="156222" y="1562761"/>
            <a:ext cx="2817847"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Total Figures</a:t>
            </a:r>
          </a:p>
        </p:txBody>
      </p:sp>
      <p:sp>
        <p:nvSpPr>
          <p:cNvPr id="21" name="TextBox 20"/>
          <p:cNvSpPr txBox="1"/>
          <p:nvPr/>
        </p:nvSpPr>
        <p:spPr>
          <a:xfrm>
            <a:off x="4196019" y="3304379"/>
            <a:ext cx="2901820"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Complaints by Department</a:t>
            </a:r>
          </a:p>
        </p:txBody>
      </p:sp>
      <p:sp>
        <p:nvSpPr>
          <p:cNvPr id="22" name="TextBox 21"/>
          <p:cNvSpPr txBox="1"/>
          <p:nvPr/>
        </p:nvSpPr>
        <p:spPr>
          <a:xfrm>
            <a:off x="-61511" y="3994468"/>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Customer Delivery</a:t>
            </a:r>
          </a:p>
        </p:txBody>
      </p:sp>
      <p:sp>
        <p:nvSpPr>
          <p:cNvPr id="23" name="TextBox 22"/>
          <p:cNvSpPr txBox="1"/>
          <p:nvPr/>
        </p:nvSpPr>
        <p:spPr>
          <a:xfrm>
            <a:off x="-40740" y="4441833"/>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Housing, I &amp; A</a:t>
            </a:r>
          </a:p>
        </p:txBody>
      </p:sp>
      <p:sp>
        <p:nvSpPr>
          <p:cNvPr id="24" name="TextBox 23"/>
          <p:cNvSpPr txBox="1"/>
          <p:nvPr/>
        </p:nvSpPr>
        <p:spPr>
          <a:xfrm>
            <a:off x="-33912" y="5326270"/>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Place</a:t>
            </a:r>
          </a:p>
        </p:txBody>
      </p:sp>
      <p:sp>
        <p:nvSpPr>
          <p:cNvPr id="25" name="TextBox 24"/>
          <p:cNvSpPr txBox="1"/>
          <p:nvPr/>
        </p:nvSpPr>
        <p:spPr>
          <a:xfrm>
            <a:off x="-20433" y="6027968"/>
            <a:ext cx="1830544" cy="400110"/>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Delivery</a:t>
            </a:r>
          </a:p>
          <a:p>
            <a:r>
              <a:rPr lang="en-GB" sz="1000" b="1" dirty="0">
                <a:latin typeface="Verdana" panose="020B0604030504040204" pitchFamily="34" charset="0"/>
                <a:ea typeface="Verdana" panose="020B0604030504040204" pitchFamily="34" charset="0"/>
                <a:cs typeface="Verdana" panose="020B0604030504040204" pitchFamily="34" charset="0"/>
              </a:rPr>
              <a:t>&amp; Infrastructure</a:t>
            </a:r>
          </a:p>
        </p:txBody>
      </p:sp>
      <p:sp>
        <p:nvSpPr>
          <p:cNvPr id="27" name="TextBox 26"/>
          <p:cNvSpPr txBox="1"/>
          <p:nvPr/>
        </p:nvSpPr>
        <p:spPr>
          <a:xfrm>
            <a:off x="1809700" y="3642618"/>
            <a:ext cx="2452776" cy="276999"/>
          </a:xfrm>
          <a:prstGeom prst="rect">
            <a:avLst/>
          </a:prstGeom>
          <a:noFill/>
        </p:spPr>
        <p:txBody>
          <a:bodyPr wrap="square" rtlCol="0">
            <a:spAutoFit/>
          </a:bodyPr>
          <a:lstStyle/>
          <a:p>
            <a:r>
              <a:rPr lang="en-GB" sz="1200" dirty="0">
                <a:latin typeface="Verdana" panose="020B0604030504040204" pitchFamily="34" charset="0"/>
                <a:ea typeface="Verdana" panose="020B0604030504040204" pitchFamily="34" charset="0"/>
                <a:cs typeface="Verdana" panose="020B0604030504040204" pitchFamily="34" charset="0"/>
              </a:rPr>
              <a:t>Volumes of complaints</a:t>
            </a:r>
          </a:p>
        </p:txBody>
      </p:sp>
      <p:sp>
        <p:nvSpPr>
          <p:cNvPr id="52" name="TextBox 51"/>
          <p:cNvSpPr txBox="1"/>
          <p:nvPr/>
        </p:nvSpPr>
        <p:spPr>
          <a:xfrm>
            <a:off x="1453628" y="3976399"/>
            <a:ext cx="1808799" cy="246221"/>
          </a:xfrm>
          <a:prstGeom prst="rect">
            <a:avLst/>
          </a:prstGeom>
          <a:noFill/>
        </p:spPr>
        <p:txBody>
          <a:bodyPr wrap="square" rtlCol="0">
            <a:spAutoFit/>
          </a:bodyPr>
          <a:lstStyle/>
          <a:p>
            <a:r>
              <a:rPr lang="en-GB" sz="1000" dirty="0">
                <a:solidFill>
                  <a:srgbClr val="FF0000"/>
                </a:solidFill>
                <a:latin typeface="Verdana" panose="020B0604030504040204" pitchFamily="34" charset="0"/>
                <a:ea typeface="Verdana" panose="020B0604030504040204" pitchFamily="34" charset="0"/>
                <a:cs typeface="Verdana" panose="020B0604030504040204" pitchFamily="34" charset="0"/>
              </a:rPr>
              <a:t> </a:t>
            </a:r>
          </a:p>
        </p:txBody>
      </p:sp>
      <p:sp>
        <p:nvSpPr>
          <p:cNvPr id="53" name="TextBox 52"/>
          <p:cNvSpPr txBox="1"/>
          <p:nvPr/>
        </p:nvSpPr>
        <p:spPr>
          <a:xfrm>
            <a:off x="27223" y="6847942"/>
            <a:ext cx="6858000" cy="2419124"/>
          </a:xfrm>
          <a:prstGeom prst="rect">
            <a:avLst/>
          </a:prstGeom>
          <a:solidFill>
            <a:schemeClr val="tx1">
              <a:lumMod val="20000"/>
              <a:lumOff val="80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sp>
        <p:nvSpPr>
          <p:cNvPr id="55" name="TextBox 54"/>
          <p:cNvSpPr txBox="1"/>
          <p:nvPr/>
        </p:nvSpPr>
        <p:spPr>
          <a:xfrm>
            <a:off x="-1" y="6951298"/>
            <a:ext cx="2901820"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Of the complaints received…</a:t>
            </a:r>
          </a:p>
        </p:txBody>
      </p:sp>
      <p:sp>
        <p:nvSpPr>
          <p:cNvPr id="70" name="TextBox 69"/>
          <p:cNvSpPr txBox="1"/>
          <p:nvPr/>
        </p:nvSpPr>
        <p:spPr>
          <a:xfrm>
            <a:off x="1179774" y="7596254"/>
            <a:ext cx="886995"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3</a:t>
            </a:r>
          </a:p>
        </p:txBody>
      </p:sp>
      <p:sp>
        <p:nvSpPr>
          <p:cNvPr id="71" name="TextBox 70"/>
          <p:cNvSpPr txBox="1"/>
          <p:nvPr/>
        </p:nvSpPr>
        <p:spPr>
          <a:xfrm>
            <a:off x="509756" y="8139869"/>
            <a:ext cx="1717419" cy="646331"/>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Ombudsman cases were not upheld</a:t>
            </a:r>
          </a:p>
        </p:txBody>
      </p:sp>
      <p:sp>
        <p:nvSpPr>
          <p:cNvPr id="72" name="TextBox 71"/>
          <p:cNvSpPr txBox="1"/>
          <p:nvPr/>
        </p:nvSpPr>
        <p:spPr>
          <a:xfrm>
            <a:off x="3067035" y="7584369"/>
            <a:ext cx="549287"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12 </a:t>
            </a:r>
          </a:p>
        </p:txBody>
      </p:sp>
      <p:sp>
        <p:nvSpPr>
          <p:cNvPr id="73" name="TextBox 72"/>
          <p:cNvSpPr txBox="1"/>
          <p:nvPr/>
        </p:nvSpPr>
        <p:spPr>
          <a:xfrm>
            <a:off x="2485397" y="8148149"/>
            <a:ext cx="1789599" cy="461665"/>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Stage 2 cases were not upheld</a:t>
            </a:r>
          </a:p>
        </p:txBody>
      </p:sp>
      <p:sp>
        <p:nvSpPr>
          <p:cNvPr id="74" name="TextBox 73"/>
          <p:cNvSpPr txBox="1"/>
          <p:nvPr/>
        </p:nvSpPr>
        <p:spPr>
          <a:xfrm>
            <a:off x="4017551" y="7559080"/>
            <a:ext cx="443095"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 </a:t>
            </a:r>
          </a:p>
        </p:txBody>
      </p:sp>
      <p:sp>
        <p:nvSpPr>
          <p:cNvPr id="76" name="TextBox 75"/>
          <p:cNvSpPr txBox="1"/>
          <p:nvPr/>
        </p:nvSpPr>
        <p:spPr>
          <a:xfrm>
            <a:off x="5025191" y="7502634"/>
            <a:ext cx="659823"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 36</a:t>
            </a:r>
          </a:p>
        </p:txBody>
      </p:sp>
      <p:sp>
        <p:nvSpPr>
          <p:cNvPr id="77" name="TextBox 76"/>
          <p:cNvSpPr txBox="1"/>
          <p:nvPr/>
        </p:nvSpPr>
        <p:spPr>
          <a:xfrm>
            <a:off x="4460306" y="8046251"/>
            <a:ext cx="1789599" cy="646331"/>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Residents raised complaints about decisions</a:t>
            </a:r>
          </a:p>
        </p:txBody>
      </p:sp>
      <p:sp>
        <p:nvSpPr>
          <p:cNvPr id="3" name="TextBox 2"/>
          <p:cNvSpPr txBox="1"/>
          <p:nvPr/>
        </p:nvSpPr>
        <p:spPr>
          <a:xfrm>
            <a:off x="5679559" y="3954620"/>
            <a:ext cx="550267" cy="276999"/>
          </a:xfrm>
          <a:prstGeom prst="rect">
            <a:avLst/>
          </a:prstGeom>
          <a:noFill/>
        </p:spPr>
        <p:txBody>
          <a:bodyPr wrap="square" rtlCol="0">
            <a:spAutoFit/>
          </a:bodyPr>
          <a:lstStyle/>
          <a:p>
            <a:r>
              <a:rPr lang="en-GB" sz="1200" b="1"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9</a:t>
            </a:r>
          </a:p>
        </p:txBody>
      </p:sp>
      <p:pic>
        <p:nvPicPr>
          <p:cNvPr id="78" name="Picture 77"/>
          <p:cNvPicPr>
            <a:picLocks noChangeAspect="1"/>
          </p:cNvPicPr>
          <p:nvPr/>
        </p:nvPicPr>
        <p:blipFill>
          <a:blip r:embed="rId8"/>
          <a:stretch>
            <a:fillRect/>
          </a:stretch>
        </p:blipFill>
        <p:spPr>
          <a:xfrm rot="5400000">
            <a:off x="2053047" y="4154070"/>
            <a:ext cx="128167" cy="803508"/>
          </a:xfrm>
          <a:prstGeom prst="rect">
            <a:avLst/>
          </a:prstGeom>
        </p:spPr>
      </p:pic>
      <p:sp>
        <p:nvSpPr>
          <p:cNvPr id="84" name="TextBox 83"/>
          <p:cNvSpPr txBox="1"/>
          <p:nvPr/>
        </p:nvSpPr>
        <p:spPr>
          <a:xfrm>
            <a:off x="5679559" y="4493179"/>
            <a:ext cx="550267" cy="276999"/>
          </a:xfrm>
          <a:prstGeom prst="rect">
            <a:avLst/>
          </a:prstGeom>
          <a:noFill/>
        </p:spPr>
        <p:txBody>
          <a:bodyPr wrap="square" rtlCol="0">
            <a:spAutoFit/>
          </a:bodyPr>
          <a:lstStyle/>
          <a:p>
            <a:r>
              <a:rPr lang="en-GB" sz="1200" b="1" dirty="0">
                <a:solidFill>
                  <a:srgbClr val="0070C0"/>
                </a:solidFill>
                <a:latin typeface="Verdana" panose="020B0604030504040204" pitchFamily="34" charset="0"/>
                <a:ea typeface="Verdana" panose="020B0604030504040204" pitchFamily="34" charset="0"/>
                <a:cs typeface="Verdana" panose="020B0604030504040204" pitchFamily="34" charset="0"/>
              </a:rPr>
              <a:t>58</a:t>
            </a:r>
          </a:p>
        </p:txBody>
      </p:sp>
      <p:sp>
        <p:nvSpPr>
          <p:cNvPr id="85" name="TextBox 84"/>
          <p:cNvSpPr txBox="1"/>
          <p:nvPr/>
        </p:nvSpPr>
        <p:spPr>
          <a:xfrm>
            <a:off x="5679559" y="5245822"/>
            <a:ext cx="550267" cy="276999"/>
          </a:xfrm>
          <a:prstGeom prst="rect">
            <a:avLst/>
          </a:prstGeom>
          <a:noFill/>
        </p:spPr>
        <p:txBody>
          <a:bodyPr wrap="square" rtlCol="0">
            <a:spAutoFit/>
          </a:bodyPr>
          <a:lstStyle/>
          <a:p>
            <a:r>
              <a:rPr lang="en-GB" sz="1200" b="1" dirty="0">
                <a:solidFill>
                  <a:srgbClr val="00B050"/>
                </a:solidFill>
                <a:latin typeface="Verdana" panose="020B0604030504040204" pitchFamily="34" charset="0"/>
                <a:ea typeface="Verdana" panose="020B0604030504040204" pitchFamily="34" charset="0"/>
                <a:cs typeface="Verdana" panose="020B0604030504040204" pitchFamily="34" charset="0"/>
              </a:rPr>
              <a:t>47</a:t>
            </a:r>
          </a:p>
        </p:txBody>
      </p:sp>
      <p:sp>
        <p:nvSpPr>
          <p:cNvPr id="86" name="TextBox 85"/>
          <p:cNvSpPr txBox="1"/>
          <p:nvPr/>
        </p:nvSpPr>
        <p:spPr>
          <a:xfrm>
            <a:off x="5646929" y="6033182"/>
            <a:ext cx="550267" cy="276999"/>
          </a:xfrm>
          <a:prstGeom prst="rect">
            <a:avLst/>
          </a:prstGeom>
          <a:noFill/>
        </p:spPr>
        <p:txBody>
          <a:bodyPr wrap="square" rtlCol="0">
            <a:spAutoFit/>
          </a:bodyPr>
          <a:lstStyle/>
          <a:p>
            <a:r>
              <a:rPr lang="en-GB" sz="1200" b="1" dirty="0">
                <a:solidFill>
                  <a:schemeClr val="accent2">
                    <a:lumMod val="75000"/>
                  </a:schemeClr>
                </a:solidFill>
                <a:latin typeface="Verdana" panose="020B0604030504040204" pitchFamily="34" charset="0"/>
                <a:ea typeface="Verdana" panose="020B0604030504040204" pitchFamily="34" charset="0"/>
                <a:cs typeface="Verdana" panose="020B0604030504040204" pitchFamily="34" charset="0"/>
              </a:rPr>
              <a:t>3</a:t>
            </a:r>
          </a:p>
        </p:txBody>
      </p:sp>
      <p:pic>
        <p:nvPicPr>
          <p:cNvPr id="20" name="Picture 19"/>
          <p:cNvPicPr>
            <a:picLocks noChangeAspect="1"/>
          </p:cNvPicPr>
          <p:nvPr/>
        </p:nvPicPr>
        <p:blipFill>
          <a:blip r:embed="rId9"/>
          <a:stretch>
            <a:fillRect/>
          </a:stretch>
        </p:blipFill>
        <p:spPr>
          <a:xfrm rot="5400000">
            <a:off x="2097557" y="4965441"/>
            <a:ext cx="133219" cy="899223"/>
          </a:xfrm>
          <a:prstGeom prst="rect">
            <a:avLst/>
          </a:prstGeom>
        </p:spPr>
      </p:pic>
      <p:pic>
        <p:nvPicPr>
          <p:cNvPr id="87" name="Picture 86"/>
          <p:cNvPicPr>
            <a:picLocks noChangeAspect="1"/>
          </p:cNvPicPr>
          <p:nvPr/>
        </p:nvPicPr>
        <p:blipFill>
          <a:blip r:embed="rId9"/>
          <a:stretch>
            <a:fillRect/>
          </a:stretch>
        </p:blipFill>
        <p:spPr>
          <a:xfrm rot="5400000">
            <a:off x="3047293" y="4965441"/>
            <a:ext cx="133219" cy="899223"/>
          </a:xfrm>
          <a:prstGeom prst="rect">
            <a:avLst/>
          </a:prstGeom>
        </p:spPr>
      </p:pic>
      <p:pic>
        <p:nvPicPr>
          <p:cNvPr id="88" name="Picture 87"/>
          <p:cNvPicPr>
            <a:picLocks noChangeAspect="1"/>
          </p:cNvPicPr>
          <p:nvPr/>
        </p:nvPicPr>
        <p:blipFill>
          <a:blip r:embed="rId9"/>
          <a:stretch>
            <a:fillRect/>
          </a:stretch>
        </p:blipFill>
        <p:spPr>
          <a:xfrm rot="5400000">
            <a:off x="4022169" y="4968563"/>
            <a:ext cx="133219" cy="899223"/>
          </a:xfrm>
          <a:prstGeom prst="rect">
            <a:avLst/>
          </a:prstGeom>
        </p:spPr>
      </p:pic>
      <p:pic>
        <p:nvPicPr>
          <p:cNvPr id="89" name="Picture 88"/>
          <p:cNvPicPr>
            <a:picLocks noChangeAspect="1"/>
          </p:cNvPicPr>
          <p:nvPr/>
        </p:nvPicPr>
        <p:blipFill>
          <a:blip r:embed="rId9"/>
          <a:stretch>
            <a:fillRect/>
          </a:stretch>
        </p:blipFill>
        <p:spPr>
          <a:xfrm rot="5400000">
            <a:off x="4958581" y="4965441"/>
            <a:ext cx="133219" cy="899223"/>
          </a:xfrm>
          <a:prstGeom prst="rect">
            <a:avLst/>
          </a:prstGeom>
        </p:spPr>
      </p:pic>
      <p:pic>
        <p:nvPicPr>
          <p:cNvPr id="90" name="Picture 89"/>
          <p:cNvPicPr>
            <a:picLocks noChangeAspect="1"/>
          </p:cNvPicPr>
          <p:nvPr/>
        </p:nvPicPr>
        <p:blipFill>
          <a:blip r:embed="rId9"/>
          <a:stretch>
            <a:fillRect/>
          </a:stretch>
        </p:blipFill>
        <p:spPr>
          <a:xfrm rot="5400000">
            <a:off x="2097557" y="5192948"/>
            <a:ext cx="133219" cy="899223"/>
          </a:xfrm>
          <a:prstGeom prst="rect">
            <a:avLst/>
          </a:prstGeom>
        </p:spPr>
      </p:pic>
      <p:pic>
        <p:nvPicPr>
          <p:cNvPr id="91" name="Picture 90"/>
          <p:cNvPicPr>
            <a:picLocks noChangeAspect="1"/>
          </p:cNvPicPr>
          <p:nvPr/>
        </p:nvPicPr>
        <p:blipFill>
          <a:blip r:embed="rId9"/>
          <a:stretch>
            <a:fillRect/>
          </a:stretch>
        </p:blipFill>
        <p:spPr>
          <a:xfrm rot="5400000">
            <a:off x="3047293" y="5192948"/>
            <a:ext cx="133219" cy="899223"/>
          </a:xfrm>
          <a:prstGeom prst="rect">
            <a:avLst/>
          </a:prstGeom>
        </p:spPr>
      </p:pic>
      <p:pic>
        <p:nvPicPr>
          <p:cNvPr id="92" name="Picture 91"/>
          <p:cNvPicPr>
            <a:picLocks noChangeAspect="1"/>
          </p:cNvPicPr>
          <p:nvPr/>
        </p:nvPicPr>
        <p:blipFill>
          <a:blip r:embed="rId9"/>
          <a:stretch>
            <a:fillRect/>
          </a:stretch>
        </p:blipFill>
        <p:spPr>
          <a:xfrm rot="5400000">
            <a:off x="4022169" y="5196069"/>
            <a:ext cx="133219" cy="899223"/>
          </a:xfrm>
          <a:prstGeom prst="rect">
            <a:avLst/>
          </a:prstGeom>
        </p:spPr>
      </p:pic>
      <p:pic>
        <p:nvPicPr>
          <p:cNvPr id="93" name="Picture 92"/>
          <p:cNvPicPr>
            <a:picLocks noChangeAspect="1"/>
          </p:cNvPicPr>
          <p:nvPr/>
        </p:nvPicPr>
        <p:blipFill>
          <a:blip r:embed="rId9"/>
          <a:stretch>
            <a:fillRect/>
          </a:stretch>
        </p:blipFill>
        <p:spPr>
          <a:xfrm rot="5400000">
            <a:off x="4958581" y="5192948"/>
            <a:ext cx="133219" cy="899223"/>
          </a:xfrm>
          <a:prstGeom prst="rect">
            <a:avLst/>
          </a:prstGeom>
        </p:spPr>
      </p:pic>
      <p:pic>
        <p:nvPicPr>
          <p:cNvPr id="94" name="Picture 93"/>
          <p:cNvPicPr>
            <a:picLocks noChangeAspect="1"/>
          </p:cNvPicPr>
          <p:nvPr/>
        </p:nvPicPr>
        <p:blipFill>
          <a:blip r:embed="rId9"/>
          <a:stretch>
            <a:fillRect/>
          </a:stretch>
        </p:blipFill>
        <p:spPr>
          <a:xfrm rot="5400000">
            <a:off x="2097557" y="5439991"/>
            <a:ext cx="133219" cy="899223"/>
          </a:xfrm>
          <a:prstGeom prst="rect">
            <a:avLst/>
          </a:prstGeom>
        </p:spPr>
      </p:pic>
      <p:pic>
        <p:nvPicPr>
          <p:cNvPr id="26" name="Picture 25"/>
          <p:cNvPicPr>
            <a:picLocks noChangeAspect="1"/>
          </p:cNvPicPr>
          <p:nvPr/>
        </p:nvPicPr>
        <p:blipFill>
          <a:blip r:embed="rId10"/>
          <a:stretch>
            <a:fillRect/>
          </a:stretch>
        </p:blipFill>
        <p:spPr>
          <a:xfrm rot="5400000">
            <a:off x="1942289" y="5985764"/>
            <a:ext cx="159467" cy="572897"/>
          </a:xfrm>
          <a:prstGeom prst="rect">
            <a:avLst/>
          </a:prstGeom>
        </p:spPr>
      </p:pic>
      <p:pic>
        <p:nvPicPr>
          <p:cNvPr id="95" name="Picture 94"/>
          <p:cNvPicPr>
            <a:picLocks noChangeAspect="1"/>
          </p:cNvPicPr>
          <p:nvPr/>
        </p:nvPicPr>
        <p:blipFill>
          <a:blip r:embed="rId8"/>
          <a:stretch>
            <a:fillRect/>
          </a:stretch>
        </p:blipFill>
        <p:spPr>
          <a:xfrm rot="5400000">
            <a:off x="2902247" y="4154072"/>
            <a:ext cx="128167" cy="803508"/>
          </a:xfrm>
          <a:prstGeom prst="rect">
            <a:avLst/>
          </a:prstGeom>
        </p:spPr>
      </p:pic>
      <p:pic>
        <p:nvPicPr>
          <p:cNvPr id="96" name="Picture 95"/>
          <p:cNvPicPr>
            <a:picLocks noChangeAspect="1"/>
          </p:cNvPicPr>
          <p:nvPr/>
        </p:nvPicPr>
        <p:blipFill>
          <a:blip r:embed="rId8"/>
          <a:stretch>
            <a:fillRect/>
          </a:stretch>
        </p:blipFill>
        <p:spPr>
          <a:xfrm rot="5400000">
            <a:off x="3753064" y="4157287"/>
            <a:ext cx="128167" cy="803508"/>
          </a:xfrm>
          <a:prstGeom prst="rect">
            <a:avLst/>
          </a:prstGeom>
        </p:spPr>
      </p:pic>
      <p:pic>
        <p:nvPicPr>
          <p:cNvPr id="97" name="Picture 96"/>
          <p:cNvPicPr>
            <a:picLocks noChangeAspect="1"/>
          </p:cNvPicPr>
          <p:nvPr/>
        </p:nvPicPr>
        <p:blipFill>
          <a:blip r:embed="rId8"/>
          <a:stretch>
            <a:fillRect/>
          </a:stretch>
        </p:blipFill>
        <p:spPr>
          <a:xfrm rot="5400000">
            <a:off x="4612667" y="4155507"/>
            <a:ext cx="128167" cy="803508"/>
          </a:xfrm>
          <a:prstGeom prst="rect">
            <a:avLst/>
          </a:prstGeom>
        </p:spPr>
      </p:pic>
      <p:pic>
        <p:nvPicPr>
          <p:cNvPr id="98" name="Picture 97"/>
          <p:cNvPicPr>
            <a:picLocks noChangeAspect="1"/>
          </p:cNvPicPr>
          <p:nvPr/>
        </p:nvPicPr>
        <p:blipFill>
          <a:blip r:embed="rId8"/>
          <a:stretch>
            <a:fillRect/>
          </a:stretch>
        </p:blipFill>
        <p:spPr>
          <a:xfrm rot="5400000">
            <a:off x="2053047" y="4400358"/>
            <a:ext cx="128167" cy="803508"/>
          </a:xfrm>
          <a:prstGeom prst="rect">
            <a:avLst/>
          </a:prstGeom>
        </p:spPr>
      </p:pic>
      <p:pic>
        <p:nvPicPr>
          <p:cNvPr id="99" name="Picture 98"/>
          <p:cNvPicPr>
            <a:picLocks noChangeAspect="1"/>
          </p:cNvPicPr>
          <p:nvPr/>
        </p:nvPicPr>
        <p:blipFill>
          <a:blip r:embed="rId8"/>
          <a:stretch>
            <a:fillRect/>
          </a:stretch>
        </p:blipFill>
        <p:spPr>
          <a:xfrm rot="5400000">
            <a:off x="2902247" y="4400360"/>
            <a:ext cx="128167" cy="803508"/>
          </a:xfrm>
          <a:prstGeom prst="rect">
            <a:avLst/>
          </a:prstGeom>
        </p:spPr>
      </p:pic>
      <p:pic>
        <p:nvPicPr>
          <p:cNvPr id="100" name="Picture 99"/>
          <p:cNvPicPr>
            <a:picLocks noChangeAspect="1"/>
          </p:cNvPicPr>
          <p:nvPr/>
        </p:nvPicPr>
        <p:blipFill>
          <a:blip r:embed="rId8"/>
          <a:stretch>
            <a:fillRect/>
          </a:stretch>
        </p:blipFill>
        <p:spPr>
          <a:xfrm rot="5400000">
            <a:off x="3753066" y="4403575"/>
            <a:ext cx="128167" cy="803508"/>
          </a:xfrm>
          <a:prstGeom prst="rect">
            <a:avLst/>
          </a:prstGeom>
        </p:spPr>
      </p:pic>
      <p:pic>
        <p:nvPicPr>
          <p:cNvPr id="101" name="Picture 100"/>
          <p:cNvPicPr>
            <a:picLocks noChangeAspect="1"/>
          </p:cNvPicPr>
          <p:nvPr/>
        </p:nvPicPr>
        <p:blipFill>
          <a:blip r:embed="rId8"/>
          <a:stretch>
            <a:fillRect/>
          </a:stretch>
        </p:blipFill>
        <p:spPr>
          <a:xfrm rot="5400000">
            <a:off x="4612669" y="4401795"/>
            <a:ext cx="128167" cy="803508"/>
          </a:xfrm>
          <a:prstGeom prst="rect">
            <a:avLst/>
          </a:prstGeom>
        </p:spPr>
      </p:pic>
      <p:pic>
        <p:nvPicPr>
          <p:cNvPr id="102" name="Picture 101"/>
          <p:cNvPicPr>
            <a:picLocks noChangeAspect="1"/>
          </p:cNvPicPr>
          <p:nvPr/>
        </p:nvPicPr>
        <p:blipFill>
          <a:blip r:embed="rId8"/>
          <a:stretch>
            <a:fillRect/>
          </a:stretch>
        </p:blipFill>
        <p:spPr>
          <a:xfrm rot="5400000">
            <a:off x="2057167" y="4664620"/>
            <a:ext cx="128167" cy="803508"/>
          </a:xfrm>
          <a:prstGeom prst="rect">
            <a:avLst/>
          </a:prstGeom>
        </p:spPr>
      </p:pic>
      <p:pic>
        <p:nvPicPr>
          <p:cNvPr id="103" name="Picture 102"/>
          <p:cNvPicPr>
            <a:picLocks noChangeAspect="1"/>
          </p:cNvPicPr>
          <p:nvPr/>
        </p:nvPicPr>
        <p:blipFill>
          <a:blip r:embed="rId8"/>
          <a:stretch>
            <a:fillRect/>
          </a:stretch>
        </p:blipFill>
        <p:spPr>
          <a:xfrm rot="5400000">
            <a:off x="2906369" y="4664620"/>
            <a:ext cx="128167" cy="803508"/>
          </a:xfrm>
          <a:prstGeom prst="rect">
            <a:avLst/>
          </a:prstGeom>
        </p:spPr>
      </p:pic>
      <p:pic>
        <p:nvPicPr>
          <p:cNvPr id="28" name="Picture 27"/>
          <p:cNvPicPr>
            <a:picLocks noChangeAspect="1"/>
          </p:cNvPicPr>
          <p:nvPr/>
        </p:nvPicPr>
        <p:blipFill>
          <a:blip r:embed="rId11"/>
          <a:stretch>
            <a:fillRect/>
          </a:stretch>
        </p:blipFill>
        <p:spPr>
          <a:xfrm>
            <a:off x="3437363" y="4989830"/>
            <a:ext cx="127161" cy="141835"/>
          </a:xfrm>
          <a:prstGeom prst="rect">
            <a:avLst/>
          </a:prstGeom>
        </p:spPr>
      </p:pic>
      <p:pic>
        <p:nvPicPr>
          <p:cNvPr id="62" name="Picture 61"/>
          <p:cNvPicPr>
            <a:picLocks noChangeAspect="1"/>
          </p:cNvPicPr>
          <p:nvPr/>
        </p:nvPicPr>
        <p:blipFill>
          <a:blip r:embed="rId8"/>
          <a:stretch>
            <a:fillRect/>
          </a:stretch>
        </p:blipFill>
        <p:spPr>
          <a:xfrm rot="5400000">
            <a:off x="3982159" y="4649863"/>
            <a:ext cx="128167" cy="803508"/>
          </a:xfrm>
          <a:prstGeom prst="rect">
            <a:avLst/>
          </a:prstGeom>
        </p:spPr>
      </p:pic>
      <p:pic>
        <p:nvPicPr>
          <p:cNvPr id="63" name="Picture 62"/>
          <p:cNvPicPr>
            <a:picLocks noChangeAspect="1"/>
          </p:cNvPicPr>
          <p:nvPr/>
        </p:nvPicPr>
        <p:blipFill>
          <a:blip r:embed="rId12"/>
          <a:stretch>
            <a:fillRect/>
          </a:stretch>
        </p:blipFill>
        <p:spPr>
          <a:xfrm>
            <a:off x="2613778" y="5763530"/>
            <a:ext cx="205918" cy="228797"/>
          </a:xfrm>
          <a:prstGeom prst="rect">
            <a:avLst/>
          </a:prstGeom>
        </p:spPr>
      </p:pic>
      <p:pic>
        <p:nvPicPr>
          <p:cNvPr id="64" name="Picture 63"/>
          <p:cNvPicPr>
            <a:picLocks noChangeAspect="1"/>
          </p:cNvPicPr>
          <p:nvPr/>
        </p:nvPicPr>
        <p:blipFill>
          <a:blip r:embed="rId12"/>
          <a:stretch>
            <a:fillRect/>
          </a:stretch>
        </p:blipFill>
        <p:spPr>
          <a:xfrm>
            <a:off x="2822161" y="5766642"/>
            <a:ext cx="205918" cy="228797"/>
          </a:xfrm>
          <a:prstGeom prst="rect">
            <a:avLst/>
          </a:prstGeom>
        </p:spPr>
      </p:pic>
      <p:pic>
        <p:nvPicPr>
          <p:cNvPr id="66" name="Picture 65"/>
          <p:cNvPicPr>
            <a:picLocks noChangeAspect="1"/>
          </p:cNvPicPr>
          <p:nvPr/>
        </p:nvPicPr>
        <p:blipFill>
          <a:blip r:embed="rId13"/>
          <a:stretch>
            <a:fillRect/>
          </a:stretch>
        </p:blipFill>
        <p:spPr>
          <a:xfrm rot="5400000">
            <a:off x="1933036" y="3893604"/>
            <a:ext cx="151001" cy="545925"/>
          </a:xfrm>
          <a:prstGeom prst="rect">
            <a:avLst/>
          </a:prstGeom>
        </p:spPr>
      </p:pic>
      <p:pic>
        <p:nvPicPr>
          <p:cNvPr id="67" name="Picture 66"/>
          <p:cNvPicPr>
            <a:picLocks noChangeAspect="1"/>
          </p:cNvPicPr>
          <p:nvPr/>
        </p:nvPicPr>
        <p:blipFill>
          <a:blip r:embed="rId13"/>
          <a:stretch>
            <a:fillRect/>
          </a:stretch>
        </p:blipFill>
        <p:spPr>
          <a:xfrm rot="5400000">
            <a:off x="3122601" y="3896839"/>
            <a:ext cx="148723" cy="537690"/>
          </a:xfrm>
          <a:prstGeom prst="rect">
            <a:avLst/>
          </a:prstGeom>
        </p:spPr>
      </p:pic>
      <p:pic>
        <p:nvPicPr>
          <p:cNvPr id="68" name="Picture 67"/>
          <p:cNvPicPr>
            <a:picLocks noChangeAspect="1"/>
          </p:cNvPicPr>
          <p:nvPr/>
        </p:nvPicPr>
        <p:blipFill>
          <a:blip r:embed="rId13"/>
          <a:stretch>
            <a:fillRect/>
          </a:stretch>
        </p:blipFill>
        <p:spPr>
          <a:xfrm rot="5400000">
            <a:off x="2528609" y="3899369"/>
            <a:ext cx="148503" cy="536894"/>
          </a:xfrm>
          <a:prstGeom prst="rect">
            <a:avLst/>
          </a:prstGeom>
        </p:spPr>
      </p:pic>
      <p:pic>
        <p:nvPicPr>
          <p:cNvPr id="69" name="Picture 68"/>
          <p:cNvPicPr>
            <a:picLocks noChangeAspect="1"/>
          </p:cNvPicPr>
          <p:nvPr/>
        </p:nvPicPr>
        <p:blipFill>
          <a:blip r:embed="rId14"/>
          <a:stretch>
            <a:fillRect/>
          </a:stretch>
        </p:blipFill>
        <p:spPr>
          <a:xfrm flipH="1">
            <a:off x="4482800" y="4982995"/>
            <a:ext cx="142300" cy="164192"/>
          </a:xfrm>
          <a:prstGeom prst="rect">
            <a:avLst/>
          </a:prstGeom>
        </p:spPr>
      </p:pic>
      <p:pic>
        <p:nvPicPr>
          <p:cNvPr id="75" name="Picture 74"/>
          <p:cNvPicPr>
            <a:picLocks noChangeAspect="1"/>
          </p:cNvPicPr>
          <p:nvPr/>
        </p:nvPicPr>
        <p:blipFill>
          <a:blip r:embed="rId14"/>
          <a:stretch>
            <a:fillRect/>
          </a:stretch>
        </p:blipFill>
        <p:spPr>
          <a:xfrm flipH="1" flipV="1">
            <a:off x="4704376" y="4950779"/>
            <a:ext cx="176804" cy="204004"/>
          </a:xfrm>
          <a:prstGeom prst="rect">
            <a:avLst/>
          </a:prstGeom>
        </p:spPr>
      </p:pic>
    </p:spTree>
    <p:extLst>
      <p:ext uri="{BB962C8B-B14F-4D97-AF65-F5344CB8AC3E}">
        <p14:creationId xmlns:p14="http://schemas.microsoft.com/office/powerpoint/2010/main" val="2291546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115597"/>
            <a:ext cx="6858000" cy="2031325"/>
          </a:xfrm>
          <a:prstGeom prst="rect">
            <a:avLst/>
          </a:prstGeom>
          <a:solidFill>
            <a:schemeClr val="tx1">
              <a:lumMod val="20000"/>
              <a:lumOff val="80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sp>
        <p:nvSpPr>
          <p:cNvPr id="2" name="Title 1"/>
          <p:cNvSpPr>
            <a:spLocks noGrp="1"/>
          </p:cNvSpPr>
          <p:nvPr>
            <p:ph type="title"/>
          </p:nvPr>
        </p:nvSpPr>
        <p:spPr>
          <a:xfrm>
            <a:off x="0" y="229084"/>
            <a:ext cx="5070896" cy="819451"/>
          </a:xfrm>
        </p:spPr>
        <p:txBody>
          <a:bodyPr>
            <a:normAutofit/>
          </a:bodyPr>
          <a:lstStyle/>
          <a:p>
            <a:r>
              <a:rPr lang="en-GB" sz="1800" dirty="0">
                <a:solidFill>
                  <a:schemeClr val="tx2"/>
                </a:solidFill>
                <a:latin typeface="Calibri" panose="020F0502020204030204" pitchFamily="34" charset="0"/>
                <a:cs typeface="Calibri" panose="020F0502020204030204" pitchFamily="34" charset="0"/>
              </a:rPr>
              <a:t>Annual Complaints Report  </a:t>
            </a:r>
            <a:r>
              <a:rPr lang="en-GB" sz="1800" dirty="0">
                <a:solidFill>
                  <a:srgbClr val="00B050"/>
                </a:solidFill>
                <a:latin typeface="Calibri" panose="020F0502020204030204" pitchFamily="34" charset="0"/>
                <a:cs typeface="Calibri" panose="020F0502020204030204" pitchFamily="34" charset="0"/>
              </a:rPr>
              <a:t>I Children’s Services (Corporate)</a:t>
            </a:r>
          </a:p>
        </p:txBody>
      </p:sp>
      <p:graphicFrame>
        <p:nvGraphicFramePr>
          <p:cNvPr id="4" name="Object 3"/>
          <p:cNvGraphicFramePr>
            <a:graphicFrameLocks noChangeAspect="1"/>
          </p:cNvGraphicFramePr>
          <p:nvPr>
            <p:extLst>
              <p:ext uri="{D42A27DB-BD31-4B8C-83A1-F6EECF244321}">
                <p14:modId xmlns:p14="http://schemas.microsoft.com/office/powerpoint/2010/main" val="3116304463"/>
              </p:ext>
            </p:extLst>
          </p:nvPr>
        </p:nvGraphicFramePr>
        <p:xfrm>
          <a:off x="4922719" y="57834"/>
          <a:ext cx="1733551" cy="904875"/>
        </p:xfrm>
        <a:graphic>
          <a:graphicData uri="http://schemas.openxmlformats.org/presentationml/2006/ole">
            <mc:AlternateContent xmlns:mc="http://schemas.openxmlformats.org/markup-compatibility/2006">
              <mc:Choice xmlns:v="urn:schemas-microsoft-com:vml" Requires="v">
                <p:oleObj spid="_x0000_s6282"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2719" y="57834"/>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3474519628"/>
              </p:ext>
            </p:extLst>
          </p:nvPr>
        </p:nvGraphicFramePr>
        <p:xfrm>
          <a:off x="1138552" y="1518839"/>
          <a:ext cx="1032768" cy="1092200"/>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 Placeholder 438">
            <a:extLst>
              <a:ext uri="{FF2B5EF4-FFF2-40B4-BE49-F238E27FC236}">
                <a16:creationId xmlns:a16="http://schemas.microsoft.com/office/drawing/2014/main" id="{B49A98DC-0484-43DA-8119-2585E759C606}"/>
              </a:ext>
            </a:extLst>
          </p:cNvPr>
          <p:cNvSpPr txBox="1">
            <a:spLocks/>
          </p:cNvSpPr>
          <p:nvPr/>
        </p:nvSpPr>
        <p:spPr>
          <a:xfrm>
            <a:off x="1265495" y="1836441"/>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5</a:t>
            </a:r>
          </a:p>
        </p:txBody>
      </p:sp>
      <p:graphicFrame>
        <p:nvGraphicFramePr>
          <p:cNvPr id="11"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209206377"/>
              </p:ext>
            </p:extLst>
          </p:nvPr>
        </p:nvGraphicFramePr>
        <p:xfrm>
          <a:off x="2615900" y="1518839"/>
          <a:ext cx="1032768" cy="1092200"/>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 Placeholder 438">
            <a:extLst>
              <a:ext uri="{FF2B5EF4-FFF2-40B4-BE49-F238E27FC236}">
                <a16:creationId xmlns:a16="http://schemas.microsoft.com/office/drawing/2014/main" id="{B49A98DC-0484-43DA-8119-2585E759C606}"/>
              </a:ext>
            </a:extLst>
          </p:cNvPr>
          <p:cNvSpPr txBox="1">
            <a:spLocks/>
          </p:cNvSpPr>
          <p:nvPr/>
        </p:nvSpPr>
        <p:spPr>
          <a:xfrm>
            <a:off x="2743497" y="1850341"/>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1</a:t>
            </a:r>
          </a:p>
        </p:txBody>
      </p:sp>
      <p:graphicFrame>
        <p:nvGraphicFramePr>
          <p:cNvPr id="13"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806677191"/>
              </p:ext>
            </p:extLst>
          </p:nvPr>
        </p:nvGraphicFramePr>
        <p:xfrm>
          <a:off x="4101143" y="1521700"/>
          <a:ext cx="1032768" cy="1092200"/>
        </p:xfrm>
        <a:graphic>
          <a:graphicData uri="http://schemas.openxmlformats.org/drawingml/2006/chart">
            <c:chart xmlns:c="http://schemas.openxmlformats.org/drawingml/2006/chart" xmlns:r="http://schemas.openxmlformats.org/officeDocument/2006/relationships" r:id="rId7"/>
          </a:graphicData>
        </a:graphic>
      </p:graphicFrame>
      <p:sp>
        <p:nvSpPr>
          <p:cNvPr id="14" name="Text Placeholder 438">
            <a:extLst>
              <a:ext uri="{FF2B5EF4-FFF2-40B4-BE49-F238E27FC236}">
                <a16:creationId xmlns:a16="http://schemas.microsoft.com/office/drawing/2014/main" id="{B49A98DC-0484-43DA-8119-2585E759C606}"/>
              </a:ext>
            </a:extLst>
          </p:cNvPr>
          <p:cNvSpPr txBox="1">
            <a:spLocks/>
          </p:cNvSpPr>
          <p:nvPr/>
        </p:nvSpPr>
        <p:spPr>
          <a:xfrm>
            <a:off x="4234653" y="1874601"/>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10</a:t>
            </a:r>
          </a:p>
        </p:txBody>
      </p:sp>
      <p:sp>
        <p:nvSpPr>
          <p:cNvPr id="17" name="Text Placeholder 28">
            <a:extLst>
              <a:ext uri="{FF2B5EF4-FFF2-40B4-BE49-F238E27FC236}">
                <a16:creationId xmlns:a16="http://schemas.microsoft.com/office/drawing/2014/main" id="{12BCD4F1-2504-47C1-99F6-B39BCBDDC0FB}"/>
              </a:ext>
            </a:extLst>
          </p:cNvPr>
          <p:cNvSpPr txBox="1">
            <a:spLocks/>
          </p:cNvSpPr>
          <p:nvPr/>
        </p:nvSpPr>
        <p:spPr>
          <a:xfrm>
            <a:off x="891811" y="2578684"/>
            <a:ext cx="1365948" cy="341747"/>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defTabSz="1219164">
              <a:defRPr/>
            </a:pPr>
            <a:r>
              <a:rPr lang="en-US" sz="1200" b="1" dirty="0">
                <a:solidFill>
                  <a:srgbClr val="788086"/>
                </a:solidFill>
                <a:latin typeface="Verdana"/>
              </a:rPr>
              <a:t>Responded to at Stage 1</a:t>
            </a:r>
          </a:p>
        </p:txBody>
      </p:sp>
      <p:sp>
        <p:nvSpPr>
          <p:cNvPr id="18" name="Text Placeholder 28">
            <a:extLst>
              <a:ext uri="{FF2B5EF4-FFF2-40B4-BE49-F238E27FC236}">
                <a16:creationId xmlns:a16="http://schemas.microsoft.com/office/drawing/2014/main" id="{12BCD4F1-2504-47C1-99F6-B39BCBDDC0FB}"/>
              </a:ext>
            </a:extLst>
          </p:cNvPr>
          <p:cNvSpPr txBox="1">
            <a:spLocks/>
          </p:cNvSpPr>
          <p:nvPr/>
        </p:nvSpPr>
        <p:spPr>
          <a:xfrm>
            <a:off x="2615900" y="2568377"/>
            <a:ext cx="1182315" cy="228047"/>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Escalated to Stage 2</a:t>
            </a:r>
          </a:p>
        </p:txBody>
      </p:sp>
      <p:sp>
        <p:nvSpPr>
          <p:cNvPr id="19" name="TextBox 18"/>
          <p:cNvSpPr txBox="1"/>
          <p:nvPr/>
        </p:nvSpPr>
        <p:spPr>
          <a:xfrm>
            <a:off x="41985" y="1348506"/>
            <a:ext cx="2817847"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Total Figures</a:t>
            </a:r>
          </a:p>
        </p:txBody>
      </p:sp>
      <p:sp>
        <p:nvSpPr>
          <p:cNvPr id="21" name="TextBox 20"/>
          <p:cNvSpPr txBox="1"/>
          <p:nvPr/>
        </p:nvSpPr>
        <p:spPr>
          <a:xfrm>
            <a:off x="4196019" y="3304379"/>
            <a:ext cx="2901820"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Complaints by Department</a:t>
            </a:r>
          </a:p>
        </p:txBody>
      </p:sp>
      <p:sp>
        <p:nvSpPr>
          <p:cNvPr id="22" name="TextBox 21"/>
          <p:cNvSpPr txBox="1"/>
          <p:nvPr/>
        </p:nvSpPr>
        <p:spPr>
          <a:xfrm>
            <a:off x="277701" y="4198058"/>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School Transport</a:t>
            </a:r>
          </a:p>
        </p:txBody>
      </p:sp>
      <p:sp>
        <p:nvSpPr>
          <p:cNvPr id="23" name="TextBox 22"/>
          <p:cNvSpPr txBox="1"/>
          <p:nvPr/>
        </p:nvSpPr>
        <p:spPr>
          <a:xfrm>
            <a:off x="314043" y="4891546"/>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SEN</a:t>
            </a:r>
          </a:p>
        </p:txBody>
      </p:sp>
      <p:sp>
        <p:nvSpPr>
          <p:cNvPr id="24" name="TextBox 23"/>
          <p:cNvSpPr txBox="1"/>
          <p:nvPr/>
        </p:nvSpPr>
        <p:spPr>
          <a:xfrm>
            <a:off x="271033" y="5705770"/>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Admissions</a:t>
            </a:r>
          </a:p>
        </p:txBody>
      </p:sp>
      <p:sp>
        <p:nvSpPr>
          <p:cNvPr id="27" name="TextBox 26"/>
          <p:cNvSpPr txBox="1"/>
          <p:nvPr/>
        </p:nvSpPr>
        <p:spPr>
          <a:xfrm>
            <a:off x="1956231" y="3713387"/>
            <a:ext cx="2452776" cy="276999"/>
          </a:xfrm>
          <a:prstGeom prst="rect">
            <a:avLst/>
          </a:prstGeom>
          <a:noFill/>
        </p:spPr>
        <p:txBody>
          <a:bodyPr wrap="square" rtlCol="0">
            <a:spAutoFit/>
          </a:bodyPr>
          <a:lstStyle/>
          <a:p>
            <a:r>
              <a:rPr lang="en-GB" sz="1200" dirty="0">
                <a:latin typeface="Verdana" panose="020B0604030504040204" pitchFamily="34" charset="0"/>
                <a:ea typeface="Verdana" panose="020B0604030504040204" pitchFamily="34" charset="0"/>
                <a:cs typeface="Verdana" panose="020B0604030504040204" pitchFamily="34" charset="0"/>
              </a:rPr>
              <a:t>Volumes of complaints</a:t>
            </a:r>
          </a:p>
        </p:txBody>
      </p:sp>
      <p:sp>
        <p:nvSpPr>
          <p:cNvPr id="52" name="TextBox 51"/>
          <p:cNvSpPr txBox="1"/>
          <p:nvPr/>
        </p:nvSpPr>
        <p:spPr>
          <a:xfrm>
            <a:off x="1731328" y="4198060"/>
            <a:ext cx="1808799" cy="246221"/>
          </a:xfrm>
          <a:prstGeom prst="rect">
            <a:avLst/>
          </a:prstGeom>
          <a:noFill/>
        </p:spPr>
        <p:txBody>
          <a:bodyPr wrap="square" rtlCol="0">
            <a:spAutoFit/>
          </a:bodyPr>
          <a:lstStyle/>
          <a:p>
            <a:r>
              <a:rPr lang="en-GB" sz="1000" dirty="0">
                <a:solidFill>
                  <a:srgbClr val="FF0000"/>
                </a:solidFill>
                <a:latin typeface="Verdana" panose="020B0604030504040204" pitchFamily="34" charset="0"/>
                <a:ea typeface="Verdana" panose="020B0604030504040204" pitchFamily="34" charset="0"/>
                <a:cs typeface="Verdana" panose="020B0604030504040204" pitchFamily="34" charset="0"/>
              </a:rPr>
              <a:t> </a:t>
            </a:r>
          </a:p>
        </p:txBody>
      </p:sp>
      <p:sp>
        <p:nvSpPr>
          <p:cNvPr id="53" name="TextBox 52"/>
          <p:cNvSpPr txBox="1"/>
          <p:nvPr/>
        </p:nvSpPr>
        <p:spPr>
          <a:xfrm>
            <a:off x="0" y="6933226"/>
            <a:ext cx="6858000" cy="2419124"/>
          </a:xfrm>
          <a:prstGeom prst="rect">
            <a:avLst/>
          </a:prstGeom>
          <a:solidFill>
            <a:schemeClr val="tx1">
              <a:lumMod val="20000"/>
              <a:lumOff val="80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sp>
        <p:nvSpPr>
          <p:cNvPr id="55" name="TextBox 54"/>
          <p:cNvSpPr txBox="1"/>
          <p:nvPr/>
        </p:nvSpPr>
        <p:spPr>
          <a:xfrm>
            <a:off x="-1" y="6951298"/>
            <a:ext cx="2901820"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Of the complaints received…</a:t>
            </a:r>
          </a:p>
        </p:txBody>
      </p:sp>
      <p:sp>
        <p:nvSpPr>
          <p:cNvPr id="70" name="TextBox 69"/>
          <p:cNvSpPr txBox="1"/>
          <p:nvPr/>
        </p:nvSpPr>
        <p:spPr>
          <a:xfrm>
            <a:off x="534424" y="7559080"/>
            <a:ext cx="886995"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5</a:t>
            </a:r>
          </a:p>
        </p:txBody>
      </p:sp>
      <p:sp>
        <p:nvSpPr>
          <p:cNvPr id="71" name="TextBox 70"/>
          <p:cNvSpPr txBox="1"/>
          <p:nvPr/>
        </p:nvSpPr>
        <p:spPr>
          <a:xfrm>
            <a:off x="10616" y="8102695"/>
            <a:ext cx="1717419" cy="646331"/>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Ombudsman cases were not upheld</a:t>
            </a:r>
          </a:p>
        </p:txBody>
      </p:sp>
      <p:sp>
        <p:nvSpPr>
          <p:cNvPr id="72" name="TextBox 71"/>
          <p:cNvSpPr txBox="1"/>
          <p:nvPr/>
        </p:nvSpPr>
        <p:spPr>
          <a:xfrm>
            <a:off x="2248262" y="7559080"/>
            <a:ext cx="549287"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1 </a:t>
            </a:r>
          </a:p>
        </p:txBody>
      </p:sp>
      <p:sp>
        <p:nvSpPr>
          <p:cNvPr id="73" name="TextBox 72"/>
          <p:cNvSpPr txBox="1"/>
          <p:nvPr/>
        </p:nvSpPr>
        <p:spPr>
          <a:xfrm>
            <a:off x="1666624" y="8122861"/>
            <a:ext cx="1789599" cy="461665"/>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Stage 2 case was not upheld</a:t>
            </a:r>
          </a:p>
        </p:txBody>
      </p:sp>
      <p:sp>
        <p:nvSpPr>
          <p:cNvPr id="74" name="TextBox 73"/>
          <p:cNvSpPr txBox="1"/>
          <p:nvPr/>
        </p:nvSpPr>
        <p:spPr>
          <a:xfrm>
            <a:off x="4017551" y="7559080"/>
            <a:ext cx="443095"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5 </a:t>
            </a:r>
          </a:p>
        </p:txBody>
      </p:sp>
      <p:sp>
        <p:nvSpPr>
          <p:cNvPr id="75" name="TextBox 74"/>
          <p:cNvSpPr txBox="1"/>
          <p:nvPr/>
        </p:nvSpPr>
        <p:spPr>
          <a:xfrm>
            <a:off x="3301220" y="8102697"/>
            <a:ext cx="1789599" cy="646331"/>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Ombudsman cases where learning was identified</a:t>
            </a:r>
          </a:p>
        </p:txBody>
      </p:sp>
      <p:sp>
        <p:nvSpPr>
          <p:cNvPr id="76" name="TextBox 75"/>
          <p:cNvSpPr txBox="1"/>
          <p:nvPr/>
        </p:nvSpPr>
        <p:spPr>
          <a:xfrm>
            <a:off x="5698799" y="7559080"/>
            <a:ext cx="659823"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 7</a:t>
            </a:r>
          </a:p>
        </p:txBody>
      </p:sp>
      <p:sp>
        <p:nvSpPr>
          <p:cNvPr id="77" name="TextBox 76"/>
          <p:cNvSpPr txBox="1"/>
          <p:nvPr/>
        </p:nvSpPr>
        <p:spPr>
          <a:xfrm>
            <a:off x="5133914" y="8102698"/>
            <a:ext cx="1789599" cy="1015663"/>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Of the Ombudsman cases were made about School Transport decisions</a:t>
            </a:r>
          </a:p>
        </p:txBody>
      </p:sp>
      <p:pic>
        <p:nvPicPr>
          <p:cNvPr id="3" name="Picture 2"/>
          <p:cNvPicPr>
            <a:picLocks noChangeAspect="1"/>
          </p:cNvPicPr>
          <p:nvPr/>
        </p:nvPicPr>
        <p:blipFill>
          <a:blip r:embed="rId8"/>
          <a:stretch>
            <a:fillRect/>
          </a:stretch>
        </p:blipFill>
        <p:spPr>
          <a:xfrm rot="5400000">
            <a:off x="2861837" y="3307674"/>
            <a:ext cx="234701" cy="2103279"/>
          </a:xfrm>
          <a:prstGeom prst="rect">
            <a:avLst/>
          </a:prstGeom>
        </p:spPr>
      </p:pic>
      <p:pic>
        <p:nvPicPr>
          <p:cNvPr id="5" name="Picture 4"/>
          <p:cNvPicPr>
            <a:picLocks noChangeAspect="1"/>
          </p:cNvPicPr>
          <p:nvPr/>
        </p:nvPicPr>
        <p:blipFill>
          <a:blip r:embed="rId9"/>
          <a:stretch>
            <a:fillRect/>
          </a:stretch>
        </p:blipFill>
        <p:spPr>
          <a:xfrm>
            <a:off x="1919890" y="4891544"/>
            <a:ext cx="247651" cy="285751"/>
          </a:xfrm>
          <a:prstGeom prst="rect">
            <a:avLst/>
          </a:prstGeom>
        </p:spPr>
      </p:pic>
      <p:pic>
        <p:nvPicPr>
          <p:cNvPr id="7" name="Picture 6"/>
          <p:cNvPicPr>
            <a:picLocks noChangeAspect="1"/>
          </p:cNvPicPr>
          <p:nvPr/>
        </p:nvPicPr>
        <p:blipFill>
          <a:blip r:embed="rId10"/>
          <a:stretch>
            <a:fillRect/>
          </a:stretch>
        </p:blipFill>
        <p:spPr>
          <a:xfrm rot="5400000">
            <a:off x="2390062" y="5224569"/>
            <a:ext cx="247651" cy="1219200"/>
          </a:xfrm>
          <a:prstGeom prst="rect">
            <a:avLst/>
          </a:prstGeom>
        </p:spPr>
      </p:pic>
      <p:sp>
        <p:nvSpPr>
          <p:cNvPr id="46" name="TextBox 45"/>
          <p:cNvSpPr txBox="1"/>
          <p:nvPr/>
        </p:nvSpPr>
        <p:spPr>
          <a:xfrm>
            <a:off x="4596770" y="4195986"/>
            <a:ext cx="550267" cy="276999"/>
          </a:xfrm>
          <a:prstGeom prst="rect">
            <a:avLst/>
          </a:prstGeom>
          <a:noFill/>
        </p:spPr>
        <p:txBody>
          <a:bodyPr wrap="square" rtlCol="0">
            <a:spAutoFit/>
          </a:bodyPr>
          <a:lstStyle/>
          <a:p>
            <a:r>
              <a:rPr lang="en-GB" sz="1200" b="1"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8</a:t>
            </a:r>
          </a:p>
        </p:txBody>
      </p:sp>
      <p:sp>
        <p:nvSpPr>
          <p:cNvPr id="47" name="TextBox 46"/>
          <p:cNvSpPr txBox="1"/>
          <p:nvPr/>
        </p:nvSpPr>
        <p:spPr>
          <a:xfrm>
            <a:off x="4596770" y="4881421"/>
            <a:ext cx="550267" cy="276999"/>
          </a:xfrm>
          <a:prstGeom prst="rect">
            <a:avLst/>
          </a:prstGeom>
          <a:noFill/>
        </p:spPr>
        <p:txBody>
          <a:bodyPr wrap="square" rtlCol="0">
            <a:spAutoFit/>
          </a:bodyPr>
          <a:lstStyle/>
          <a:p>
            <a:r>
              <a:rPr lang="en-GB" sz="1200" b="1" dirty="0">
                <a:solidFill>
                  <a:srgbClr val="0070C0"/>
                </a:solidFill>
                <a:latin typeface="Verdana" panose="020B0604030504040204" pitchFamily="34" charset="0"/>
                <a:ea typeface="Verdana" panose="020B0604030504040204" pitchFamily="34" charset="0"/>
                <a:cs typeface="Verdana" panose="020B0604030504040204" pitchFamily="34" charset="0"/>
              </a:rPr>
              <a:t>1</a:t>
            </a:r>
          </a:p>
        </p:txBody>
      </p:sp>
      <p:sp>
        <p:nvSpPr>
          <p:cNvPr id="48" name="TextBox 47"/>
          <p:cNvSpPr txBox="1"/>
          <p:nvPr/>
        </p:nvSpPr>
        <p:spPr>
          <a:xfrm>
            <a:off x="4596770" y="5707238"/>
            <a:ext cx="550267" cy="276999"/>
          </a:xfrm>
          <a:prstGeom prst="rect">
            <a:avLst/>
          </a:prstGeom>
          <a:noFill/>
        </p:spPr>
        <p:txBody>
          <a:bodyPr wrap="square" rtlCol="0">
            <a:spAutoFit/>
          </a:bodyPr>
          <a:lstStyle/>
          <a:p>
            <a:r>
              <a:rPr lang="en-GB" sz="1200" b="1" dirty="0">
                <a:solidFill>
                  <a:srgbClr val="00B050"/>
                </a:solidFill>
                <a:latin typeface="Verdana" panose="020B0604030504040204" pitchFamily="34" charset="0"/>
                <a:ea typeface="Verdana" panose="020B0604030504040204" pitchFamily="34" charset="0"/>
                <a:cs typeface="Verdana" panose="020B0604030504040204" pitchFamily="34" charset="0"/>
              </a:rPr>
              <a:t>5</a:t>
            </a:r>
          </a:p>
        </p:txBody>
      </p:sp>
      <p:pic>
        <p:nvPicPr>
          <p:cNvPr id="8" name="Picture 7"/>
          <p:cNvPicPr>
            <a:picLocks noChangeAspect="1"/>
          </p:cNvPicPr>
          <p:nvPr/>
        </p:nvPicPr>
        <p:blipFill>
          <a:blip r:embed="rId11"/>
          <a:stretch>
            <a:fillRect/>
          </a:stretch>
        </p:blipFill>
        <p:spPr>
          <a:xfrm>
            <a:off x="3161675" y="5615254"/>
            <a:ext cx="313208" cy="348009"/>
          </a:xfrm>
          <a:prstGeom prst="rect">
            <a:avLst/>
          </a:prstGeom>
        </p:spPr>
      </p:pic>
      <p:sp>
        <p:nvSpPr>
          <p:cNvPr id="38" name="Text Placeholder 28">
            <a:extLst>
              <a:ext uri="{FF2B5EF4-FFF2-40B4-BE49-F238E27FC236}">
                <a16:creationId xmlns:a16="http://schemas.microsoft.com/office/drawing/2014/main" id="{12BCD4F1-2504-47C1-99F6-B39BCBDDC0FB}"/>
              </a:ext>
            </a:extLst>
          </p:cNvPr>
          <p:cNvSpPr txBox="1">
            <a:spLocks/>
          </p:cNvSpPr>
          <p:nvPr/>
        </p:nvSpPr>
        <p:spPr>
          <a:xfrm>
            <a:off x="4017551" y="2582288"/>
            <a:ext cx="1681248" cy="108952"/>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Received via the Ombudsman</a:t>
            </a:r>
          </a:p>
        </p:txBody>
      </p:sp>
      <p:pic>
        <p:nvPicPr>
          <p:cNvPr id="15" name="Picture 14"/>
          <p:cNvPicPr>
            <a:picLocks noChangeAspect="1"/>
          </p:cNvPicPr>
          <p:nvPr/>
        </p:nvPicPr>
        <p:blipFill>
          <a:blip r:embed="rId12"/>
          <a:stretch>
            <a:fillRect/>
          </a:stretch>
        </p:blipFill>
        <p:spPr>
          <a:xfrm>
            <a:off x="4066636" y="4226246"/>
            <a:ext cx="258765" cy="250418"/>
          </a:xfrm>
          <a:prstGeom prst="rect">
            <a:avLst/>
          </a:prstGeom>
        </p:spPr>
      </p:pic>
    </p:spTree>
    <p:extLst>
      <p:ext uri="{BB962C8B-B14F-4D97-AF65-F5344CB8AC3E}">
        <p14:creationId xmlns:p14="http://schemas.microsoft.com/office/powerpoint/2010/main" val="3328343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4190" y="1135157"/>
            <a:ext cx="6858000" cy="2031325"/>
          </a:xfrm>
          <a:prstGeom prst="rect">
            <a:avLst/>
          </a:prstGeom>
          <a:solidFill>
            <a:schemeClr val="tx1">
              <a:lumMod val="20000"/>
              <a:lumOff val="80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sp>
        <p:nvSpPr>
          <p:cNvPr id="2" name="Title 1"/>
          <p:cNvSpPr>
            <a:spLocks noGrp="1"/>
          </p:cNvSpPr>
          <p:nvPr>
            <p:ph type="title"/>
          </p:nvPr>
        </p:nvSpPr>
        <p:spPr>
          <a:xfrm>
            <a:off x="0" y="229084"/>
            <a:ext cx="5070896" cy="819451"/>
          </a:xfrm>
        </p:spPr>
        <p:txBody>
          <a:bodyPr>
            <a:normAutofit/>
          </a:bodyPr>
          <a:lstStyle/>
          <a:p>
            <a:r>
              <a:rPr lang="en-GB" sz="1800" dirty="0">
                <a:solidFill>
                  <a:schemeClr val="tx2"/>
                </a:solidFill>
                <a:latin typeface="Calibri" panose="020F0502020204030204" pitchFamily="34" charset="0"/>
                <a:cs typeface="Calibri" panose="020F0502020204030204" pitchFamily="34" charset="0"/>
              </a:rPr>
              <a:t>Annual Complaints Report  </a:t>
            </a:r>
            <a:r>
              <a:rPr lang="en-GB" sz="1800" dirty="0">
                <a:solidFill>
                  <a:srgbClr val="00B050"/>
                </a:solidFill>
                <a:latin typeface="Calibri" panose="020F0502020204030204" pitchFamily="34" charset="0"/>
                <a:cs typeface="Calibri" panose="020F0502020204030204" pitchFamily="34" charset="0"/>
              </a:rPr>
              <a:t>I Children’s Services (Statutory SC Complaints)</a:t>
            </a:r>
          </a:p>
        </p:txBody>
      </p:sp>
      <p:graphicFrame>
        <p:nvGraphicFramePr>
          <p:cNvPr id="4" name="Object 3"/>
          <p:cNvGraphicFramePr>
            <a:graphicFrameLocks noChangeAspect="1"/>
          </p:cNvGraphicFramePr>
          <p:nvPr/>
        </p:nvGraphicFramePr>
        <p:xfrm>
          <a:off x="4922719" y="57834"/>
          <a:ext cx="1733551" cy="904875"/>
        </p:xfrm>
        <a:graphic>
          <a:graphicData uri="http://schemas.openxmlformats.org/presentationml/2006/ole">
            <mc:AlternateContent xmlns:mc="http://schemas.openxmlformats.org/markup-compatibility/2006">
              <mc:Choice xmlns:v="urn:schemas-microsoft-com:vml" Requires="v">
                <p:oleObj spid="_x0000_s17503"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2719" y="57834"/>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1680924355"/>
              </p:ext>
            </p:extLst>
          </p:nvPr>
        </p:nvGraphicFramePr>
        <p:xfrm>
          <a:off x="1603300" y="1520157"/>
          <a:ext cx="1032768" cy="1092200"/>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 Placeholder 438">
            <a:extLst>
              <a:ext uri="{FF2B5EF4-FFF2-40B4-BE49-F238E27FC236}">
                <a16:creationId xmlns:a16="http://schemas.microsoft.com/office/drawing/2014/main" id="{B49A98DC-0484-43DA-8119-2585E759C606}"/>
              </a:ext>
            </a:extLst>
          </p:cNvPr>
          <p:cNvSpPr txBox="1">
            <a:spLocks/>
          </p:cNvSpPr>
          <p:nvPr/>
        </p:nvSpPr>
        <p:spPr>
          <a:xfrm>
            <a:off x="1730244" y="1837759"/>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35</a:t>
            </a:r>
          </a:p>
        </p:txBody>
      </p:sp>
      <p:graphicFrame>
        <p:nvGraphicFramePr>
          <p:cNvPr id="11"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1037654274"/>
              </p:ext>
            </p:extLst>
          </p:nvPr>
        </p:nvGraphicFramePr>
        <p:xfrm>
          <a:off x="2839343" y="1516629"/>
          <a:ext cx="1032768" cy="1092200"/>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 Placeholder 438">
            <a:extLst>
              <a:ext uri="{FF2B5EF4-FFF2-40B4-BE49-F238E27FC236}">
                <a16:creationId xmlns:a16="http://schemas.microsoft.com/office/drawing/2014/main" id="{B49A98DC-0484-43DA-8119-2585E759C606}"/>
              </a:ext>
            </a:extLst>
          </p:cNvPr>
          <p:cNvSpPr txBox="1">
            <a:spLocks/>
          </p:cNvSpPr>
          <p:nvPr/>
        </p:nvSpPr>
        <p:spPr>
          <a:xfrm>
            <a:off x="2966943" y="1848131"/>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2</a:t>
            </a:r>
          </a:p>
        </p:txBody>
      </p:sp>
      <p:graphicFrame>
        <p:nvGraphicFramePr>
          <p:cNvPr id="13"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45662733"/>
              </p:ext>
            </p:extLst>
          </p:nvPr>
        </p:nvGraphicFramePr>
        <p:xfrm>
          <a:off x="4056660" y="1486125"/>
          <a:ext cx="1032768" cy="1092200"/>
        </p:xfrm>
        <a:graphic>
          <a:graphicData uri="http://schemas.openxmlformats.org/drawingml/2006/chart">
            <c:chart xmlns:c="http://schemas.openxmlformats.org/drawingml/2006/chart" xmlns:r="http://schemas.openxmlformats.org/officeDocument/2006/relationships" r:id="rId7"/>
          </a:graphicData>
        </a:graphic>
      </p:graphicFrame>
      <p:sp>
        <p:nvSpPr>
          <p:cNvPr id="14" name="Text Placeholder 438">
            <a:extLst>
              <a:ext uri="{FF2B5EF4-FFF2-40B4-BE49-F238E27FC236}">
                <a16:creationId xmlns:a16="http://schemas.microsoft.com/office/drawing/2014/main" id="{B49A98DC-0484-43DA-8119-2585E759C606}"/>
              </a:ext>
            </a:extLst>
          </p:cNvPr>
          <p:cNvSpPr txBox="1">
            <a:spLocks/>
          </p:cNvSpPr>
          <p:nvPr/>
        </p:nvSpPr>
        <p:spPr>
          <a:xfrm>
            <a:off x="4190169" y="1839027"/>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0</a:t>
            </a:r>
          </a:p>
        </p:txBody>
      </p:sp>
      <p:sp>
        <p:nvSpPr>
          <p:cNvPr id="16" name="Text Placeholder 28">
            <a:extLst>
              <a:ext uri="{FF2B5EF4-FFF2-40B4-BE49-F238E27FC236}">
                <a16:creationId xmlns:a16="http://schemas.microsoft.com/office/drawing/2014/main" id="{12BCD4F1-2504-47C1-99F6-B39BCBDDC0FB}"/>
              </a:ext>
            </a:extLst>
          </p:cNvPr>
          <p:cNvSpPr txBox="1">
            <a:spLocks/>
          </p:cNvSpPr>
          <p:nvPr/>
        </p:nvSpPr>
        <p:spPr>
          <a:xfrm>
            <a:off x="4050718" y="2578823"/>
            <a:ext cx="1527553" cy="222479"/>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Escalated to Stage 3</a:t>
            </a:r>
          </a:p>
        </p:txBody>
      </p:sp>
      <p:sp>
        <p:nvSpPr>
          <p:cNvPr id="17" name="Text Placeholder 28">
            <a:extLst>
              <a:ext uri="{FF2B5EF4-FFF2-40B4-BE49-F238E27FC236}">
                <a16:creationId xmlns:a16="http://schemas.microsoft.com/office/drawing/2014/main" id="{12BCD4F1-2504-47C1-99F6-B39BCBDDC0FB}"/>
              </a:ext>
            </a:extLst>
          </p:cNvPr>
          <p:cNvSpPr txBox="1">
            <a:spLocks/>
          </p:cNvSpPr>
          <p:nvPr/>
        </p:nvSpPr>
        <p:spPr>
          <a:xfrm>
            <a:off x="1572867" y="2525087"/>
            <a:ext cx="1204929" cy="641644"/>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Progressed at Stage 1</a:t>
            </a:r>
          </a:p>
        </p:txBody>
      </p:sp>
      <p:sp>
        <p:nvSpPr>
          <p:cNvPr id="18" name="Text Placeholder 28">
            <a:extLst>
              <a:ext uri="{FF2B5EF4-FFF2-40B4-BE49-F238E27FC236}">
                <a16:creationId xmlns:a16="http://schemas.microsoft.com/office/drawing/2014/main" id="{12BCD4F1-2504-47C1-99F6-B39BCBDDC0FB}"/>
              </a:ext>
            </a:extLst>
          </p:cNvPr>
          <p:cNvSpPr txBox="1">
            <a:spLocks/>
          </p:cNvSpPr>
          <p:nvPr/>
        </p:nvSpPr>
        <p:spPr>
          <a:xfrm>
            <a:off x="2925785" y="2587094"/>
            <a:ext cx="1182315" cy="228047"/>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Escalated to Stage 2</a:t>
            </a:r>
          </a:p>
        </p:txBody>
      </p:sp>
      <p:sp>
        <p:nvSpPr>
          <p:cNvPr id="19" name="TextBox 18"/>
          <p:cNvSpPr txBox="1"/>
          <p:nvPr/>
        </p:nvSpPr>
        <p:spPr>
          <a:xfrm>
            <a:off x="107938" y="1512322"/>
            <a:ext cx="2817847"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Total Figures</a:t>
            </a:r>
          </a:p>
        </p:txBody>
      </p:sp>
      <p:sp>
        <p:nvSpPr>
          <p:cNvPr id="21" name="TextBox 20"/>
          <p:cNvSpPr txBox="1"/>
          <p:nvPr/>
        </p:nvSpPr>
        <p:spPr>
          <a:xfrm>
            <a:off x="159912" y="3178465"/>
            <a:ext cx="6981006" cy="430887"/>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Complaints by Social Work Team – 55 contacts to Children’s service complaints, 18 were out of scope, 35 progressed under stage 1</a:t>
            </a:r>
          </a:p>
        </p:txBody>
      </p:sp>
      <p:sp>
        <p:nvSpPr>
          <p:cNvPr id="22" name="TextBox 21"/>
          <p:cNvSpPr txBox="1"/>
          <p:nvPr/>
        </p:nvSpPr>
        <p:spPr>
          <a:xfrm>
            <a:off x="302659" y="3954459"/>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Ambleside</a:t>
            </a:r>
          </a:p>
        </p:txBody>
      </p:sp>
      <p:sp>
        <p:nvSpPr>
          <p:cNvPr id="27" name="TextBox 26"/>
          <p:cNvSpPr txBox="1"/>
          <p:nvPr/>
        </p:nvSpPr>
        <p:spPr>
          <a:xfrm>
            <a:off x="2103635" y="3528608"/>
            <a:ext cx="2452776" cy="276999"/>
          </a:xfrm>
          <a:prstGeom prst="rect">
            <a:avLst/>
          </a:prstGeom>
          <a:noFill/>
        </p:spPr>
        <p:txBody>
          <a:bodyPr wrap="square" rtlCol="0">
            <a:spAutoFit/>
          </a:bodyPr>
          <a:lstStyle/>
          <a:p>
            <a:r>
              <a:rPr lang="en-GB" sz="1200" dirty="0">
                <a:latin typeface="Verdana" panose="020B0604030504040204" pitchFamily="34" charset="0"/>
                <a:ea typeface="Verdana" panose="020B0604030504040204" pitchFamily="34" charset="0"/>
                <a:cs typeface="Verdana" panose="020B0604030504040204" pitchFamily="34" charset="0"/>
              </a:rPr>
              <a:t>Volumes of complaints</a:t>
            </a:r>
          </a:p>
        </p:txBody>
      </p:sp>
      <p:sp>
        <p:nvSpPr>
          <p:cNvPr id="53" name="TextBox 52"/>
          <p:cNvSpPr txBox="1"/>
          <p:nvPr/>
        </p:nvSpPr>
        <p:spPr>
          <a:xfrm>
            <a:off x="0" y="6933226"/>
            <a:ext cx="6858000" cy="2419124"/>
          </a:xfrm>
          <a:prstGeom prst="rect">
            <a:avLst/>
          </a:prstGeom>
          <a:solidFill>
            <a:schemeClr val="tx1">
              <a:lumMod val="20000"/>
              <a:lumOff val="80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sp>
        <p:nvSpPr>
          <p:cNvPr id="55" name="TextBox 54"/>
          <p:cNvSpPr txBox="1"/>
          <p:nvPr/>
        </p:nvSpPr>
        <p:spPr>
          <a:xfrm>
            <a:off x="-1" y="6951298"/>
            <a:ext cx="2901820"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Of the complaints received…</a:t>
            </a:r>
          </a:p>
        </p:txBody>
      </p:sp>
      <p:sp>
        <p:nvSpPr>
          <p:cNvPr id="70" name="TextBox 69"/>
          <p:cNvSpPr txBox="1"/>
          <p:nvPr/>
        </p:nvSpPr>
        <p:spPr>
          <a:xfrm>
            <a:off x="534424" y="7559080"/>
            <a:ext cx="886995"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18</a:t>
            </a:r>
          </a:p>
        </p:txBody>
      </p:sp>
      <p:sp>
        <p:nvSpPr>
          <p:cNvPr id="71" name="TextBox 70"/>
          <p:cNvSpPr txBox="1"/>
          <p:nvPr/>
        </p:nvSpPr>
        <p:spPr>
          <a:xfrm>
            <a:off x="10616" y="8102698"/>
            <a:ext cx="1717419" cy="830997"/>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Other complaints received were considered out of scope</a:t>
            </a:r>
          </a:p>
        </p:txBody>
      </p:sp>
      <p:sp>
        <p:nvSpPr>
          <p:cNvPr id="72" name="TextBox 71"/>
          <p:cNvSpPr txBox="1"/>
          <p:nvPr/>
        </p:nvSpPr>
        <p:spPr>
          <a:xfrm>
            <a:off x="2300540" y="7565959"/>
            <a:ext cx="549287"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1 </a:t>
            </a:r>
          </a:p>
        </p:txBody>
      </p:sp>
      <p:sp>
        <p:nvSpPr>
          <p:cNvPr id="73" name="TextBox 72"/>
          <p:cNvSpPr txBox="1"/>
          <p:nvPr/>
        </p:nvSpPr>
        <p:spPr>
          <a:xfrm>
            <a:off x="1640648" y="8132392"/>
            <a:ext cx="1789599" cy="461665"/>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Stage 2 case was not upheld</a:t>
            </a:r>
          </a:p>
        </p:txBody>
      </p:sp>
      <p:sp>
        <p:nvSpPr>
          <p:cNvPr id="46" name="TextBox 45"/>
          <p:cNvSpPr txBox="1"/>
          <p:nvPr/>
        </p:nvSpPr>
        <p:spPr>
          <a:xfrm>
            <a:off x="4519856" y="3959341"/>
            <a:ext cx="550267" cy="276999"/>
          </a:xfrm>
          <a:prstGeom prst="rect">
            <a:avLst/>
          </a:prstGeom>
          <a:noFill/>
        </p:spPr>
        <p:txBody>
          <a:bodyPr wrap="square" rtlCol="0">
            <a:spAutoFit/>
          </a:bodyPr>
          <a:lstStyle/>
          <a:p>
            <a:r>
              <a:rPr lang="en-GB" sz="1200" b="1"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5</a:t>
            </a:r>
          </a:p>
        </p:txBody>
      </p:sp>
      <p:sp>
        <p:nvSpPr>
          <p:cNvPr id="47" name="TextBox 46"/>
          <p:cNvSpPr txBox="1"/>
          <p:nvPr/>
        </p:nvSpPr>
        <p:spPr>
          <a:xfrm>
            <a:off x="4515906" y="5274168"/>
            <a:ext cx="550267" cy="276999"/>
          </a:xfrm>
          <a:prstGeom prst="rect">
            <a:avLst/>
          </a:prstGeom>
          <a:noFill/>
        </p:spPr>
        <p:txBody>
          <a:bodyPr wrap="square" rtlCol="0">
            <a:spAutoFit/>
          </a:bodyPr>
          <a:lstStyle/>
          <a:p>
            <a:r>
              <a:rPr lang="en-GB" sz="1200" b="1" dirty="0">
                <a:solidFill>
                  <a:schemeClr val="tx2"/>
                </a:solidFill>
                <a:latin typeface="Verdana" panose="020B0604030504040204" pitchFamily="34" charset="0"/>
                <a:ea typeface="Verdana" panose="020B0604030504040204" pitchFamily="34" charset="0"/>
                <a:cs typeface="Verdana" panose="020B0604030504040204" pitchFamily="34" charset="0"/>
              </a:rPr>
              <a:t>3</a:t>
            </a:r>
          </a:p>
        </p:txBody>
      </p:sp>
      <p:sp>
        <p:nvSpPr>
          <p:cNvPr id="48" name="TextBox 47"/>
          <p:cNvSpPr txBox="1"/>
          <p:nvPr/>
        </p:nvSpPr>
        <p:spPr>
          <a:xfrm>
            <a:off x="4515908" y="4850332"/>
            <a:ext cx="550267" cy="276999"/>
          </a:xfrm>
          <a:prstGeom prst="rect">
            <a:avLst/>
          </a:prstGeom>
          <a:noFill/>
        </p:spPr>
        <p:txBody>
          <a:bodyPr wrap="square" rtlCol="0">
            <a:spAutoFit/>
          </a:bodyPr>
          <a:lstStyle/>
          <a:p>
            <a:r>
              <a:rPr lang="en-GB" sz="1200" b="1" dirty="0">
                <a:solidFill>
                  <a:srgbClr val="00B050"/>
                </a:solidFill>
                <a:latin typeface="Verdana" panose="020B0604030504040204" pitchFamily="34" charset="0"/>
                <a:ea typeface="Verdana" panose="020B0604030504040204" pitchFamily="34" charset="0"/>
                <a:cs typeface="Verdana" panose="020B0604030504040204" pitchFamily="34" charset="0"/>
              </a:rPr>
              <a:t>6</a:t>
            </a:r>
          </a:p>
        </p:txBody>
      </p:sp>
      <p:graphicFrame>
        <p:nvGraphicFramePr>
          <p:cNvPr id="37"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4080487901"/>
              </p:ext>
            </p:extLst>
          </p:nvPr>
        </p:nvGraphicFramePr>
        <p:xfrm>
          <a:off x="159912" y="1521384"/>
          <a:ext cx="1032768" cy="10922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0"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3464886622"/>
              </p:ext>
            </p:extLst>
          </p:nvPr>
        </p:nvGraphicFramePr>
        <p:xfrm>
          <a:off x="5271853" y="1490547"/>
          <a:ext cx="1032768" cy="1092200"/>
        </p:xfrm>
        <a:graphic>
          <a:graphicData uri="http://schemas.openxmlformats.org/drawingml/2006/chart">
            <c:chart xmlns:c="http://schemas.openxmlformats.org/drawingml/2006/chart" xmlns:r="http://schemas.openxmlformats.org/officeDocument/2006/relationships" r:id="rId9"/>
          </a:graphicData>
        </a:graphic>
      </p:graphicFrame>
      <p:sp>
        <p:nvSpPr>
          <p:cNvPr id="41" name="Text Placeholder 438">
            <a:extLst>
              <a:ext uri="{FF2B5EF4-FFF2-40B4-BE49-F238E27FC236}">
                <a16:creationId xmlns:a16="http://schemas.microsoft.com/office/drawing/2014/main" id="{B49A98DC-0484-43DA-8119-2585E759C606}"/>
              </a:ext>
            </a:extLst>
          </p:cNvPr>
          <p:cNvSpPr txBox="1">
            <a:spLocks/>
          </p:cNvSpPr>
          <p:nvPr/>
        </p:nvSpPr>
        <p:spPr>
          <a:xfrm>
            <a:off x="5405364" y="1843449"/>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0</a:t>
            </a:r>
          </a:p>
        </p:txBody>
      </p:sp>
      <p:sp>
        <p:nvSpPr>
          <p:cNvPr id="43" name="TextBox 42"/>
          <p:cNvSpPr txBox="1"/>
          <p:nvPr/>
        </p:nvSpPr>
        <p:spPr>
          <a:xfrm>
            <a:off x="304220" y="4430053"/>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Brambles</a:t>
            </a:r>
          </a:p>
        </p:txBody>
      </p:sp>
      <p:sp>
        <p:nvSpPr>
          <p:cNvPr id="44" name="TextBox 43"/>
          <p:cNvSpPr txBox="1"/>
          <p:nvPr/>
        </p:nvSpPr>
        <p:spPr>
          <a:xfrm>
            <a:off x="302659" y="6469627"/>
            <a:ext cx="1642189" cy="400110"/>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Here4U Children in Care</a:t>
            </a:r>
          </a:p>
        </p:txBody>
      </p:sp>
      <p:sp>
        <p:nvSpPr>
          <p:cNvPr id="45" name="TextBox 44"/>
          <p:cNvSpPr txBox="1"/>
          <p:nvPr/>
        </p:nvSpPr>
        <p:spPr>
          <a:xfrm>
            <a:off x="302660" y="4862565"/>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Conifers</a:t>
            </a:r>
          </a:p>
        </p:txBody>
      </p:sp>
      <p:sp>
        <p:nvSpPr>
          <p:cNvPr id="49" name="TextBox 48"/>
          <p:cNvSpPr txBox="1"/>
          <p:nvPr/>
        </p:nvSpPr>
        <p:spPr>
          <a:xfrm>
            <a:off x="302661" y="5297156"/>
            <a:ext cx="1642189" cy="400110"/>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Children with disabilities</a:t>
            </a:r>
          </a:p>
        </p:txBody>
      </p:sp>
      <p:sp>
        <p:nvSpPr>
          <p:cNvPr id="50" name="TextBox 49"/>
          <p:cNvSpPr txBox="1"/>
          <p:nvPr/>
        </p:nvSpPr>
        <p:spPr>
          <a:xfrm>
            <a:off x="302661" y="5748876"/>
            <a:ext cx="1642189" cy="400110"/>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Duty, triage and assessment</a:t>
            </a:r>
          </a:p>
        </p:txBody>
      </p:sp>
      <p:pic>
        <p:nvPicPr>
          <p:cNvPr id="8" name="Picture 7"/>
          <p:cNvPicPr>
            <a:picLocks noChangeAspect="1"/>
          </p:cNvPicPr>
          <p:nvPr/>
        </p:nvPicPr>
        <p:blipFill>
          <a:blip r:embed="rId10"/>
          <a:stretch>
            <a:fillRect/>
          </a:stretch>
        </p:blipFill>
        <p:spPr>
          <a:xfrm>
            <a:off x="1977026" y="3933262"/>
            <a:ext cx="1386569" cy="283996"/>
          </a:xfrm>
          <a:prstGeom prst="rect">
            <a:avLst/>
          </a:prstGeom>
        </p:spPr>
      </p:pic>
      <p:pic>
        <p:nvPicPr>
          <p:cNvPr id="15" name="Picture 14"/>
          <p:cNvPicPr>
            <a:picLocks noChangeAspect="1"/>
          </p:cNvPicPr>
          <p:nvPr/>
        </p:nvPicPr>
        <p:blipFill>
          <a:blip r:embed="rId11"/>
          <a:stretch>
            <a:fillRect/>
          </a:stretch>
        </p:blipFill>
        <p:spPr>
          <a:xfrm rot="5400000">
            <a:off x="2575931" y="3887500"/>
            <a:ext cx="198489" cy="1328352"/>
          </a:xfrm>
          <a:prstGeom prst="rect">
            <a:avLst/>
          </a:prstGeom>
        </p:spPr>
      </p:pic>
      <p:sp>
        <p:nvSpPr>
          <p:cNvPr id="54" name="TextBox 53"/>
          <p:cNvSpPr txBox="1"/>
          <p:nvPr/>
        </p:nvSpPr>
        <p:spPr>
          <a:xfrm>
            <a:off x="4516011" y="4373761"/>
            <a:ext cx="550267" cy="276999"/>
          </a:xfrm>
          <a:prstGeom prst="rect">
            <a:avLst/>
          </a:prstGeom>
          <a:noFill/>
        </p:spPr>
        <p:txBody>
          <a:bodyPr wrap="square" rtlCol="0">
            <a:spAutoFit/>
          </a:bodyPr>
          <a:lstStyle/>
          <a:p>
            <a:r>
              <a:rPr lang="en-GB" sz="1200" b="1"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5</a:t>
            </a:r>
          </a:p>
        </p:txBody>
      </p:sp>
      <p:pic>
        <p:nvPicPr>
          <p:cNvPr id="20" name="Picture 19"/>
          <p:cNvPicPr>
            <a:picLocks noChangeAspect="1"/>
          </p:cNvPicPr>
          <p:nvPr/>
        </p:nvPicPr>
        <p:blipFill>
          <a:blip r:embed="rId12"/>
          <a:stretch>
            <a:fillRect/>
          </a:stretch>
        </p:blipFill>
        <p:spPr>
          <a:xfrm rot="5400000">
            <a:off x="2558580" y="4284384"/>
            <a:ext cx="247696" cy="1362327"/>
          </a:xfrm>
          <a:prstGeom prst="rect">
            <a:avLst/>
          </a:prstGeom>
        </p:spPr>
      </p:pic>
      <p:pic>
        <p:nvPicPr>
          <p:cNvPr id="25" name="Picture 24"/>
          <p:cNvPicPr>
            <a:picLocks noChangeAspect="1"/>
          </p:cNvPicPr>
          <p:nvPr/>
        </p:nvPicPr>
        <p:blipFill>
          <a:blip r:embed="rId13"/>
          <a:stretch>
            <a:fillRect/>
          </a:stretch>
        </p:blipFill>
        <p:spPr>
          <a:xfrm>
            <a:off x="3404810" y="4841699"/>
            <a:ext cx="243595" cy="235983"/>
          </a:xfrm>
          <a:prstGeom prst="rect">
            <a:avLst/>
          </a:prstGeom>
        </p:spPr>
      </p:pic>
      <p:pic>
        <p:nvPicPr>
          <p:cNvPr id="26" name="Picture 25"/>
          <p:cNvPicPr>
            <a:picLocks noChangeAspect="1"/>
          </p:cNvPicPr>
          <p:nvPr/>
        </p:nvPicPr>
        <p:blipFill>
          <a:blip r:embed="rId14"/>
          <a:stretch>
            <a:fillRect/>
          </a:stretch>
        </p:blipFill>
        <p:spPr>
          <a:xfrm rot="5400000">
            <a:off x="2287006" y="4998055"/>
            <a:ext cx="277081" cy="848561"/>
          </a:xfrm>
          <a:prstGeom prst="rect">
            <a:avLst/>
          </a:prstGeom>
        </p:spPr>
      </p:pic>
      <p:pic>
        <p:nvPicPr>
          <p:cNvPr id="28" name="Picture 27"/>
          <p:cNvPicPr>
            <a:picLocks noChangeAspect="1"/>
          </p:cNvPicPr>
          <p:nvPr/>
        </p:nvPicPr>
        <p:blipFill>
          <a:blip r:embed="rId15"/>
          <a:stretch>
            <a:fillRect/>
          </a:stretch>
        </p:blipFill>
        <p:spPr>
          <a:xfrm rot="5400000">
            <a:off x="2373945" y="5312241"/>
            <a:ext cx="261163" cy="1137323"/>
          </a:xfrm>
          <a:prstGeom prst="rect">
            <a:avLst/>
          </a:prstGeom>
        </p:spPr>
      </p:pic>
      <p:pic>
        <p:nvPicPr>
          <p:cNvPr id="56" name="Picture 55"/>
          <p:cNvPicPr>
            <a:picLocks noChangeAspect="1"/>
          </p:cNvPicPr>
          <p:nvPr/>
        </p:nvPicPr>
        <p:blipFill>
          <a:blip r:embed="rId15"/>
          <a:stretch>
            <a:fillRect/>
          </a:stretch>
        </p:blipFill>
        <p:spPr>
          <a:xfrm rot="5400000">
            <a:off x="3517823" y="5314499"/>
            <a:ext cx="261163" cy="1137323"/>
          </a:xfrm>
          <a:prstGeom prst="rect">
            <a:avLst/>
          </a:prstGeom>
        </p:spPr>
      </p:pic>
      <p:pic>
        <p:nvPicPr>
          <p:cNvPr id="57" name="Picture 56"/>
          <p:cNvPicPr>
            <a:picLocks noChangeAspect="1"/>
          </p:cNvPicPr>
          <p:nvPr/>
        </p:nvPicPr>
        <p:blipFill>
          <a:blip r:embed="rId15"/>
          <a:stretch>
            <a:fillRect/>
          </a:stretch>
        </p:blipFill>
        <p:spPr>
          <a:xfrm rot="5400000">
            <a:off x="2379252" y="5613526"/>
            <a:ext cx="261163" cy="1137323"/>
          </a:xfrm>
          <a:prstGeom prst="rect">
            <a:avLst/>
          </a:prstGeom>
        </p:spPr>
      </p:pic>
      <p:pic>
        <p:nvPicPr>
          <p:cNvPr id="29" name="Picture 28"/>
          <p:cNvPicPr>
            <a:picLocks noChangeAspect="1"/>
          </p:cNvPicPr>
          <p:nvPr/>
        </p:nvPicPr>
        <p:blipFill>
          <a:blip r:embed="rId16"/>
          <a:stretch>
            <a:fillRect/>
          </a:stretch>
        </p:blipFill>
        <p:spPr>
          <a:xfrm rot="5400000">
            <a:off x="3264340" y="5898514"/>
            <a:ext cx="261163" cy="567353"/>
          </a:xfrm>
          <a:prstGeom prst="rect">
            <a:avLst/>
          </a:prstGeom>
        </p:spPr>
      </p:pic>
      <p:sp>
        <p:nvSpPr>
          <p:cNvPr id="59" name="TextBox 58"/>
          <p:cNvSpPr txBox="1"/>
          <p:nvPr/>
        </p:nvSpPr>
        <p:spPr>
          <a:xfrm>
            <a:off x="4515906" y="5762189"/>
            <a:ext cx="550267" cy="276999"/>
          </a:xfrm>
          <a:prstGeom prst="rect">
            <a:avLst/>
          </a:prstGeom>
          <a:noFill/>
        </p:spPr>
        <p:txBody>
          <a:bodyPr wrap="square" rtlCol="0">
            <a:spAutoFit/>
          </a:bodyPr>
          <a:lstStyle/>
          <a:p>
            <a:r>
              <a:rPr lang="en-GB" sz="1200" b="1" dirty="0">
                <a:solidFill>
                  <a:schemeClr val="accent2">
                    <a:lumMod val="75000"/>
                  </a:schemeClr>
                </a:solidFill>
                <a:latin typeface="Verdana" panose="020B0604030504040204" pitchFamily="34" charset="0"/>
                <a:ea typeface="Verdana" panose="020B0604030504040204" pitchFamily="34" charset="0"/>
                <a:cs typeface="Verdana" panose="020B0604030504040204" pitchFamily="34" charset="0"/>
              </a:rPr>
              <a:t>14</a:t>
            </a:r>
          </a:p>
        </p:txBody>
      </p:sp>
      <p:pic>
        <p:nvPicPr>
          <p:cNvPr id="30" name="Picture 29"/>
          <p:cNvPicPr>
            <a:picLocks noChangeAspect="1"/>
          </p:cNvPicPr>
          <p:nvPr/>
        </p:nvPicPr>
        <p:blipFill>
          <a:blip r:embed="rId17"/>
          <a:stretch>
            <a:fillRect/>
          </a:stretch>
        </p:blipFill>
        <p:spPr>
          <a:xfrm>
            <a:off x="1977024" y="6440279"/>
            <a:ext cx="551135" cy="275567"/>
          </a:xfrm>
          <a:prstGeom prst="rect">
            <a:avLst/>
          </a:prstGeom>
        </p:spPr>
      </p:pic>
      <p:sp>
        <p:nvSpPr>
          <p:cNvPr id="61" name="TextBox 60"/>
          <p:cNvSpPr txBox="1"/>
          <p:nvPr/>
        </p:nvSpPr>
        <p:spPr>
          <a:xfrm>
            <a:off x="4510948" y="6408019"/>
            <a:ext cx="550267" cy="276999"/>
          </a:xfrm>
          <a:prstGeom prst="rect">
            <a:avLst/>
          </a:prstGeom>
          <a:noFill/>
        </p:spPr>
        <p:txBody>
          <a:bodyPr wrap="square" rtlCol="0">
            <a:spAutoFit/>
          </a:bodyPr>
          <a:lstStyle/>
          <a:p>
            <a:r>
              <a:rPr lang="en-GB" sz="1200" b="1" dirty="0">
                <a:solidFill>
                  <a:schemeClr val="accent4">
                    <a:lumMod val="50000"/>
                  </a:schemeClr>
                </a:solidFill>
                <a:latin typeface="Verdana" panose="020B0604030504040204" pitchFamily="34" charset="0"/>
                <a:ea typeface="Verdana" panose="020B0604030504040204" pitchFamily="34" charset="0"/>
                <a:cs typeface="Verdana" panose="020B0604030504040204" pitchFamily="34" charset="0"/>
              </a:rPr>
              <a:t>2</a:t>
            </a:r>
          </a:p>
        </p:txBody>
      </p:sp>
      <p:sp>
        <p:nvSpPr>
          <p:cNvPr id="58" name="Text Placeholder 28">
            <a:extLst>
              <a:ext uri="{FF2B5EF4-FFF2-40B4-BE49-F238E27FC236}">
                <a16:creationId xmlns:a16="http://schemas.microsoft.com/office/drawing/2014/main" id="{12BCD4F1-2504-47C1-99F6-B39BCBDDC0FB}"/>
              </a:ext>
            </a:extLst>
          </p:cNvPr>
          <p:cNvSpPr txBox="1">
            <a:spLocks/>
          </p:cNvSpPr>
          <p:nvPr/>
        </p:nvSpPr>
        <p:spPr>
          <a:xfrm>
            <a:off x="5237417" y="2583335"/>
            <a:ext cx="1627290" cy="111710"/>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Received via the Ombudsman</a:t>
            </a:r>
          </a:p>
        </p:txBody>
      </p:sp>
      <p:sp>
        <p:nvSpPr>
          <p:cNvPr id="60" name="TextBox 59"/>
          <p:cNvSpPr txBox="1"/>
          <p:nvPr/>
        </p:nvSpPr>
        <p:spPr>
          <a:xfrm>
            <a:off x="3776073" y="7549063"/>
            <a:ext cx="1146645"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91%</a:t>
            </a:r>
          </a:p>
        </p:txBody>
      </p:sp>
      <p:sp>
        <p:nvSpPr>
          <p:cNvPr id="62" name="TextBox 61"/>
          <p:cNvSpPr txBox="1"/>
          <p:nvPr/>
        </p:nvSpPr>
        <p:spPr>
          <a:xfrm>
            <a:off x="3339352" y="8132392"/>
            <a:ext cx="1789599" cy="646331"/>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Stage 1 responses  completed within 20 day timescale</a:t>
            </a:r>
          </a:p>
        </p:txBody>
      </p:sp>
      <p:sp>
        <p:nvSpPr>
          <p:cNvPr id="63" name="TextBox 62"/>
          <p:cNvSpPr txBox="1"/>
          <p:nvPr/>
        </p:nvSpPr>
        <p:spPr>
          <a:xfrm>
            <a:off x="5589957" y="7541747"/>
            <a:ext cx="1146645"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58</a:t>
            </a:r>
          </a:p>
        </p:txBody>
      </p:sp>
      <p:sp>
        <p:nvSpPr>
          <p:cNvPr id="64" name="TextBox 63"/>
          <p:cNvSpPr txBox="1"/>
          <p:nvPr/>
        </p:nvSpPr>
        <p:spPr>
          <a:xfrm>
            <a:off x="4955918" y="8153125"/>
            <a:ext cx="1789599" cy="461665"/>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Compliments received</a:t>
            </a:r>
          </a:p>
        </p:txBody>
      </p:sp>
    </p:spTree>
    <p:extLst>
      <p:ext uri="{BB962C8B-B14F-4D97-AF65-F5344CB8AC3E}">
        <p14:creationId xmlns:p14="http://schemas.microsoft.com/office/powerpoint/2010/main" val="36472959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115882"/>
            <a:ext cx="6858000" cy="2031325"/>
          </a:xfrm>
          <a:prstGeom prst="rect">
            <a:avLst/>
          </a:prstGeom>
          <a:solidFill>
            <a:schemeClr val="tx1">
              <a:lumMod val="20000"/>
              <a:lumOff val="80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sp>
        <p:nvSpPr>
          <p:cNvPr id="2" name="Title 1"/>
          <p:cNvSpPr>
            <a:spLocks noGrp="1"/>
          </p:cNvSpPr>
          <p:nvPr>
            <p:ph type="title"/>
          </p:nvPr>
        </p:nvSpPr>
        <p:spPr>
          <a:xfrm>
            <a:off x="0" y="229084"/>
            <a:ext cx="5070896" cy="819451"/>
          </a:xfrm>
        </p:spPr>
        <p:txBody>
          <a:bodyPr>
            <a:normAutofit/>
          </a:bodyPr>
          <a:lstStyle/>
          <a:p>
            <a:r>
              <a:rPr lang="en-GB" sz="1800" dirty="0">
                <a:solidFill>
                  <a:schemeClr val="tx2"/>
                </a:solidFill>
                <a:latin typeface="Calibri" panose="020F0502020204030204" pitchFamily="34" charset="0"/>
                <a:cs typeface="Calibri" panose="020F0502020204030204" pitchFamily="34" charset="0"/>
              </a:rPr>
              <a:t>Annual Complaints Report  </a:t>
            </a:r>
            <a:r>
              <a:rPr lang="en-GB" sz="1800" dirty="0">
                <a:solidFill>
                  <a:srgbClr val="00B050"/>
                </a:solidFill>
                <a:latin typeface="Calibri" panose="020F0502020204030204" pitchFamily="34" charset="0"/>
                <a:cs typeface="Calibri" panose="020F0502020204030204" pitchFamily="34" charset="0"/>
              </a:rPr>
              <a:t>I Adult Social Care</a:t>
            </a:r>
          </a:p>
        </p:txBody>
      </p:sp>
      <p:graphicFrame>
        <p:nvGraphicFramePr>
          <p:cNvPr id="4" name="Object 3"/>
          <p:cNvGraphicFramePr>
            <a:graphicFrameLocks noChangeAspect="1"/>
          </p:cNvGraphicFramePr>
          <p:nvPr>
            <p:extLst>
              <p:ext uri="{D42A27DB-BD31-4B8C-83A1-F6EECF244321}">
                <p14:modId xmlns:p14="http://schemas.microsoft.com/office/powerpoint/2010/main" val="3698168761"/>
              </p:ext>
            </p:extLst>
          </p:nvPr>
        </p:nvGraphicFramePr>
        <p:xfrm>
          <a:off x="4861891" y="47801"/>
          <a:ext cx="1733551" cy="904875"/>
        </p:xfrm>
        <a:graphic>
          <a:graphicData uri="http://schemas.openxmlformats.org/presentationml/2006/ole">
            <mc:AlternateContent xmlns:mc="http://schemas.openxmlformats.org/markup-compatibility/2006">
              <mc:Choice xmlns:v="urn:schemas-microsoft-com:vml" Requires="v">
                <p:oleObj spid="_x0000_s7306" r:id="rId3" imgW="5772956" imgH="2980952" progId="MSPhotoEd.3">
                  <p:embed/>
                </p:oleObj>
              </mc:Choice>
              <mc:Fallback>
                <p:oleObj r:id="rId3" imgW="5772956" imgH="2980952" progId="MSPhotoEd.3">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1891" y="47801"/>
                        <a:ext cx="1733551"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3816048386"/>
              </p:ext>
            </p:extLst>
          </p:nvPr>
        </p:nvGraphicFramePr>
        <p:xfrm>
          <a:off x="1656357" y="1386746"/>
          <a:ext cx="1032768" cy="1092200"/>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 Placeholder 438">
            <a:extLst>
              <a:ext uri="{FF2B5EF4-FFF2-40B4-BE49-F238E27FC236}">
                <a16:creationId xmlns:a16="http://schemas.microsoft.com/office/drawing/2014/main" id="{B49A98DC-0484-43DA-8119-2585E759C606}"/>
              </a:ext>
            </a:extLst>
          </p:cNvPr>
          <p:cNvSpPr txBox="1">
            <a:spLocks/>
          </p:cNvSpPr>
          <p:nvPr/>
        </p:nvSpPr>
        <p:spPr>
          <a:xfrm>
            <a:off x="1783300" y="1704347"/>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8</a:t>
            </a:r>
          </a:p>
        </p:txBody>
      </p:sp>
      <p:graphicFrame>
        <p:nvGraphicFramePr>
          <p:cNvPr id="11"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2679547198"/>
              </p:ext>
            </p:extLst>
          </p:nvPr>
        </p:nvGraphicFramePr>
        <p:xfrm>
          <a:off x="3133705" y="1386746"/>
          <a:ext cx="1032768" cy="1092200"/>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 Placeholder 438">
            <a:extLst>
              <a:ext uri="{FF2B5EF4-FFF2-40B4-BE49-F238E27FC236}">
                <a16:creationId xmlns:a16="http://schemas.microsoft.com/office/drawing/2014/main" id="{B49A98DC-0484-43DA-8119-2585E759C606}"/>
              </a:ext>
            </a:extLst>
          </p:cNvPr>
          <p:cNvSpPr txBox="1">
            <a:spLocks/>
          </p:cNvSpPr>
          <p:nvPr/>
        </p:nvSpPr>
        <p:spPr>
          <a:xfrm>
            <a:off x="3261302" y="1718247"/>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2</a:t>
            </a:r>
          </a:p>
        </p:txBody>
      </p:sp>
      <p:graphicFrame>
        <p:nvGraphicFramePr>
          <p:cNvPr id="13"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683912038"/>
              </p:ext>
            </p:extLst>
          </p:nvPr>
        </p:nvGraphicFramePr>
        <p:xfrm>
          <a:off x="4618948" y="1389607"/>
          <a:ext cx="1032768" cy="1092200"/>
        </p:xfrm>
        <a:graphic>
          <a:graphicData uri="http://schemas.openxmlformats.org/drawingml/2006/chart">
            <c:chart xmlns:c="http://schemas.openxmlformats.org/drawingml/2006/chart" xmlns:r="http://schemas.openxmlformats.org/officeDocument/2006/relationships" r:id="rId7"/>
          </a:graphicData>
        </a:graphic>
      </p:graphicFrame>
      <p:sp>
        <p:nvSpPr>
          <p:cNvPr id="14" name="Text Placeholder 438">
            <a:extLst>
              <a:ext uri="{FF2B5EF4-FFF2-40B4-BE49-F238E27FC236}">
                <a16:creationId xmlns:a16="http://schemas.microsoft.com/office/drawing/2014/main" id="{B49A98DC-0484-43DA-8119-2585E759C606}"/>
              </a:ext>
            </a:extLst>
          </p:cNvPr>
          <p:cNvSpPr txBox="1">
            <a:spLocks/>
          </p:cNvSpPr>
          <p:nvPr/>
        </p:nvSpPr>
        <p:spPr>
          <a:xfrm>
            <a:off x="4752458" y="1742509"/>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2500" dirty="0">
                <a:solidFill>
                  <a:srgbClr val="C1272D"/>
                </a:solidFill>
                <a:latin typeface="Rockwell"/>
              </a:rPr>
              <a:t>3</a:t>
            </a:r>
          </a:p>
        </p:txBody>
      </p:sp>
      <p:sp>
        <p:nvSpPr>
          <p:cNvPr id="17" name="Text Placeholder 28">
            <a:extLst>
              <a:ext uri="{FF2B5EF4-FFF2-40B4-BE49-F238E27FC236}">
                <a16:creationId xmlns:a16="http://schemas.microsoft.com/office/drawing/2014/main" id="{12BCD4F1-2504-47C1-99F6-B39BCBDDC0FB}"/>
              </a:ext>
            </a:extLst>
          </p:cNvPr>
          <p:cNvSpPr txBox="1">
            <a:spLocks/>
          </p:cNvSpPr>
          <p:nvPr/>
        </p:nvSpPr>
        <p:spPr>
          <a:xfrm>
            <a:off x="1701819" y="2446593"/>
            <a:ext cx="1248751" cy="311304"/>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defTabSz="1219164">
              <a:defRPr/>
            </a:pPr>
            <a:r>
              <a:rPr lang="en-US" sz="1200" b="1" dirty="0">
                <a:solidFill>
                  <a:srgbClr val="788086"/>
                </a:solidFill>
                <a:latin typeface="Verdana"/>
              </a:rPr>
              <a:t>Responded to at Stage 1</a:t>
            </a:r>
          </a:p>
        </p:txBody>
      </p:sp>
      <p:sp>
        <p:nvSpPr>
          <p:cNvPr id="18" name="Text Placeholder 28">
            <a:extLst>
              <a:ext uri="{FF2B5EF4-FFF2-40B4-BE49-F238E27FC236}">
                <a16:creationId xmlns:a16="http://schemas.microsoft.com/office/drawing/2014/main" id="{12BCD4F1-2504-47C1-99F6-B39BCBDDC0FB}"/>
              </a:ext>
            </a:extLst>
          </p:cNvPr>
          <p:cNvSpPr txBox="1">
            <a:spLocks/>
          </p:cNvSpPr>
          <p:nvPr/>
        </p:nvSpPr>
        <p:spPr>
          <a:xfrm>
            <a:off x="3275097" y="2436283"/>
            <a:ext cx="1104015" cy="214587"/>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Escalated to Stage 2</a:t>
            </a:r>
          </a:p>
        </p:txBody>
      </p:sp>
      <p:sp>
        <p:nvSpPr>
          <p:cNvPr id="19" name="TextBox 18"/>
          <p:cNvSpPr txBox="1"/>
          <p:nvPr/>
        </p:nvSpPr>
        <p:spPr>
          <a:xfrm>
            <a:off x="100062" y="1473528"/>
            <a:ext cx="2817847"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Total Figures</a:t>
            </a:r>
          </a:p>
        </p:txBody>
      </p:sp>
      <p:sp>
        <p:nvSpPr>
          <p:cNvPr id="21" name="TextBox 20"/>
          <p:cNvSpPr txBox="1"/>
          <p:nvPr/>
        </p:nvSpPr>
        <p:spPr>
          <a:xfrm>
            <a:off x="4196019" y="3304379"/>
            <a:ext cx="2901820"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Complaints by Department</a:t>
            </a:r>
          </a:p>
        </p:txBody>
      </p:sp>
      <p:sp>
        <p:nvSpPr>
          <p:cNvPr id="22" name="TextBox 21"/>
          <p:cNvSpPr txBox="1"/>
          <p:nvPr/>
        </p:nvSpPr>
        <p:spPr>
          <a:xfrm>
            <a:off x="317461" y="4203240"/>
            <a:ext cx="1642189" cy="400110"/>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Social Care (Assessments)</a:t>
            </a:r>
          </a:p>
        </p:txBody>
      </p:sp>
      <p:sp>
        <p:nvSpPr>
          <p:cNvPr id="23" name="TextBox 22"/>
          <p:cNvSpPr txBox="1"/>
          <p:nvPr/>
        </p:nvSpPr>
        <p:spPr>
          <a:xfrm>
            <a:off x="317459" y="4882300"/>
            <a:ext cx="1642189" cy="400110"/>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Finance (Assessments)</a:t>
            </a:r>
          </a:p>
        </p:txBody>
      </p:sp>
      <p:sp>
        <p:nvSpPr>
          <p:cNvPr id="27" name="TextBox 26"/>
          <p:cNvSpPr txBox="1"/>
          <p:nvPr/>
        </p:nvSpPr>
        <p:spPr>
          <a:xfrm>
            <a:off x="2031243" y="3812438"/>
            <a:ext cx="2452776" cy="276999"/>
          </a:xfrm>
          <a:prstGeom prst="rect">
            <a:avLst/>
          </a:prstGeom>
          <a:noFill/>
        </p:spPr>
        <p:txBody>
          <a:bodyPr wrap="square" rtlCol="0">
            <a:spAutoFit/>
          </a:bodyPr>
          <a:lstStyle/>
          <a:p>
            <a:r>
              <a:rPr lang="en-GB" sz="1200" dirty="0">
                <a:latin typeface="Verdana" panose="020B0604030504040204" pitchFamily="34" charset="0"/>
                <a:ea typeface="Verdana" panose="020B0604030504040204" pitchFamily="34" charset="0"/>
                <a:cs typeface="Verdana" panose="020B0604030504040204" pitchFamily="34" charset="0"/>
              </a:rPr>
              <a:t>Volumes of complaints</a:t>
            </a:r>
          </a:p>
        </p:txBody>
      </p:sp>
      <p:sp>
        <p:nvSpPr>
          <p:cNvPr id="52" name="TextBox 51"/>
          <p:cNvSpPr txBox="1"/>
          <p:nvPr/>
        </p:nvSpPr>
        <p:spPr>
          <a:xfrm>
            <a:off x="1771087" y="4203243"/>
            <a:ext cx="1808799" cy="246221"/>
          </a:xfrm>
          <a:prstGeom prst="rect">
            <a:avLst/>
          </a:prstGeom>
          <a:noFill/>
        </p:spPr>
        <p:txBody>
          <a:bodyPr wrap="square" rtlCol="0">
            <a:spAutoFit/>
          </a:bodyPr>
          <a:lstStyle/>
          <a:p>
            <a:r>
              <a:rPr lang="en-GB" sz="1000" dirty="0">
                <a:solidFill>
                  <a:srgbClr val="FF0000"/>
                </a:solidFill>
                <a:latin typeface="Verdana" panose="020B0604030504040204" pitchFamily="34" charset="0"/>
                <a:ea typeface="Verdana" panose="020B0604030504040204" pitchFamily="34" charset="0"/>
                <a:cs typeface="Verdana" panose="020B0604030504040204" pitchFamily="34" charset="0"/>
              </a:rPr>
              <a:t> </a:t>
            </a:r>
          </a:p>
        </p:txBody>
      </p:sp>
      <p:sp>
        <p:nvSpPr>
          <p:cNvPr id="53" name="TextBox 52"/>
          <p:cNvSpPr txBox="1"/>
          <p:nvPr/>
        </p:nvSpPr>
        <p:spPr>
          <a:xfrm>
            <a:off x="0" y="6933226"/>
            <a:ext cx="6858000" cy="2419124"/>
          </a:xfrm>
          <a:prstGeom prst="rect">
            <a:avLst/>
          </a:prstGeom>
          <a:solidFill>
            <a:schemeClr val="tx1">
              <a:lumMod val="20000"/>
              <a:lumOff val="80000"/>
            </a:schemeClr>
          </a:solidFill>
        </p:spPr>
        <p:txBody>
          <a:bodyPr wrap="square" rtlCol="0">
            <a:spAutoFit/>
          </a:bodyPr>
          <a:lstStyle/>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a:p>
            <a:pPr defTabSz="457198">
              <a:defRPr/>
            </a:pPr>
            <a:endParaRPr lang="en-GB" sz="2520" dirty="0">
              <a:solidFill>
                <a:srgbClr val="999999"/>
              </a:solidFill>
              <a:latin typeface="Times New Roman"/>
            </a:endParaRPr>
          </a:p>
        </p:txBody>
      </p:sp>
      <p:sp>
        <p:nvSpPr>
          <p:cNvPr id="55" name="TextBox 54"/>
          <p:cNvSpPr txBox="1"/>
          <p:nvPr/>
        </p:nvSpPr>
        <p:spPr>
          <a:xfrm>
            <a:off x="-1" y="6951298"/>
            <a:ext cx="2901820" cy="261610"/>
          </a:xfrm>
          <a:prstGeom prst="rect">
            <a:avLst/>
          </a:prstGeom>
          <a:noFill/>
        </p:spPr>
        <p:txBody>
          <a:bodyPr wrap="square" rtlCol="0">
            <a:spAutoFit/>
          </a:bodyPr>
          <a:lstStyle/>
          <a:p>
            <a:r>
              <a:rPr lang="en-GB" sz="1100" b="1" dirty="0">
                <a:solidFill>
                  <a:srgbClr val="C00000"/>
                </a:solidFill>
                <a:latin typeface="Verdana" panose="020B0604030504040204" pitchFamily="34" charset="0"/>
                <a:ea typeface="Verdana" panose="020B0604030504040204" pitchFamily="34" charset="0"/>
                <a:cs typeface="Verdana" panose="020B0604030504040204" pitchFamily="34" charset="0"/>
              </a:rPr>
              <a:t>Of the complaints received…</a:t>
            </a:r>
          </a:p>
        </p:txBody>
      </p:sp>
      <p:sp>
        <p:nvSpPr>
          <p:cNvPr id="70" name="TextBox 69"/>
          <p:cNvSpPr txBox="1"/>
          <p:nvPr/>
        </p:nvSpPr>
        <p:spPr>
          <a:xfrm>
            <a:off x="844996" y="7567048"/>
            <a:ext cx="1327980"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1</a:t>
            </a:r>
          </a:p>
        </p:txBody>
      </p:sp>
      <p:sp>
        <p:nvSpPr>
          <p:cNvPr id="71" name="TextBox 70"/>
          <p:cNvSpPr txBox="1"/>
          <p:nvPr/>
        </p:nvSpPr>
        <p:spPr>
          <a:xfrm>
            <a:off x="77146" y="8105612"/>
            <a:ext cx="1949031" cy="461665"/>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Case of Early Resolution</a:t>
            </a:r>
          </a:p>
        </p:txBody>
      </p:sp>
      <p:sp>
        <p:nvSpPr>
          <p:cNvPr id="72" name="TextBox 71"/>
          <p:cNvSpPr txBox="1"/>
          <p:nvPr/>
        </p:nvSpPr>
        <p:spPr>
          <a:xfrm>
            <a:off x="2976850" y="7553828"/>
            <a:ext cx="381662" cy="487360"/>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2 </a:t>
            </a:r>
          </a:p>
        </p:txBody>
      </p:sp>
      <p:sp>
        <p:nvSpPr>
          <p:cNvPr id="73" name="TextBox 72"/>
          <p:cNvSpPr txBox="1"/>
          <p:nvPr/>
        </p:nvSpPr>
        <p:spPr>
          <a:xfrm>
            <a:off x="2314447" y="8007705"/>
            <a:ext cx="1789599" cy="830997"/>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Cases escalated to the Ombudsman in respect of Blue Badge decisions</a:t>
            </a:r>
          </a:p>
        </p:txBody>
      </p:sp>
      <p:sp>
        <p:nvSpPr>
          <p:cNvPr id="45" name="TextBox 44"/>
          <p:cNvSpPr txBox="1"/>
          <p:nvPr/>
        </p:nvSpPr>
        <p:spPr>
          <a:xfrm>
            <a:off x="317457" y="5520127"/>
            <a:ext cx="1642189" cy="246221"/>
          </a:xfrm>
          <a:prstGeom prst="rect">
            <a:avLst/>
          </a:prstGeom>
          <a:noFill/>
        </p:spPr>
        <p:txBody>
          <a:bodyPr wrap="square" rtlCol="0">
            <a:spAutoFit/>
          </a:bodyPr>
          <a:lstStyle/>
          <a:p>
            <a:r>
              <a:rPr lang="en-GB" sz="1000" b="1" dirty="0">
                <a:latin typeface="Verdana" panose="020B0604030504040204" pitchFamily="34" charset="0"/>
                <a:ea typeface="Verdana" panose="020B0604030504040204" pitchFamily="34" charset="0"/>
                <a:cs typeface="Verdana" panose="020B0604030504040204" pitchFamily="34" charset="0"/>
              </a:rPr>
              <a:t>Blue Badges</a:t>
            </a:r>
          </a:p>
        </p:txBody>
      </p:sp>
      <p:pic>
        <p:nvPicPr>
          <p:cNvPr id="46" name="Picture 45"/>
          <p:cNvPicPr>
            <a:picLocks noChangeAspect="1"/>
          </p:cNvPicPr>
          <p:nvPr/>
        </p:nvPicPr>
        <p:blipFill>
          <a:blip r:embed="rId8"/>
          <a:stretch>
            <a:fillRect/>
          </a:stretch>
        </p:blipFill>
        <p:spPr>
          <a:xfrm>
            <a:off x="2074356" y="5520127"/>
            <a:ext cx="252938" cy="291851"/>
          </a:xfrm>
          <a:prstGeom prst="rect">
            <a:avLst/>
          </a:prstGeom>
        </p:spPr>
      </p:pic>
      <p:pic>
        <p:nvPicPr>
          <p:cNvPr id="3" name="Picture 2"/>
          <p:cNvPicPr>
            <a:picLocks noChangeAspect="1"/>
          </p:cNvPicPr>
          <p:nvPr/>
        </p:nvPicPr>
        <p:blipFill>
          <a:blip r:embed="rId9"/>
          <a:stretch>
            <a:fillRect/>
          </a:stretch>
        </p:blipFill>
        <p:spPr>
          <a:xfrm rot="5400000">
            <a:off x="2394658" y="3974984"/>
            <a:ext cx="240896" cy="870929"/>
          </a:xfrm>
          <a:prstGeom prst="rect">
            <a:avLst/>
          </a:prstGeom>
        </p:spPr>
      </p:pic>
      <p:pic>
        <p:nvPicPr>
          <p:cNvPr id="5" name="Picture 4"/>
          <p:cNvPicPr>
            <a:picLocks noChangeAspect="1"/>
          </p:cNvPicPr>
          <p:nvPr/>
        </p:nvPicPr>
        <p:blipFill>
          <a:blip r:embed="rId10"/>
          <a:stretch>
            <a:fillRect/>
          </a:stretch>
        </p:blipFill>
        <p:spPr>
          <a:xfrm rot="5400000">
            <a:off x="2221705" y="4759246"/>
            <a:ext cx="247651" cy="600075"/>
          </a:xfrm>
          <a:prstGeom prst="rect">
            <a:avLst/>
          </a:prstGeom>
        </p:spPr>
      </p:pic>
      <p:sp>
        <p:nvSpPr>
          <p:cNvPr id="50" name="TextBox 49"/>
          <p:cNvSpPr txBox="1"/>
          <p:nvPr/>
        </p:nvSpPr>
        <p:spPr>
          <a:xfrm>
            <a:off x="4059877" y="4203936"/>
            <a:ext cx="550267" cy="276999"/>
          </a:xfrm>
          <a:prstGeom prst="rect">
            <a:avLst/>
          </a:prstGeom>
          <a:noFill/>
        </p:spPr>
        <p:txBody>
          <a:bodyPr wrap="square" rtlCol="0">
            <a:spAutoFit/>
          </a:bodyPr>
          <a:lstStyle/>
          <a:p>
            <a:r>
              <a:rPr lang="en-GB" sz="1200" b="1"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5</a:t>
            </a:r>
          </a:p>
        </p:txBody>
      </p:sp>
      <p:sp>
        <p:nvSpPr>
          <p:cNvPr id="51" name="TextBox 50"/>
          <p:cNvSpPr txBox="1"/>
          <p:nvPr/>
        </p:nvSpPr>
        <p:spPr>
          <a:xfrm>
            <a:off x="4059876" y="5493924"/>
            <a:ext cx="550267" cy="276999"/>
          </a:xfrm>
          <a:prstGeom prst="rect">
            <a:avLst/>
          </a:prstGeom>
          <a:noFill/>
        </p:spPr>
        <p:txBody>
          <a:bodyPr wrap="square" rtlCol="0">
            <a:spAutoFit/>
          </a:bodyPr>
          <a:lstStyle/>
          <a:p>
            <a:r>
              <a:rPr lang="en-GB" sz="1200" b="1" dirty="0">
                <a:solidFill>
                  <a:srgbClr val="0070C0"/>
                </a:solidFill>
                <a:latin typeface="Verdana" panose="020B0604030504040204" pitchFamily="34" charset="0"/>
                <a:ea typeface="Verdana" panose="020B0604030504040204" pitchFamily="34" charset="0"/>
                <a:cs typeface="Verdana" panose="020B0604030504040204" pitchFamily="34" charset="0"/>
              </a:rPr>
              <a:t>4</a:t>
            </a:r>
          </a:p>
        </p:txBody>
      </p:sp>
      <p:sp>
        <p:nvSpPr>
          <p:cNvPr id="54" name="TextBox 53"/>
          <p:cNvSpPr txBox="1"/>
          <p:nvPr/>
        </p:nvSpPr>
        <p:spPr>
          <a:xfrm>
            <a:off x="4059876" y="4833132"/>
            <a:ext cx="550267" cy="276999"/>
          </a:xfrm>
          <a:prstGeom prst="rect">
            <a:avLst/>
          </a:prstGeom>
          <a:noFill/>
        </p:spPr>
        <p:txBody>
          <a:bodyPr wrap="square" rtlCol="0">
            <a:spAutoFit/>
          </a:bodyPr>
          <a:lstStyle/>
          <a:p>
            <a:r>
              <a:rPr lang="en-GB" sz="1200" b="1" dirty="0">
                <a:solidFill>
                  <a:srgbClr val="00B050"/>
                </a:solidFill>
                <a:latin typeface="Verdana" panose="020B0604030504040204" pitchFamily="34" charset="0"/>
                <a:ea typeface="Verdana" panose="020B0604030504040204" pitchFamily="34" charset="0"/>
                <a:cs typeface="Verdana" panose="020B0604030504040204" pitchFamily="34" charset="0"/>
              </a:rPr>
              <a:t>2</a:t>
            </a:r>
          </a:p>
        </p:txBody>
      </p:sp>
      <p:sp>
        <p:nvSpPr>
          <p:cNvPr id="33" name="Text Placeholder 28">
            <a:extLst>
              <a:ext uri="{FF2B5EF4-FFF2-40B4-BE49-F238E27FC236}">
                <a16:creationId xmlns:a16="http://schemas.microsoft.com/office/drawing/2014/main" id="{12BCD4F1-2504-47C1-99F6-B39BCBDDC0FB}"/>
              </a:ext>
            </a:extLst>
          </p:cNvPr>
          <p:cNvSpPr txBox="1">
            <a:spLocks/>
          </p:cNvSpPr>
          <p:nvPr/>
        </p:nvSpPr>
        <p:spPr>
          <a:xfrm>
            <a:off x="4577681" y="2468360"/>
            <a:ext cx="1911716" cy="182510"/>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r>
              <a:rPr lang="en-US" sz="1200" b="1" dirty="0">
                <a:solidFill>
                  <a:srgbClr val="788086"/>
                </a:solidFill>
                <a:latin typeface="Verdana"/>
              </a:rPr>
              <a:t>Received via the Ombudsman</a:t>
            </a:r>
          </a:p>
        </p:txBody>
      </p:sp>
      <p:graphicFrame>
        <p:nvGraphicFramePr>
          <p:cNvPr id="34"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3917030226"/>
              </p:ext>
            </p:extLst>
          </p:nvPr>
        </p:nvGraphicFramePr>
        <p:xfrm>
          <a:off x="160103" y="1371474"/>
          <a:ext cx="1032768" cy="1092200"/>
        </p:xfrm>
        <a:graphic>
          <a:graphicData uri="http://schemas.openxmlformats.org/drawingml/2006/chart">
            <c:chart xmlns:c="http://schemas.openxmlformats.org/drawingml/2006/chart" xmlns:r="http://schemas.openxmlformats.org/officeDocument/2006/relationships" r:id="rId11"/>
          </a:graphicData>
        </a:graphic>
      </p:graphicFrame>
      <p:sp>
        <p:nvSpPr>
          <p:cNvPr id="35" name="Text Placeholder 438">
            <a:extLst>
              <a:ext uri="{FF2B5EF4-FFF2-40B4-BE49-F238E27FC236}">
                <a16:creationId xmlns:a16="http://schemas.microsoft.com/office/drawing/2014/main" id="{B49A98DC-0484-43DA-8119-2585E759C606}"/>
              </a:ext>
            </a:extLst>
          </p:cNvPr>
          <p:cNvSpPr txBox="1">
            <a:spLocks/>
          </p:cNvSpPr>
          <p:nvPr/>
        </p:nvSpPr>
        <p:spPr>
          <a:xfrm>
            <a:off x="293612" y="1724375"/>
            <a:ext cx="765749" cy="517525"/>
          </a:xfrm>
          <a:prstGeom prst="rect">
            <a:avLst/>
          </a:prstGeom>
        </p:spPr>
        <p:txBody>
          <a:bodyPr vert="horz" lIns="91440" tIns="45720" rIns="91440" bIns="4572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defTabSz="1219164">
              <a:defRPr/>
            </a:pPr>
            <a:endParaRPr lang="en-US" sz="2500" dirty="0">
              <a:solidFill>
                <a:srgbClr val="C1272D"/>
              </a:solidFill>
              <a:latin typeface="Rockwell"/>
            </a:endParaRPr>
          </a:p>
        </p:txBody>
      </p:sp>
      <p:pic>
        <p:nvPicPr>
          <p:cNvPr id="37" name="Picture 36"/>
          <p:cNvPicPr>
            <a:picLocks noChangeAspect="1"/>
          </p:cNvPicPr>
          <p:nvPr/>
        </p:nvPicPr>
        <p:blipFill>
          <a:blip r:embed="rId8"/>
          <a:stretch>
            <a:fillRect/>
          </a:stretch>
        </p:blipFill>
        <p:spPr>
          <a:xfrm>
            <a:off x="2362738" y="5526227"/>
            <a:ext cx="247651" cy="285751"/>
          </a:xfrm>
          <a:prstGeom prst="rect">
            <a:avLst/>
          </a:prstGeom>
        </p:spPr>
      </p:pic>
      <p:pic>
        <p:nvPicPr>
          <p:cNvPr id="38" name="Picture 37"/>
          <p:cNvPicPr>
            <a:picLocks noChangeAspect="1"/>
          </p:cNvPicPr>
          <p:nvPr/>
        </p:nvPicPr>
        <p:blipFill>
          <a:blip r:embed="rId8"/>
          <a:stretch>
            <a:fillRect/>
          </a:stretch>
        </p:blipFill>
        <p:spPr>
          <a:xfrm>
            <a:off x="2628815" y="5526228"/>
            <a:ext cx="259225" cy="299106"/>
          </a:xfrm>
          <a:prstGeom prst="rect">
            <a:avLst/>
          </a:prstGeom>
        </p:spPr>
      </p:pic>
      <p:pic>
        <p:nvPicPr>
          <p:cNvPr id="39" name="Picture 38"/>
          <p:cNvPicPr>
            <a:picLocks noChangeAspect="1"/>
          </p:cNvPicPr>
          <p:nvPr/>
        </p:nvPicPr>
        <p:blipFill>
          <a:blip r:embed="rId8"/>
          <a:stretch>
            <a:fillRect/>
          </a:stretch>
        </p:blipFill>
        <p:spPr>
          <a:xfrm>
            <a:off x="2892457" y="5518322"/>
            <a:ext cx="266076" cy="307011"/>
          </a:xfrm>
          <a:prstGeom prst="rect">
            <a:avLst/>
          </a:prstGeom>
        </p:spPr>
      </p:pic>
      <p:sp>
        <p:nvSpPr>
          <p:cNvPr id="40" name="TextBox 39"/>
          <p:cNvSpPr txBox="1"/>
          <p:nvPr/>
        </p:nvSpPr>
        <p:spPr>
          <a:xfrm>
            <a:off x="4982939" y="7542809"/>
            <a:ext cx="1327980" cy="477054"/>
          </a:xfrm>
          <a:prstGeom prst="rect">
            <a:avLst/>
          </a:prstGeom>
          <a:noFill/>
        </p:spPr>
        <p:txBody>
          <a:bodyPr wrap="square" rtlCol="0">
            <a:spAutoFit/>
          </a:bodyPr>
          <a:lstStyle/>
          <a:p>
            <a:r>
              <a:rPr lang="en-GB" sz="2500" b="1" dirty="0">
                <a:solidFill>
                  <a:srgbClr val="C00000"/>
                </a:solidFill>
                <a:latin typeface="Rockwell" panose="02060603020205020403" pitchFamily="18" charset="0"/>
              </a:rPr>
              <a:t>1</a:t>
            </a:r>
          </a:p>
        </p:txBody>
      </p:sp>
      <p:sp>
        <p:nvSpPr>
          <p:cNvPr id="41" name="TextBox 40"/>
          <p:cNvSpPr txBox="1"/>
          <p:nvPr/>
        </p:nvSpPr>
        <p:spPr>
          <a:xfrm>
            <a:off x="4390524" y="8014609"/>
            <a:ext cx="1789599" cy="646331"/>
          </a:xfrm>
          <a:prstGeom prst="rect">
            <a:avLst/>
          </a:prstGeom>
          <a:noFill/>
        </p:spPr>
        <p:txBody>
          <a:bodyPr wrap="square" rtlCol="0">
            <a:spAutoFit/>
          </a:bodyPr>
          <a:lstStyle/>
          <a:p>
            <a:pPr algn="ctr"/>
            <a:r>
              <a:rPr lang="en-GB" sz="1200" b="1" dirty="0">
                <a:latin typeface="Verdana" panose="020B0604030504040204" pitchFamily="34" charset="0"/>
                <a:ea typeface="Verdana" panose="020B0604030504040204" pitchFamily="34" charset="0"/>
                <a:cs typeface="Verdana" panose="020B0604030504040204" pitchFamily="34" charset="0"/>
              </a:rPr>
              <a:t>Of these cases was upheld and learning identified</a:t>
            </a:r>
          </a:p>
        </p:txBody>
      </p:sp>
      <p:pic>
        <p:nvPicPr>
          <p:cNvPr id="7" name="Picture 6"/>
          <p:cNvPicPr>
            <a:picLocks noChangeAspect="1"/>
          </p:cNvPicPr>
          <p:nvPr/>
        </p:nvPicPr>
        <p:blipFill>
          <a:blip r:embed="rId12"/>
          <a:stretch>
            <a:fillRect/>
          </a:stretch>
        </p:blipFill>
        <p:spPr>
          <a:xfrm rot="5400000">
            <a:off x="3173209" y="4137665"/>
            <a:ext cx="250999" cy="535465"/>
          </a:xfrm>
          <a:prstGeom prst="rect">
            <a:avLst/>
          </a:prstGeom>
        </p:spPr>
      </p:pic>
    </p:spTree>
    <p:extLst>
      <p:ext uri="{BB962C8B-B14F-4D97-AF65-F5344CB8AC3E}">
        <p14:creationId xmlns:p14="http://schemas.microsoft.com/office/powerpoint/2010/main" val="175145736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06_Elements">
  <a:themeElements>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23236567_Infographic shapes_RVA_v4.potx" id="{BB86E56C-A35A-4F75-9A63-B3F8D757F3F3}" vid="{FFF032B6-16EC-45D4-B3CF-489335FDB52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91410324A0C3046B98EC77A08313EFF" ma:contentTypeVersion="6" ma:contentTypeDescription="Create a new document." ma:contentTypeScope="" ma:versionID="7b9ddea4f18b7888a923bcf63802a7f7">
  <xsd:schema xmlns:xsd="http://www.w3.org/2001/XMLSchema" xmlns:xs="http://www.w3.org/2001/XMLSchema" xmlns:p="http://schemas.microsoft.com/office/2006/metadata/properties" xmlns:ns2="e351317e-8070-4d82-a16f-4fb0d4958a18" xmlns:ns3="f4f51df5-6f22-43b4-8b62-ad2273e2c31c" targetNamespace="http://schemas.microsoft.com/office/2006/metadata/properties" ma:root="true" ma:fieldsID="45685898d7124d99af25024e1bee81c1" ns2:_="" ns3:_="">
    <xsd:import namespace="e351317e-8070-4d82-a16f-4fb0d4958a18"/>
    <xsd:import namespace="f4f51df5-6f22-43b4-8b62-ad2273e2c3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51317e-8070-4d82-a16f-4fb0d4958a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4f51df5-6f22-43b4-8b62-ad2273e2c3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A464C79-402E-48E6-AC82-11741A1419A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0DAC213-9402-4EB9-B2C4-90493E1F7E28}">
  <ds:schemaRefs>
    <ds:schemaRef ds:uri="http://schemas.microsoft.com/sharepoint/v3/contenttype/forms"/>
  </ds:schemaRefs>
</ds:datastoreItem>
</file>

<file path=customXml/itemProps3.xml><?xml version="1.0" encoding="utf-8"?>
<ds:datastoreItem xmlns:ds="http://schemas.openxmlformats.org/officeDocument/2006/customXml" ds:itemID="{EC933C2E-6B28-4365-AD4D-3FE10520A1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351317e-8070-4d82-a16f-4fb0d4958a18"/>
    <ds:schemaRef ds:uri="f4f51df5-6f22-43b4-8b62-ad2273e2c3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2075</TotalTime>
  <Words>1980</Words>
  <Application>Microsoft Office PowerPoint</Application>
  <PresentationFormat>On-screen Show (4:3)</PresentationFormat>
  <Paragraphs>377</Paragraphs>
  <Slides>16</Slides>
  <Notes>0</Notes>
  <HiddenSlides>0</HiddenSlides>
  <MMClips>0</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Office Theme</vt:lpstr>
      <vt:lpstr>06_Elements</vt:lpstr>
      <vt:lpstr>Annual Corporate Complaints Report</vt:lpstr>
      <vt:lpstr>Annual Complaints Report  I Executive Summary</vt:lpstr>
      <vt:lpstr>Annual Complaints Report  I Corporate Complaints Process</vt:lpstr>
      <vt:lpstr>Annual Complaints Report 2019-’20 I Corporate Complaints Summary</vt:lpstr>
      <vt:lpstr>Annual Complaints Report  I Themes</vt:lpstr>
      <vt:lpstr>Annual Complaints Report  I Customer &amp; Localities</vt:lpstr>
      <vt:lpstr>Annual Complaints Report  I Children’s Services (Corporate)</vt:lpstr>
      <vt:lpstr>Annual Complaints Report  I Children’s Services (Statutory SC Complaints)</vt:lpstr>
      <vt:lpstr>Annual Complaints Report  I Adult Social Care</vt:lpstr>
      <vt:lpstr>Annual Complaints Report  I Corporate Services</vt:lpstr>
      <vt:lpstr>Annual Complaints Report  I Volume Comparison</vt:lpstr>
      <vt:lpstr>Annual Complaints Report  I Ombudsman Cases</vt:lpstr>
      <vt:lpstr>Annual Complaints Report  I Learning</vt:lpstr>
      <vt:lpstr>Annual Complaints Report  I Respond SaaS</vt:lpstr>
      <vt:lpstr>Annual Complaints Report  I Compliments</vt:lpstr>
      <vt:lpstr>Annual Complaints Report I Complaints Working Group</vt:lpstr>
    </vt:vector>
  </TitlesOfParts>
  <Company>Wokingham Borough Council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Annual Complaints Report</dc:title>
  <dc:creator>Michael Bateman</dc:creator>
  <cp:lastModifiedBy>Jackie Whitney</cp:lastModifiedBy>
  <cp:revision>144</cp:revision>
  <dcterms:created xsi:type="dcterms:W3CDTF">2020-05-08T10:49:23Z</dcterms:created>
  <dcterms:modified xsi:type="dcterms:W3CDTF">2021-02-03T12:53:40Z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0x010100E91410324A0C3046B98EC77A08313EFF</vt:lpwstr>
  </property>
</Properties>
</file>