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xml" ContentType="application/vnd.openxmlformats-officedocument.themeOverride+xml"/>
  <Override PartName="/ppt/drawings/drawing3.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drawings/drawing4.xml" ContentType="application/vnd.openxmlformats-officedocument.drawingml.chartshapes+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drawings/drawing5.xml" ContentType="application/vnd.openxmlformats-officedocument.drawingml.chartshapes+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3.xml" ContentType="application/vnd.openxmlformats-officedocument.themeOverride+xml"/>
  <Override PartName="/ppt/drawings/drawing6.xml" ContentType="application/vnd.openxmlformats-officedocument.drawingml.chartshapes+xml"/>
  <Override PartName="/ppt/notesSlides/notesSlide5.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4.xml" ContentType="application/vnd.openxmlformats-officedocument.themeOverr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5.xml" ContentType="application/vnd.openxmlformats-officedocument.themeOverride+xml"/>
  <Override PartName="/ppt/drawings/drawing7.xml" ContentType="application/vnd.openxmlformats-officedocument.drawingml.chartshapes+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drawings/drawing8.xml" ContentType="application/vnd.openxmlformats-officedocument.drawingml.chartshapes+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6.xml" ContentType="application/vnd.openxmlformats-officedocument.themeOverride+xml"/>
  <Override PartName="/ppt/drawings/drawing9.xml" ContentType="application/vnd.openxmlformats-officedocument.drawingml.chartshapes+xml"/>
  <Override PartName="/ppt/notesSlides/notesSlide6.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7.xml" ContentType="application/vnd.openxmlformats-officedocument.themeOverr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8.xml" ContentType="application/vnd.openxmlformats-officedocument.themeOverride+xml"/>
  <Override PartName="/ppt/drawings/drawing10.xml" ContentType="application/vnd.openxmlformats-officedocument.drawingml.chartshapes+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ppt/drawings/drawing11.xml" ContentType="application/vnd.openxmlformats-officedocument.drawingml.chartshapes+xml"/>
  <Override PartName="/ppt/charts/chart23.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9.xml" ContentType="application/vnd.openxmlformats-officedocument.themeOverride+xml"/>
  <Override PartName="/ppt/drawings/drawing12.xml" ContentType="application/vnd.openxmlformats-officedocument.drawingml.chartshapes+xml"/>
  <Override PartName="/ppt/notesSlides/notesSlide7.xml" ContentType="application/vnd.openxmlformats-officedocument.presentationml.notesSlide+xml"/>
  <Override PartName="/ppt/charts/chart24.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0.xml" ContentType="application/vnd.openxmlformats-officedocument.themeOverride+xml"/>
  <Override PartName="/ppt/charts/chart25.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11.xml" ContentType="application/vnd.openxmlformats-officedocument.themeOverride+xml"/>
  <Override PartName="/ppt/drawings/drawing13.xml" ContentType="application/vnd.openxmlformats-officedocument.drawingml.chartshapes+xml"/>
  <Override PartName="/ppt/charts/chart26.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2.xml" ContentType="application/vnd.openxmlformats-officedocument.themeOverride+xml"/>
  <Override PartName="/ppt/drawings/drawing14.xml" ContentType="application/vnd.openxmlformats-officedocument.drawingml.chartshapes+xml"/>
  <Override PartName="/ppt/charts/chart27.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8.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9.xml" ContentType="application/vnd.openxmlformats-officedocument.drawingml.chart+xml"/>
  <Override PartName="/ppt/charts/style28.xml" ContentType="application/vnd.ms-office.chartstyle+xml"/>
  <Override PartName="/ppt/charts/colors28.xml" ContentType="application/vnd.ms-office.chartcolorstyle+xml"/>
  <Override PartName="/ppt/drawings/drawing15.xml" ContentType="application/vnd.openxmlformats-officedocument.drawingml.chartshapes+xml"/>
  <Override PartName="/ppt/notesSlides/notesSlide8.xml" ContentType="application/vnd.openxmlformats-officedocument.presentationml.notesSlide+xml"/>
  <Override PartName="/ppt/charts/chart30.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13.xml" ContentType="application/vnd.openxmlformats-officedocument.themeOverride+xml"/>
  <Override PartName="/ppt/charts/chart31.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14.xml" ContentType="application/vnd.openxmlformats-officedocument.themeOverride+xml"/>
  <Override PartName="/ppt/drawings/drawing16.xml" ContentType="application/vnd.openxmlformats-officedocument.drawingml.chartshapes+xml"/>
  <Override PartName="/ppt/charts/chart32.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15.xml" ContentType="application/vnd.openxmlformats-officedocument.themeOverride+xml"/>
  <Override PartName="/ppt/drawings/drawing17.xml" ContentType="application/vnd.openxmlformats-officedocument.drawingml.chartshapes+xml"/>
  <Override PartName="/ppt/charts/chart33.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4.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5.xml" ContentType="application/vnd.openxmlformats-officedocument.drawingml.chart+xml"/>
  <Override PartName="/ppt/charts/style34.xml" ContentType="application/vnd.ms-office.chartstyle+xml"/>
  <Override PartName="/ppt/charts/colors34.xml" ContentType="application/vnd.ms-office.chartcolorstyle+xml"/>
  <Override PartName="/ppt/drawings/drawing18.xml" ContentType="application/vnd.openxmlformats-officedocument.drawingml.chartshapes+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Lst>
  <p:notesMasterIdLst>
    <p:notesMasterId r:id="rId17"/>
  </p:notesMasterIdLst>
  <p:sldIdLst>
    <p:sldId id="257" r:id="rId6"/>
    <p:sldId id="258" r:id="rId7"/>
    <p:sldId id="260" r:id="rId8"/>
    <p:sldId id="259" r:id="rId9"/>
    <p:sldId id="270" r:id="rId10"/>
    <p:sldId id="262" r:id="rId11"/>
    <p:sldId id="273" r:id="rId12"/>
    <p:sldId id="265" r:id="rId13"/>
    <p:sldId id="263" r:id="rId14"/>
    <p:sldId id="272" r:id="rId15"/>
    <p:sldId id="26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53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72150-2A5A-4D01-94AF-34FF7362593C}" v="1" dt="2022-04-25T12:13:59.400"/>
    <p1510:client id="{65969468-298F-40A4-9D9C-15DDF033AC2A}" v="2" dt="2021-07-26T12:48:53.1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111" autoAdjust="0"/>
    <p:restoredTop sz="93886" autoAdjust="0"/>
  </p:normalViewPr>
  <p:slideViewPr>
    <p:cSldViewPr snapToGrid="0" showGuides="1">
      <p:cViewPr>
        <p:scale>
          <a:sx n="90" d="100"/>
          <a:sy n="90" d="100"/>
        </p:scale>
        <p:origin x="474" y="-59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49" d="100"/>
          <a:sy n="49" d="100"/>
        </p:scale>
        <p:origin x="2910" y="5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eet Penny" userId="S::daneet.penny@wokingham.gov.uk::26038856-c037-4224-8559-49dd50bdf8b9" providerId="AD" clId="Web-{65969468-298F-40A4-9D9C-15DDF033AC2A}"/>
    <pc:docChg chg="modSld">
      <pc:chgData name="Daneet Penny" userId="S::daneet.penny@wokingham.gov.uk::26038856-c037-4224-8559-49dd50bdf8b9" providerId="AD" clId="Web-{65969468-298F-40A4-9D9C-15DDF033AC2A}" dt="2021-07-26T12:48:53.164" v="0" actId="20577"/>
      <pc:docMkLst>
        <pc:docMk/>
      </pc:docMkLst>
      <pc:sldChg chg="modSp">
        <pc:chgData name="Daneet Penny" userId="S::daneet.penny@wokingham.gov.uk::26038856-c037-4224-8559-49dd50bdf8b9" providerId="AD" clId="Web-{65969468-298F-40A4-9D9C-15DDF033AC2A}" dt="2021-07-26T12:48:53.164" v="0" actId="20577"/>
        <pc:sldMkLst>
          <pc:docMk/>
          <pc:sldMk cId="761109910" sldId="259"/>
        </pc:sldMkLst>
        <pc:spChg chg="mod">
          <ac:chgData name="Daneet Penny" userId="S::daneet.penny@wokingham.gov.uk::26038856-c037-4224-8559-49dd50bdf8b9" providerId="AD" clId="Web-{65969468-298F-40A4-9D9C-15DDF033AC2A}" dt="2021-07-26T12:48:53.164" v="0" actId="20577"/>
          <ac:spMkLst>
            <pc:docMk/>
            <pc:sldMk cId="761109910" sldId="259"/>
            <ac:spMk id="59" creationId="{879F76A4-6BBB-4C9A-829D-8F91A392EED1}"/>
          </ac:spMkLst>
        </pc:spChg>
      </pc:sldChg>
    </pc:docChg>
  </pc:docChgLst>
  <pc:docChgLst>
    <pc:chgData name="Jackie Whitney" userId="S::jackie.whitney@wokingham.gov.uk::9b2e8f4a-56d8-42e7-bfd5-30c72cdc349c" providerId="AD" clId="Web-{09272150-2A5A-4D01-94AF-34FF7362593C}"/>
    <pc:docChg chg="modSld">
      <pc:chgData name="Jackie Whitney" userId="S::jackie.whitney@wokingham.gov.uk::9b2e8f4a-56d8-42e7-bfd5-30c72cdc349c" providerId="AD" clId="Web-{09272150-2A5A-4D01-94AF-34FF7362593C}" dt="2022-04-25T12:13:59.400" v="0" actId="1076"/>
      <pc:docMkLst>
        <pc:docMk/>
      </pc:docMkLst>
      <pc:sldChg chg="modSp">
        <pc:chgData name="Jackie Whitney" userId="S::jackie.whitney@wokingham.gov.uk::9b2e8f4a-56d8-42e7-bfd5-30c72cdc349c" providerId="AD" clId="Web-{09272150-2A5A-4D01-94AF-34FF7362593C}" dt="2022-04-25T12:13:59.400" v="0" actId="1076"/>
        <pc:sldMkLst>
          <pc:docMk/>
          <pc:sldMk cId="3726609642" sldId="260"/>
        </pc:sldMkLst>
        <pc:graphicFrameChg chg="mod">
          <ac:chgData name="Jackie Whitney" userId="S::jackie.whitney@wokingham.gov.uk::9b2e8f4a-56d8-42e7-bfd5-30c72cdc349c" providerId="AD" clId="Web-{09272150-2A5A-4D01-94AF-34FF7362593C}" dt="2022-04-25T12:13:59.400" v="0" actId="1076"/>
          <ac:graphicFrameMkLst>
            <pc:docMk/>
            <pc:sldMk cId="3726609642" sldId="260"/>
            <ac:graphicFrameMk id="6" creationId="{0218AE7B-1AED-4F11-8D20-A71BD211EAA2}"/>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5" Type="http://schemas.openxmlformats.org/officeDocument/2006/relationships/chartUserShapes" Target="../drawings/drawing5.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0.xml"/><Relationship Id="rId1" Type="http://schemas.microsoft.com/office/2011/relationships/chartStyle" Target="style10.xml"/><Relationship Id="rId5" Type="http://schemas.openxmlformats.org/officeDocument/2006/relationships/chartUserShapes" Target="../drawings/drawing6.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2.xml"/><Relationship Id="rId1" Type="http://schemas.microsoft.com/office/2011/relationships/chartStyle" Target="style12.xml"/><Relationship Id="rId5" Type="http://schemas.openxmlformats.org/officeDocument/2006/relationships/chartUserShapes" Target="../drawings/drawing7.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chartUserShapes" Target="../drawings/drawing8.xm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6.xml"/><Relationship Id="rId1" Type="http://schemas.microsoft.com/office/2011/relationships/chartStyle" Target="style16.xml"/><Relationship Id="rId5" Type="http://schemas.openxmlformats.org/officeDocument/2006/relationships/chartUserShapes" Target="../drawings/drawing9.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8.xml"/><Relationship Id="rId1" Type="http://schemas.microsoft.com/office/2011/relationships/chartStyle" Target="style18.xml"/><Relationship Id="rId5" Type="http://schemas.openxmlformats.org/officeDocument/2006/relationships/chartUserShapes" Target="../drawings/drawing10.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9.xml"/><Relationship Id="rId1" Type="http://schemas.microsoft.com/office/2011/relationships/chartStyle" Target="style1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0.xml"/><Relationship Id="rId1" Type="http://schemas.microsoft.com/office/2011/relationships/chartStyle" Target="style20.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chartUserShapes" Target="../drawings/drawing11.xml"/></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2.xml"/><Relationship Id="rId1" Type="http://schemas.microsoft.com/office/2011/relationships/chartStyle" Target="style22.xml"/><Relationship Id="rId5" Type="http://schemas.openxmlformats.org/officeDocument/2006/relationships/chartUserShapes" Target="../drawings/drawing12.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24.xml"/><Relationship Id="rId1" Type="http://schemas.microsoft.com/office/2011/relationships/chartStyle" Target="style24.xml"/><Relationship Id="rId5" Type="http://schemas.openxmlformats.org/officeDocument/2006/relationships/chartUserShapes" Target="../drawings/drawing13.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5.xml"/><Relationship Id="rId1" Type="http://schemas.microsoft.com/office/2011/relationships/chartStyle" Target="style25.xml"/><Relationship Id="rId5" Type="http://schemas.openxmlformats.org/officeDocument/2006/relationships/chartUserShapes" Target="../drawings/drawing14.xml"/><Relationship Id="rId4"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6.xml"/><Relationship Id="rId1" Type="http://schemas.microsoft.com/office/2011/relationships/chartStyle" Target="style26.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7.xml"/><Relationship Id="rId1" Type="http://schemas.microsoft.com/office/2011/relationships/chartStyle" Target="style27.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chartUserShapes" Target="../drawings/drawing15.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30.xml"/><Relationship Id="rId1" Type="http://schemas.microsoft.com/office/2011/relationships/chartStyle" Target="style30.xml"/><Relationship Id="rId5" Type="http://schemas.openxmlformats.org/officeDocument/2006/relationships/chartUserShapes" Target="../drawings/drawing16.xml"/><Relationship Id="rId4"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31.xml"/><Relationship Id="rId1" Type="http://schemas.microsoft.com/office/2011/relationships/chartStyle" Target="style31.xml"/><Relationship Id="rId5" Type="http://schemas.openxmlformats.org/officeDocument/2006/relationships/chartUserShapes" Target="../drawings/drawing17.xml"/><Relationship Id="rId4"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2.xml"/><Relationship Id="rId1" Type="http://schemas.microsoft.com/office/2011/relationships/chartStyle" Target="style32.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33.xml"/><Relationship Id="rId1" Type="http://schemas.microsoft.com/office/2011/relationships/chartStyle" Target="style33.xm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chartUserShapes" Target="../drawings/drawing18.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3.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3738084035356983"/>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Sheet1!$A$2:$A$9</c:f>
              <c:strCache>
                <c:ptCount val="8"/>
                <c:pt idx="0">
                  <c:v>Q1 2019/20</c:v>
                </c:pt>
                <c:pt idx="1">
                  <c:v>Q2 2019/20</c:v>
                </c:pt>
                <c:pt idx="2">
                  <c:v>Q3 2019/20</c:v>
                </c:pt>
                <c:pt idx="3">
                  <c:v>Q4 2019/20</c:v>
                </c:pt>
                <c:pt idx="4">
                  <c:v>Q1 2020/21</c:v>
                </c:pt>
                <c:pt idx="5">
                  <c:v>Q2 2020/21</c:v>
                </c:pt>
                <c:pt idx="6">
                  <c:v>Q3 2020/21</c:v>
                </c:pt>
                <c:pt idx="7">
                  <c:v>Q4 2020/21</c:v>
                </c:pt>
              </c:strCache>
            </c:strRef>
          </c:cat>
          <c:val>
            <c:numRef>
              <c:f>Sheet1!$B$2:$B$9</c:f>
              <c:numCache>
                <c:formatCode>General</c:formatCode>
                <c:ptCount val="8"/>
                <c:pt idx="0">
                  <c:v>67</c:v>
                </c:pt>
                <c:pt idx="1">
                  <c:v>50</c:v>
                </c:pt>
                <c:pt idx="2">
                  <c:v>50</c:v>
                </c:pt>
                <c:pt idx="3">
                  <c:v>44</c:v>
                </c:pt>
                <c:pt idx="4">
                  <c:v>31</c:v>
                </c:pt>
                <c:pt idx="5">
                  <c:v>58</c:v>
                </c:pt>
                <c:pt idx="6">
                  <c:v>78</c:v>
                </c:pt>
                <c:pt idx="7">
                  <c:v>75</c:v>
                </c:pt>
              </c:numCache>
            </c:numRef>
          </c:val>
          <c:smooth val="0"/>
          <c:extLst>
            <c:ext xmlns:c16="http://schemas.microsoft.com/office/drawing/2014/chart" uri="{C3380CC4-5D6E-409C-BE32-E72D297353CC}">
              <c16:uniqueId val="{00000000-94C8-4B56-A1CA-F297A8F6D974}"/>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accent2">
                  <a:shade val="95000"/>
                  <a:satMod val="105000"/>
                </a:schemeClr>
              </a:solidFill>
              <a:prstDash val="solid"/>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solidFill>
            <a:srgbClr val="FF0000"/>
          </a:solidFill>
          <a:prstDash val="dash"/>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7642-437C-9880-25520FF31FAA}"/>
              </c:ext>
            </c:extLst>
          </c:dPt>
          <c:dPt>
            <c:idx val="1"/>
            <c:bubble3D val="0"/>
            <c:spPr>
              <a:solidFill>
                <a:sysClr val="window" lastClr="FFFFFF"/>
              </a:solidFill>
              <a:ln w="19050">
                <a:noFill/>
              </a:ln>
              <a:effectLst/>
            </c:spPr>
            <c:extLst>
              <c:ext xmlns:c16="http://schemas.microsoft.com/office/drawing/2014/chart" uri="{C3380CC4-5D6E-409C-BE32-E72D297353CC}">
                <c16:uniqueId val="{00000003-7642-437C-9880-25520FF31FAA}"/>
              </c:ext>
            </c:extLst>
          </c:dPt>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7642-437C-9880-25520FF31FA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27EB-429A-B535-EC3D75B43E09}"/>
              </c:ext>
            </c:extLst>
          </c:dPt>
          <c:dPt>
            <c:idx val="1"/>
            <c:bubble3D val="0"/>
            <c:spPr>
              <a:solidFill>
                <a:sysClr val="window" lastClr="FFFFFF"/>
              </a:solidFill>
              <a:ln w="19050">
                <a:noFill/>
              </a:ln>
              <a:effectLst/>
            </c:spPr>
            <c:extLst>
              <c:ext xmlns:c16="http://schemas.microsoft.com/office/drawing/2014/chart" uri="{C3380CC4-5D6E-409C-BE32-E72D297353CC}">
                <c16:uniqueId val="{00000003-27EB-429A-B535-EC3D75B43E09}"/>
              </c:ext>
            </c:extLst>
          </c:dPt>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27EB-429A-B535-EC3D75B43E0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103672144451206"/>
          <c:y val="0.18254354678879955"/>
          <c:w val="0.64214061901219543"/>
          <c:h val="0.60139629458094668"/>
        </c:manualLayout>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EC84-4DF2-960C-035456A9510C}"/>
              </c:ext>
            </c:extLst>
          </c:dPt>
          <c:dPt>
            <c:idx val="1"/>
            <c:bubble3D val="0"/>
            <c:spPr>
              <a:solidFill>
                <a:sysClr val="window" lastClr="FFFFFF"/>
              </a:solidFill>
              <a:ln w="19050">
                <a:noFill/>
              </a:ln>
              <a:effectLst/>
            </c:spPr>
            <c:extLst>
              <c:ext xmlns:c16="http://schemas.microsoft.com/office/drawing/2014/chart" uri="{C3380CC4-5D6E-409C-BE32-E72D297353CC}">
                <c16:uniqueId val="{00000003-EC84-4DF2-960C-035456A9510C}"/>
              </c:ext>
            </c:extLst>
          </c:dPt>
          <c:cat>
            <c:strRef>
              <c:f>Sheet1!$A$2:$A$3</c:f>
              <c:strCache>
                <c:ptCount val="2"/>
                <c:pt idx="0">
                  <c:v>1st Qtr</c:v>
                </c:pt>
                <c:pt idx="1">
                  <c:v>2nd Qtr</c:v>
                </c:pt>
              </c:strCache>
            </c:strRef>
          </c:cat>
          <c:val>
            <c:numRef>
              <c:f>Sheet1!$B$2:$B$3</c:f>
              <c:numCache>
                <c:formatCode>General</c:formatCode>
                <c:ptCount val="2"/>
                <c:pt idx="0">
                  <c:v>6</c:v>
                </c:pt>
                <c:pt idx="1">
                  <c:v>0</c:v>
                </c:pt>
              </c:numCache>
            </c:numRef>
          </c:val>
          <c:extLst>
            <c:ext xmlns:c16="http://schemas.microsoft.com/office/drawing/2014/chart" uri="{C3380CC4-5D6E-409C-BE32-E72D297353CC}">
              <c16:uniqueId val="{00000004-EC84-4DF2-960C-035456A9510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Sheet1!$A$2:$A$9</c:f>
              <c:strCache>
                <c:ptCount val="8"/>
                <c:pt idx="0">
                  <c:v>Q1 2019/20</c:v>
                </c:pt>
                <c:pt idx="1">
                  <c:v>Q2 2019/20</c:v>
                </c:pt>
                <c:pt idx="2">
                  <c:v>Q3 2019/20</c:v>
                </c:pt>
                <c:pt idx="3">
                  <c:v>Q4 2019/20</c:v>
                </c:pt>
                <c:pt idx="4">
                  <c:v>Q1 2020/21</c:v>
                </c:pt>
                <c:pt idx="5">
                  <c:v>Q2 2020/21</c:v>
                </c:pt>
                <c:pt idx="6">
                  <c:v>Q3 2020/21</c:v>
                </c:pt>
                <c:pt idx="7">
                  <c:v>Q4 2020/21</c:v>
                </c:pt>
              </c:strCache>
            </c:strRef>
          </c:cat>
          <c:val>
            <c:numRef>
              <c:f>Sheet1!$B$2:$B$9</c:f>
              <c:numCache>
                <c:formatCode>General</c:formatCode>
                <c:ptCount val="8"/>
                <c:pt idx="0">
                  <c:v>0</c:v>
                </c:pt>
                <c:pt idx="1">
                  <c:v>0</c:v>
                </c:pt>
                <c:pt idx="2">
                  <c:v>0</c:v>
                </c:pt>
                <c:pt idx="3">
                  <c:v>0</c:v>
                </c:pt>
                <c:pt idx="4">
                  <c:v>3</c:v>
                </c:pt>
                <c:pt idx="5">
                  <c:v>11</c:v>
                </c:pt>
                <c:pt idx="6">
                  <c:v>20</c:v>
                </c:pt>
                <c:pt idx="7">
                  <c:v>27</c:v>
                </c:pt>
              </c:numCache>
            </c:numRef>
          </c:val>
          <c:smooth val="0"/>
          <c:extLst>
            <c:ext xmlns:c16="http://schemas.microsoft.com/office/drawing/2014/chart" uri="{C3380CC4-5D6E-409C-BE32-E72D297353CC}">
              <c16:uniqueId val="{00000000-5E53-4C0C-8379-1D9C8BC25543}"/>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2101873484964948"/>
          <c:y val="2.5841650887384066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5">
                <a:shade val="65000"/>
              </a:schemeClr>
            </a:solidFill>
            <a:ln>
              <a:noFill/>
            </a:ln>
            <a:effectLst/>
          </c:spPr>
          <c:invertIfNegative val="0"/>
          <c:cat>
            <c:strRef>
              <c:f>Sheet1!$A$2:$A$5</c:f>
              <c:strCache>
                <c:ptCount val="4"/>
                <c:pt idx="0">
                  <c:v>Q4 20/21</c:v>
                </c:pt>
                <c:pt idx="1">
                  <c:v>Q3 20/21</c:v>
                </c:pt>
                <c:pt idx="2">
                  <c:v>Q2 20/21</c:v>
                </c:pt>
                <c:pt idx="3">
                  <c:v>Q1 20/21</c:v>
                </c:pt>
              </c:strCache>
            </c:strRef>
          </c:cat>
          <c:val>
            <c:numRef>
              <c:f>Sheet1!$B$2:$B$5</c:f>
              <c:numCache>
                <c:formatCode>General</c:formatCode>
                <c:ptCount val="4"/>
                <c:pt idx="0">
                  <c:v>19</c:v>
                </c:pt>
                <c:pt idx="1">
                  <c:v>17</c:v>
                </c:pt>
                <c:pt idx="2">
                  <c:v>9</c:v>
                </c:pt>
                <c:pt idx="3">
                  <c:v>2</c:v>
                </c:pt>
              </c:numCache>
            </c:numRef>
          </c:val>
          <c:extLst>
            <c:ext xmlns:c16="http://schemas.microsoft.com/office/drawing/2014/chart" uri="{C3380CC4-5D6E-409C-BE32-E72D297353CC}">
              <c16:uniqueId val="{00000000-711E-43F3-A9EF-700868D3B75D}"/>
            </c:ext>
          </c:extLst>
        </c:ser>
        <c:ser>
          <c:idx val="1"/>
          <c:order val="1"/>
          <c:tx>
            <c:strRef>
              <c:f>Sheet1!$C$1</c:f>
              <c:strCache>
                <c:ptCount val="1"/>
                <c:pt idx="0">
                  <c:v>Stage 2</c:v>
                </c:pt>
              </c:strCache>
            </c:strRef>
          </c:tx>
          <c:spPr>
            <a:solidFill>
              <a:schemeClr val="accent5"/>
            </a:solidFill>
            <a:ln>
              <a:noFill/>
            </a:ln>
            <a:effectLst/>
          </c:spPr>
          <c:invertIfNegative val="0"/>
          <c:cat>
            <c:strRef>
              <c:f>Sheet1!$A$2:$A$5</c:f>
              <c:strCache>
                <c:ptCount val="4"/>
                <c:pt idx="0">
                  <c:v>Q4 20/21</c:v>
                </c:pt>
                <c:pt idx="1">
                  <c:v>Q3 20/21</c:v>
                </c:pt>
                <c:pt idx="2">
                  <c:v>Q2 20/21</c:v>
                </c:pt>
                <c:pt idx="3">
                  <c:v>Q1 20/21</c:v>
                </c:pt>
              </c:strCache>
            </c:strRef>
          </c:cat>
          <c:val>
            <c:numRef>
              <c:f>Sheet1!$C$2:$C$5</c:f>
              <c:numCache>
                <c:formatCode>General</c:formatCode>
                <c:ptCount val="4"/>
                <c:pt idx="0">
                  <c:v>7</c:v>
                </c:pt>
                <c:pt idx="1">
                  <c:v>3</c:v>
                </c:pt>
                <c:pt idx="2">
                  <c:v>2</c:v>
                </c:pt>
                <c:pt idx="3">
                  <c:v>1</c:v>
                </c:pt>
              </c:numCache>
            </c:numRef>
          </c:val>
          <c:extLst>
            <c:ext xmlns:c16="http://schemas.microsoft.com/office/drawing/2014/chart" uri="{C3380CC4-5D6E-409C-BE32-E72D297353CC}">
              <c16:uniqueId val="{00000001-711E-43F3-A9EF-700868D3B75D}"/>
            </c:ext>
          </c:extLst>
        </c:ser>
        <c:ser>
          <c:idx val="2"/>
          <c:order val="2"/>
          <c:tx>
            <c:strRef>
              <c:f>Sheet1!$D$1</c:f>
              <c:strCache>
                <c:ptCount val="1"/>
                <c:pt idx="0">
                  <c:v>Ombudsman</c:v>
                </c:pt>
              </c:strCache>
            </c:strRef>
          </c:tx>
          <c:spPr>
            <a:solidFill>
              <a:schemeClr val="accent5">
                <a:tint val="65000"/>
              </a:schemeClr>
            </a:solidFill>
            <a:ln>
              <a:noFill/>
            </a:ln>
            <a:effectLst/>
          </c:spPr>
          <c:invertIfNegative val="0"/>
          <c:cat>
            <c:strRef>
              <c:f>Sheet1!$A$2:$A$5</c:f>
              <c:strCache>
                <c:ptCount val="4"/>
                <c:pt idx="0">
                  <c:v>Q4 20/21</c:v>
                </c:pt>
                <c:pt idx="1">
                  <c:v>Q3 20/21</c:v>
                </c:pt>
                <c:pt idx="2">
                  <c:v>Q2 20/21</c:v>
                </c:pt>
                <c:pt idx="3">
                  <c:v>Q1 20/21</c:v>
                </c:pt>
              </c:strCache>
            </c:strRef>
          </c:cat>
          <c:val>
            <c:numRef>
              <c:f>Sheet1!$D$2:$D$5</c:f>
              <c:numCache>
                <c:formatCode>General</c:formatCode>
                <c:ptCount val="4"/>
                <c:pt idx="0">
                  <c:v>1</c:v>
                </c:pt>
                <c:pt idx="1">
                  <c:v>0</c:v>
                </c:pt>
                <c:pt idx="2">
                  <c:v>0</c:v>
                </c:pt>
                <c:pt idx="3">
                  <c:v>0</c:v>
                </c:pt>
              </c:numCache>
            </c:numRef>
          </c:val>
          <c:extLst>
            <c:ext xmlns:c16="http://schemas.microsoft.com/office/drawing/2014/chart" uri="{C3380CC4-5D6E-409C-BE32-E72D297353CC}">
              <c16:uniqueId val="{00000002-711E-43F3-A9EF-700868D3B75D}"/>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majorUnit val="2"/>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Volumes</c:v>
                </c:pt>
              </c:strCache>
            </c:strRef>
          </c:tx>
          <c:explosion val="2"/>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557-41A9-B4ED-2AB2EF3A9A87}"/>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5557-41A9-B4ED-2AB2EF3A9A87}"/>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5557-41A9-B4ED-2AB2EF3A9A87}"/>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5557-41A9-B4ED-2AB2EF3A9A87}"/>
              </c:ext>
            </c:extLst>
          </c:dPt>
          <c:dLbls>
            <c:dLbl>
              <c:idx val="0"/>
              <c:layout>
                <c:manualLayout>
                  <c:x val="0.12753178602336521"/>
                  <c:y val="0.11828603334450993"/>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7B901621-C8DF-4F96-977C-8F860D3B86C3}" type="CATEGORYNAME">
                      <a:rPr lang="en-US" sz="600" b="1" smtClean="0">
                        <a:latin typeface="Verdana" panose="020B0604030504040204" pitchFamily="34" charset="0"/>
                        <a:ea typeface="Verdana" panose="020B0604030504040204" pitchFamily="34" charset="0"/>
                      </a:rPr>
                      <a:pPr>
                        <a:defRPr sz="1100">
                          <a:solidFill>
                            <a:schemeClr val="bg1"/>
                          </a:solidFill>
                        </a:defRPr>
                      </a:pPr>
                      <a:t>[CATEGORY NAME]</a:t>
                    </a:fld>
                    <a:r>
                      <a:rPr lang="en-US" sz="800" b="1" dirty="0">
                        <a:latin typeface="Verdana" panose="020B0604030504040204" pitchFamily="34" charset="0"/>
                        <a:ea typeface="Verdana" panose="020B0604030504040204" pitchFamily="34" charset="0"/>
                      </a:rPr>
                      <a:t> </a:t>
                    </a:r>
                  </a:p>
                  <a:p>
                    <a:pPr>
                      <a:defRPr sz="1100">
                        <a:solidFill>
                          <a:schemeClr val="bg1"/>
                        </a:solidFill>
                      </a:defRPr>
                    </a:pPr>
                    <a:r>
                      <a:rPr lang="en-US" sz="600" b="1" dirty="0">
                        <a:latin typeface="Verdana" panose="020B0604030504040204" pitchFamily="34" charset="0"/>
                        <a:ea typeface="Verdana" panose="020B0604030504040204" pitchFamily="34" charset="0"/>
                      </a:rPr>
                      <a:t>(5)</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18824839582492539"/>
                      <c:h val="0.1887266210622747"/>
                    </c:manualLayout>
                  </c15:layout>
                  <c15:dlblFieldTable/>
                  <c15:showDataLabelsRange val="0"/>
                </c:ext>
                <c:ext xmlns:c16="http://schemas.microsoft.com/office/drawing/2014/chart" uri="{C3380CC4-5D6E-409C-BE32-E72D297353CC}">
                  <c16:uniqueId val="{00000001-5557-41A9-B4ED-2AB2EF3A9A87}"/>
                </c:ext>
              </c:extLst>
            </c:dLbl>
            <c:dLbl>
              <c:idx val="1"/>
              <c:layout>
                <c:manualLayout>
                  <c:x val="7.0066250232597882E-2"/>
                  <c:y val="-0.17591220724683784"/>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7D676AC9-A246-4490-B904-46A30F3B64D8}" type="CATEGORYNAME">
                      <a:rPr lang="en-US" sz="800" b="1" smtClean="0">
                        <a:latin typeface="Verdana" panose="020B0604030504040204" pitchFamily="34" charset="0"/>
                        <a:ea typeface="Verdana" panose="020B0604030504040204" pitchFamily="34" charset="0"/>
                      </a:rPr>
                      <a:pPr>
                        <a:defRPr sz="1100">
                          <a:solidFill>
                            <a:schemeClr val="bg1"/>
                          </a:solidFill>
                        </a:defRPr>
                      </a:pPr>
                      <a:t>[CATEGORY NAME]</a:t>
                    </a:fld>
                    <a:endParaRPr lang="en-US" sz="900" b="1" dirty="0">
                      <a:latin typeface="Verdana" panose="020B0604030504040204" pitchFamily="34" charset="0"/>
                      <a:ea typeface="Verdana" panose="020B0604030504040204" pitchFamily="34" charset="0"/>
                    </a:endParaRPr>
                  </a:p>
                  <a:p>
                    <a:pPr>
                      <a:defRPr sz="1100">
                        <a:solidFill>
                          <a:schemeClr val="bg1"/>
                        </a:solidFill>
                      </a:defRPr>
                    </a:pPr>
                    <a:r>
                      <a:rPr lang="en-US" sz="800" b="1" baseline="0" dirty="0">
                        <a:latin typeface="Verdana" panose="020B0604030504040204" pitchFamily="34" charset="0"/>
                        <a:ea typeface="Verdana" panose="020B0604030504040204" pitchFamily="34" charset="0"/>
                      </a:rPr>
                      <a:t> (56)</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6316874760119635"/>
                      <c:h val="0.31391230086289162"/>
                    </c:manualLayout>
                  </c15:layout>
                  <c15:dlblFieldTable/>
                  <c15:showDataLabelsRange val="0"/>
                </c:ext>
                <c:ext xmlns:c16="http://schemas.microsoft.com/office/drawing/2014/chart" uri="{C3380CC4-5D6E-409C-BE32-E72D297353CC}">
                  <c16:uniqueId val="{00000003-5557-41A9-B4ED-2AB2EF3A9A87}"/>
                </c:ext>
              </c:extLst>
            </c:dLbl>
            <c:dLbl>
              <c:idx val="2"/>
              <c:delete val="1"/>
              <c:extLst>
                <c:ext xmlns:c15="http://schemas.microsoft.com/office/drawing/2012/chart" uri="{CE6537A1-D6FC-4f65-9D91-7224C49458BB}"/>
                <c:ext xmlns:c16="http://schemas.microsoft.com/office/drawing/2014/chart" uri="{C3380CC4-5D6E-409C-BE32-E72D297353CC}">
                  <c16:uniqueId val="{00000005-5557-41A9-B4ED-2AB2EF3A9A87}"/>
                </c:ext>
              </c:extLst>
            </c:dLbl>
            <c:dLbl>
              <c:idx val="3"/>
              <c:delete val="1"/>
              <c:extLst>
                <c:ext xmlns:c15="http://schemas.microsoft.com/office/drawing/2012/chart" uri="{CE6537A1-D6FC-4f65-9D91-7224C49458BB}">
                  <c15:layout>
                    <c:manualLayout>
                      <c:w val="0.2152435207145407"/>
                      <c:h val="0.33552220563243851"/>
                    </c:manualLayout>
                  </c15:layout>
                </c:ext>
                <c:ext xmlns:c16="http://schemas.microsoft.com/office/drawing/2014/chart" uri="{C3380CC4-5D6E-409C-BE32-E72D297353CC}">
                  <c16:uniqueId val="{00000007-5557-41A9-B4ED-2AB2EF3A9A87}"/>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Locality Services</c:v>
                </c:pt>
                <c:pt idx="1">
                  <c:v>Housing Services</c:v>
                </c:pt>
                <c:pt idx="2">
                  <c:v>Customer Delivery</c:v>
                </c:pt>
                <c:pt idx="3">
                  <c:v>Website Team</c:v>
                </c:pt>
              </c:strCache>
            </c:strRef>
          </c:cat>
          <c:val>
            <c:numRef>
              <c:f>Sheet1!$B$2:$B$5</c:f>
              <c:numCache>
                <c:formatCode>General</c:formatCode>
                <c:ptCount val="4"/>
                <c:pt idx="0">
                  <c:v>5</c:v>
                </c:pt>
                <c:pt idx="1">
                  <c:v>56</c:v>
                </c:pt>
                <c:pt idx="2">
                  <c:v>2</c:v>
                </c:pt>
                <c:pt idx="3">
                  <c:v>1</c:v>
                </c:pt>
              </c:numCache>
            </c:numRef>
          </c:val>
          <c:extLst>
            <c:ext xmlns:c16="http://schemas.microsoft.com/office/drawing/2014/chart" uri="{C3380CC4-5D6E-409C-BE32-E72D297353CC}">
              <c16:uniqueId val="{00000008-5557-41A9-B4ED-2AB2EF3A9A8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103672144451206"/>
          <c:y val="0.18254354678879955"/>
          <c:w val="0.64214061901219543"/>
          <c:h val="0.60139629458094668"/>
        </c:manualLayout>
      </c:layout>
      <c:doughnutChart>
        <c:varyColors val="1"/>
        <c:ser>
          <c:idx val="0"/>
          <c:order val="0"/>
          <c:tx>
            <c:strRef>
              <c:f>Sheet1!$B$1</c:f>
              <c:strCache>
                <c:ptCount val="1"/>
                <c:pt idx="0">
                  <c:v>Sales</c:v>
                </c:pt>
              </c:strCache>
            </c:strRef>
          </c:tx>
          <c:spPr>
            <a:ln>
              <a:noFill/>
            </a:ln>
          </c:spPr>
          <c:explosion val="3"/>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54AF-4544-A0BA-F5B9FCF1F50A}"/>
              </c:ext>
            </c:extLst>
          </c:dPt>
          <c:dPt>
            <c:idx val="1"/>
            <c:bubble3D val="0"/>
            <c:spPr>
              <a:solidFill>
                <a:sysClr val="window" lastClr="FFFFFF"/>
              </a:solidFill>
              <a:ln w="19050">
                <a:noFill/>
              </a:ln>
              <a:effectLst/>
            </c:spPr>
            <c:extLst>
              <c:ext xmlns:c16="http://schemas.microsoft.com/office/drawing/2014/chart" uri="{C3380CC4-5D6E-409C-BE32-E72D297353CC}">
                <c16:uniqueId val="{00000003-54AF-4544-A0BA-F5B9FCF1F50A}"/>
              </c:ext>
            </c:extLst>
          </c:dPt>
          <c:cat>
            <c:strRef>
              <c:f>Sheet1!$A$2:$A$3</c:f>
              <c:strCache>
                <c:ptCount val="2"/>
                <c:pt idx="0">
                  <c:v>1st Qtr</c:v>
                </c:pt>
                <c:pt idx="1">
                  <c:v>2nd Qtr</c:v>
                </c:pt>
              </c:strCache>
            </c:strRef>
          </c:cat>
          <c:val>
            <c:numRef>
              <c:f>Sheet1!$B$2:$B$3</c:f>
              <c:numCache>
                <c:formatCode>General</c:formatCode>
                <c:ptCount val="2"/>
                <c:pt idx="0">
                  <c:v>6</c:v>
                </c:pt>
                <c:pt idx="1">
                  <c:v>0</c:v>
                </c:pt>
              </c:numCache>
            </c:numRef>
          </c:val>
          <c:extLst>
            <c:ext xmlns:c16="http://schemas.microsoft.com/office/drawing/2014/chart" uri="{C3380CC4-5D6E-409C-BE32-E72D297353CC}">
              <c16:uniqueId val="{00000004-54AF-4544-A0BA-F5B9FCF1F50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9682265954329253"/>
          <c:y val="0.21605883913055526"/>
          <c:w val="0.60635468091341493"/>
          <c:h val="0.56788100223919102"/>
        </c:manualLayout>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383B-4B31-A09A-887CB853E761}"/>
              </c:ext>
            </c:extLst>
          </c:dPt>
          <c:dPt>
            <c:idx val="1"/>
            <c:bubble3D val="0"/>
            <c:spPr>
              <a:solidFill>
                <a:sysClr val="window" lastClr="FFFFFF"/>
              </a:solidFill>
              <a:ln w="19050">
                <a:noFill/>
              </a:ln>
              <a:effectLst/>
            </c:spPr>
            <c:extLst>
              <c:ext xmlns:c16="http://schemas.microsoft.com/office/drawing/2014/chart" uri="{C3380CC4-5D6E-409C-BE32-E72D297353CC}">
                <c16:uniqueId val="{00000003-383B-4B31-A09A-887CB853E761}"/>
              </c:ext>
            </c:extLst>
          </c:dPt>
          <c:cat>
            <c:strRef>
              <c:f>Sheet1!$A$2:$A$3</c:f>
              <c:strCache>
                <c:ptCount val="2"/>
                <c:pt idx="0">
                  <c:v>1st Qtr</c:v>
                </c:pt>
                <c:pt idx="1">
                  <c:v>2nd Qtr</c:v>
                </c:pt>
              </c:strCache>
            </c:strRef>
          </c:cat>
          <c:val>
            <c:numRef>
              <c:f>Sheet1!$B$2:$B$3</c:f>
              <c:numCache>
                <c:formatCode>General</c:formatCode>
                <c:ptCount val="2"/>
                <c:pt idx="0">
                  <c:v>0</c:v>
                </c:pt>
                <c:pt idx="1">
                  <c:v>6</c:v>
                </c:pt>
              </c:numCache>
            </c:numRef>
          </c:val>
          <c:extLst>
            <c:ext xmlns:c16="http://schemas.microsoft.com/office/drawing/2014/chart" uri="{C3380CC4-5D6E-409C-BE32-E72D297353CC}">
              <c16:uniqueId val="{00000004-383B-4B31-A09A-887CB853E76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0712651197378"/>
          <c:y val="0.11415819250822763"/>
          <c:w val="0.66658574697605244"/>
          <c:h val="0.77168361498354476"/>
        </c:manualLayout>
      </c:layout>
      <c:doughnutChart>
        <c:varyColors val="1"/>
        <c:ser>
          <c:idx val="0"/>
          <c:order val="0"/>
          <c:tx>
            <c:strRef>
              <c:f>Sheet1!$B$1</c:f>
              <c:strCache>
                <c:ptCount val="1"/>
                <c:pt idx="0">
                  <c:v>Column1</c:v>
                </c:pt>
              </c:strCache>
            </c:strRef>
          </c:tx>
          <c:dPt>
            <c:idx val="0"/>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9F6C-419B-8594-F6AB37E27048}"/>
              </c:ext>
            </c:extLst>
          </c:dPt>
          <c:dPt>
            <c:idx val="1"/>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9F6C-419B-8594-F6AB37E27048}"/>
              </c:ext>
            </c:extLst>
          </c:dPt>
          <c:dPt>
            <c:idx val="2"/>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9F6C-419B-8594-F6AB37E27048}"/>
              </c:ext>
            </c:extLst>
          </c:dPt>
          <c:dPt>
            <c:idx val="3"/>
            <c:bubble3D val="0"/>
            <c:spPr>
              <a:solidFill>
                <a:schemeClr val="accent2">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9F6C-419B-8594-F6AB37E27048}"/>
              </c:ext>
            </c:extLst>
          </c:dPt>
          <c:dLbls>
            <c:dLbl>
              <c:idx val="0"/>
              <c:layout>
                <c:manualLayout>
                  <c:x val="-0.12091338366287527"/>
                  <c:y val="6.0091976028724764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fld id="{80A98DAD-F1BE-46B3-8AF7-1C4787ACFD69}" type="CATEGORYNAME">
                      <a:rPr lang="en-US">
                        <a:solidFill>
                          <a:schemeClr val="tx1"/>
                        </a:solidFill>
                      </a:rPr>
                      <a:pPr>
                        <a:defRPr sz="1000">
                          <a:solidFill>
                            <a:schemeClr val="tx1"/>
                          </a:solidFill>
                        </a:defRPr>
                      </a:pPr>
                      <a:t>[CATEGORY NAME]</a:t>
                    </a:fld>
                    <a:r>
                      <a:rPr lang="en-US" baseline="0" dirty="0">
                        <a:solidFill>
                          <a:schemeClr val="tx1"/>
                        </a:solidFill>
                      </a:rPr>
                      <a:t>
76%</a:t>
                    </a:r>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9F6C-419B-8594-F6AB37E27048}"/>
                </c:ext>
              </c:extLst>
            </c:dLbl>
            <c:dLbl>
              <c:idx val="1"/>
              <c:layout>
                <c:manualLayout>
                  <c:x val="-5.9911344849105195E-17"/>
                  <c:y val="-4.6224596945173323E-3"/>
                </c:manualLayout>
              </c:layout>
              <c:tx>
                <c:rich>
                  <a:bodyPr/>
                  <a:lstStyle/>
                  <a:p>
                    <a:fld id="{40175BA9-6271-435D-87CA-568FCD328553}" type="CATEGORYNAME">
                      <a:rPr lang="en-US">
                        <a:solidFill>
                          <a:schemeClr val="tx1"/>
                        </a:solidFill>
                      </a:rPr>
                      <a:pPr/>
                      <a:t>[CATEGORY NAME]</a:t>
                    </a:fld>
                    <a:r>
                      <a:rPr lang="en-US" baseline="0" dirty="0">
                        <a:solidFill>
                          <a:schemeClr val="tx1"/>
                        </a:solidFill>
                      </a:rPr>
                      <a:t>
15%</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F6C-419B-8594-F6AB37E27048}"/>
                </c:ext>
              </c:extLst>
            </c:dLbl>
            <c:dLbl>
              <c:idx val="2"/>
              <c:delete val="1"/>
              <c:extLst>
                <c:ext xmlns:c15="http://schemas.microsoft.com/office/drawing/2012/chart" uri="{CE6537A1-D6FC-4f65-9D91-7224C49458BB}"/>
                <c:ext xmlns:c16="http://schemas.microsoft.com/office/drawing/2014/chart" uri="{C3380CC4-5D6E-409C-BE32-E72D297353CC}">
                  <c16:uniqueId val="{00000005-9F6C-419B-8594-F6AB37E27048}"/>
                </c:ext>
              </c:extLst>
            </c:dLbl>
            <c:dLbl>
              <c:idx val="3"/>
              <c:layout>
                <c:manualLayout>
                  <c:x val="4.9021512495454663E-3"/>
                  <c:y val="-2.141145168892665E-2"/>
                </c:manualLayout>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2C44ED4B-477E-48A7-98EF-8568B0280255}" type="CATEGORYNAME">
                      <a:rPr lang="en-US" dirty="0">
                        <a:solidFill>
                          <a:schemeClr val="tx1"/>
                        </a:solidFill>
                      </a:rPr>
                      <a:pPr>
                        <a:defRPr sz="1000"/>
                      </a:pPr>
                      <a:t>[CATEGORY NAME]</a:t>
                    </a:fld>
                    <a:r>
                      <a:rPr lang="en-US" baseline="0" dirty="0">
                        <a:solidFill>
                          <a:schemeClr val="tx1"/>
                        </a:solidFill>
                      </a:rPr>
                      <a:t>
9%</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7351924848948334"/>
                      <c:h val="0.22412741973935879"/>
                    </c:manualLayout>
                  </c15:layout>
                  <c15:dlblFieldTable/>
                  <c15:showDataLabelsRange val="0"/>
                </c:ext>
                <c:ext xmlns:c16="http://schemas.microsoft.com/office/drawing/2014/chart" uri="{C3380CC4-5D6E-409C-BE32-E72D297353CC}">
                  <c16:uniqueId val="{00000007-9F6C-419B-8594-F6AB37E27048}"/>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Stage 1</c:v>
                </c:pt>
                <c:pt idx="1">
                  <c:v>Stage 2</c:v>
                </c:pt>
                <c:pt idx="2">
                  <c:v>Stage 3</c:v>
                </c:pt>
                <c:pt idx="3">
                  <c:v>Ombudsman</c:v>
                </c:pt>
              </c:strCache>
            </c:strRef>
          </c:cat>
          <c:val>
            <c:numRef>
              <c:f>Sheet1!$B$2:$B$5</c:f>
              <c:numCache>
                <c:formatCode>General</c:formatCode>
                <c:ptCount val="4"/>
                <c:pt idx="0">
                  <c:v>161</c:v>
                </c:pt>
                <c:pt idx="1">
                  <c:v>31</c:v>
                </c:pt>
                <c:pt idx="2">
                  <c:v>0</c:v>
                </c:pt>
                <c:pt idx="3">
                  <c:v>19</c:v>
                </c:pt>
              </c:numCache>
            </c:numRef>
          </c:val>
          <c:extLst>
            <c:ext xmlns:c16="http://schemas.microsoft.com/office/drawing/2014/chart" uri="{C3380CC4-5D6E-409C-BE32-E72D297353CC}">
              <c16:uniqueId val="{00000008-9F6C-419B-8594-F6AB37E27048}"/>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Sheet1!$A$2:$A$9</c:f>
              <c:strCache>
                <c:ptCount val="8"/>
                <c:pt idx="0">
                  <c:v>Q1 2019/20</c:v>
                </c:pt>
                <c:pt idx="1">
                  <c:v>Q2 2019/20</c:v>
                </c:pt>
                <c:pt idx="2">
                  <c:v>Q3 2019/20</c:v>
                </c:pt>
                <c:pt idx="3">
                  <c:v>Q4 2019/20</c:v>
                </c:pt>
                <c:pt idx="4">
                  <c:v>Q1 2020/21</c:v>
                </c:pt>
                <c:pt idx="5">
                  <c:v>Q2 2020/21</c:v>
                </c:pt>
                <c:pt idx="6">
                  <c:v>Q3 2020/21</c:v>
                </c:pt>
                <c:pt idx="7">
                  <c:v>Q4 2020/21</c:v>
                </c:pt>
              </c:strCache>
            </c:strRef>
          </c:cat>
          <c:val>
            <c:numRef>
              <c:f>Sheet1!$B$2:$B$9</c:f>
              <c:numCache>
                <c:formatCode>General</c:formatCode>
                <c:ptCount val="8"/>
                <c:pt idx="0">
                  <c:v>24</c:v>
                </c:pt>
                <c:pt idx="1">
                  <c:v>18</c:v>
                </c:pt>
                <c:pt idx="2">
                  <c:v>18</c:v>
                </c:pt>
                <c:pt idx="3">
                  <c:v>8</c:v>
                </c:pt>
                <c:pt idx="4">
                  <c:v>7</c:v>
                </c:pt>
                <c:pt idx="5">
                  <c:v>18</c:v>
                </c:pt>
                <c:pt idx="6">
                  <c:v>22</c:v>
                </c:pt>
                <c:pt idx="7">
                  <c:v>21</c:v>
                </c:pt>
              </c:numCache>
            </c:numRef>
          </c:val>
          <c:smooth val="0"/>
          <c:extLst>
            <c:ext xmlns:c16="http://schemas.microsoft.com/office/drawing/2014/chart" uri="{C3380CC4-5D6E-409C-BE32-E72D297353CC}">
              <c16:uniqueId val="{00000000-5E53-4C0C-8379-1D9C8BC25543}"/>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5">
                <a:shade val="65000"/>
              </a:schemeClr>
            </a:solidFill>
            <a:ln>
              <a:noFill/>
            </a:ln>
            <a:effectLst/>
          </c:spPr>
          <c:invertIfNegative val="0"/>
          <c:cat>
            <c:strRef>
              <c:f>Sheet1!$A$2:$A$5</c:f>
              <c:strCache>
                <c:ptCount val="4"/>
                <c:pt idx="0">
                  <c:v>Q4 20/21</c:v>
                </c:pt>
                <c:pt idx="1">
                  <c:v>Q3 20/21</c:v>
                </c:pt>
                <c:pt idx="2">
                  <c:v>Q2 20/21</c:v>
                </c:pt>
                <c:pt idx="3">
                  <c:v>Q1 20/21</c:v>
                </c:pt>
              </c:strCache>
            </c:strRef>
          </c:cat>
          <c:val>
            <c:numRef>
              <c:f>Sheet1!$B$2:$B$5</c:f>
              <c:numCache>
                <c:formatCode>General</c:formatCode>
                <c:ptCount val="4"/>
                <c:pt idx="0">
                  <c:v>12</c:v>
                </c:pt>
                <c:pt idx="1">
                  <c:v>11</c:v>
                </c:pt>
                <c:pt idx="2">
                  <c:v>10</c:v>
                </c:pt>
                <c:pt idx="3">
                  <c:v>5</c:v>
                </c:pt>
              </c:numCache>
            </c:numRef>
          </c:val>
          <c:extLst>
            <c:ext xmlns:c16="http://schemas.microsoft.com/office/drawing/2014/chart" uri="{C3380CC4-5D6E-409C-BE32-E72D297353CC}">
              <c16:uniqueId val="{00000000-711E-43F3-A9EF-700868D3B75D}"/>
            </c:ext>
          </c:extLst>
        </c:ser>
        <c:ser>
          <c:idx val="1"/>
          <c:order val="1"/>
          <c:tx>
            <c:strRef>
              <c:f>Sheet1!$C$1</c:f>
              <c:strCache>
                <c:ptCount val="1"/>
                <c:pt idx="0">
                  <c:v>Stage 2</c:v>
                </c:pt>
              </c:strCache>
            </c:strRef>
          </c:tx>
          <c:spPr>
            <a:solidFill>
              <a:schemeClr val="accent5"/>
            </a:solidFill>
            <a:ln>
              <a:noFill/>
            </a:ln>
            <a:effectLst/>
          </c:spPr>
          <c:invertIfNegative val="0"/>
          <c:cat>
            <c:strRef>
              <c:f>Sheet1!$A$2:$A$5</c:f>
              <c:strCache>
                <c:ptCount val="4"/>
                <c:pt idx="0">
                  <c:v>Q4 20/21</c:v>
                </c:pt>
                <c:pt idx="1">
                  <c:v>Q3 20/21</c:v>
                </c:pt>
                <c:pt idx="2">
                  <c:v>Q2 20/21</c:v>
                </c:pt>
                <c:pt idx="3">
                  <c:v>Q1 20/21</c:v>
                </c:pt>
              </c:strCache>
            </c:strRef>
          </c:cat>
          <c:val>
            <c:numRef>
              <c:f>Sheet1!$C$2:$C$5</c:f>
              <c:numCache>
                <c:formatCode>General</c:formatCode>
                <c:ptCount val="4"/>
                <c:pt idx="0">
                  <c:v>9</c:v>
                </c:pt>
                <c:pt idx="1">
                  <c:v>7</c:v>
                </c:pt>
                <c:pt idx="2">
                  <c:v>6</c:v>
                </c:pt>
                <c:pt idx="3">
                  <c:v>2</c:v>
                </c:pt>
              </c:numCache>
            </c:numRef>
          </c:val>
          <c:extLst>
            <c:ext xmlns:c16="http://schemas.microsoft.com/office/drawing/2014/chart" uri="{C3380CC4-5D6E-409C-BE32-E72D297353CC}">
              <c16:uniqueId val="{00000001-711E-43F3-A9EF-700868D3B75D}"/>
            </c:ext>
          </c:extLst>
        </c:ser>
        <c:ser>
          <c:idx val="2"/>
          <c:order val="2"/>
          <c:tx>
            <c:strRef>
              <c:f>Sheet1!$D$1</c:f>
              <c:strCache>
                <c:ptCount val="1"/>
                <c:pt idx="0">
                  <c:v>Ombudsman</c:v>
                </c:pt>
              </c:strCache>
            </c:strRef>
          </c:tx>
          <c:spPr>
            <a:solidFill>
              <a:schemeClr val="accent5">
                <a:tint val="65000"/>
              </a:schemeClr>
            </a:solidFill>
            <a:ln>
              <a:noFill/>
            </a:ln>
            <a:effectLst/>
          </c:spPr>
          <c:invertIfNegative val="0"/>
          <c:cat>
            <c:strRef>
              <c:f>Sheet1!$A$2:$A$5</c:f>
              <c:strCache>
                <c:ptCount val="4"/>
                <c:pt idx="0">
                  <c:v>Q4 20/21</c:v>
                </c:pt>
                <c:pt idx="1">
                  <c:v>Q3 20/21</c:v>
                </c:pt>
                <c:pt idx="2">
                  <c:v>Q2 20/21</c:v>
                </c:pt>
                <c:pt idx="3">
                  <c:v>Q1 20/21</c:v>
                </c:pt>
              </c:strCache>
            </c:strRef>
          </c:cat>
          <c:val>
            <c:numRef>
              <c:f>Sheet1!$D$2:$D$5</c:f>
              <c:numCache>
                <c:formatCode>General</c:formatCode>
                <c:ptCount val="4"/>
                <c:pt idx="0">
                  <c:v>1</c:v>
                </c:pt>
                <c:pt idx="1">
                  <c:v>4</c:v>
                </c:pt>
                <c:pt idx="2">
                  <c:v>2</c:v>
                </c:pt>
                <c:pt idx="3">
                  <c:v>0</c:v>
                </c:pt>
              </c:numCache>
            </c:numRef>
          </c:val>
          <c:extLst>
            <c:ext xmlns:c16="http://schemas.microsoft.com/office/drawing/2014/chart" uri="{C3380CC4-5D6E-409C-BE32-E72D297353CC}">
              <c16:uniqueId val="{00000002-711E-43F3-A9EF-700868D3B75D}"/>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majorUnit val="2"/>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729437511577008"/>
          <c:y val="0.16655118775613367"/>
          <c:w val="0.54819022075525192"/>
          <c:h val="0.74154995706079985"/>
        </c:manualLayout>
      </c:layout>
      <c:pieChart>
        <c:varyColors val="1"/>
        <c:ser>
          <c:idx val="0"/>
          <c:order val="0"/>
          <c:tx>
            <c:strRef>
              <c:f>Sheet1!$B$1</c:f>
              <c:strCache>
                <c:ptCount val="1"/>
                <c:pt idx="0">
                  <c:v>Volumes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557-41A9-B4ED-2AB2EF3A9A87}"/>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5557-41A9-B4ED-2AB2EF3A9A87}"/>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5557-41A9-B4ED-2AB2EF3A9A87}"/>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5557-41A9-B4ED-2AB2EF3A9A87}"/>
              </c:ext>
            </c:extLst>
          </c:dPt>
          <c:dPt>
            <c:idx val="4"/>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9-07A1-4932-8E08-047109C3BFCB}"/>
              </c:ext>
            </c:extLst>
          </c:dPt>
          <c:dLbls>
            <c:dLbl>
              <c:idx val="0"/>
              <c:layout>
                <c:manualLayout>
                  <c:x val="-0.22448140823497134"/>
                  <c:y val="4.8527983080331169E-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7B901621-C8DF-4F96-977C-8F860D3B86C3}" type="CATEGORYNAME">
                      <a:rPr lang="en-US" sz="600" b="1" smtClean="0"/>
                      <a:pPr>
                        <a:defRPr sz="1100">
                          <a:solidFill>
                            <a:schemeClr val="bg1"/>
                          </a:solidFill>
                        </a:defRPr>
                      </a:pPr>
                      <a:t>[CATEGORY NAME]</a:t>
                    </a:fld>
                    <a:r>
                      <a:rPr lang="en-US" sz="600" b="1" dirty="0"/>
                      <a:t> </a:t>
                    </a:r>
                  </a:p>
                  <a:p>
                    <a:pPr>
                      <a:defRPr sz="1100">
                        <a:solidFill>
                          <a:schemeClr val="bg1"/>
                        </a:solidFill>
                      </a:defRPr>
                    </a:pPr>
                    <a:r>
                      <a:rPr lang="en-US" sz="600" b="1" dirty="0"/>
                      <a:t>&amp;</a:t>
                    </a:r>
                  </a:p>
                  <a:p>
                    <a:pPr>
                      <a:defRPr sz="1100">
                        <a:solidFill>
                          <a:schemeClr val="bg1"/>
                        </a:solidFill>
                      </a:defRPr>
                    </a:pPr>
                    <a:r>
                      <a:rPr lang="en-US" sz="600" b="1" dirty="0"/>
                      <a:t> Enforcement</a:t>
                    </a:r>
                  </a:p>
                  <a:p>
                    <a:pPr>
                      <a:defRPr sz="1100">
                        <a:solidFill>
                          <a:schemeClr val="bg1"/>
                        </a:solidFill>
                      </a:defRPr>
                    </a:pPr>
                    <a:r>
                      <a:rPr lang="en-US" sz="600" b="1" baseline="0" dirty="0"/>
                      <a:t> (29)</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1066959589935672"/>
                      <c:h val="0.29791350831893271"/>
                    </c:manualLayout>
                  </c15:layout>
                  <c15:dlblFieldTable/>
                  <c15:showDataLabelsRange val="0"/>
                </c:ext>
                <c:ext xmlns:c16="http://schemas.microsoft.com/office/drawing/2014/chart" uri="{C3380CC4-5D6E-409C-BE32-E72D297353CC}">
                  <c16:uniqueId val="{00000001-5557-41A9-B4ED-2AB2EF3A9A87}"/>
                </c:ext>
              </c:extLst>
            </c:dLbl>
            <c:dLbl>
              <c:idx val="1"/>
              <c:delete val="1"/>
              <c:extLst>
                <c:ext xmlns:c15="http://schemas.microsoft.com/office/drawing/2012/chart" uri="{CE6537A1-D6FC-4f65-9D91-7224C49458BB}"/>
                <c:ext xmlns:c16="http://schemas.microsoft.com/office/drawing/2014/chart" uri="{C3380CC4-5D6E-409C-BE32-E72D297353CC}">
                  <c16:uniqueId val="{00000003-5557-41A9-B4ED-2AB2EF3A9A87}"/>
                </c:ext>
              </c:extLst>
            </c:dLbl>
            <c:dLbl>
              <c:idx val="2"/>
              <c:layout>
                <c:manualLayout>
                  <c:x val="-0.15123364267527642"/>
                  <c:y val="-0.19037923099188131"/>
                </c:manualLayout>
              </c:layout>
              <c:tx>
                <c:rich>
                  <a:bodyPr/>
                  <a:lstStyle/>
                  <a:p>
                    <a:fld id="{B0E8A18D-B33A-4F98-86F5-28EE25B754D3}" type="CATEGORYNAME">
                      <a:rPr lang="en-US" sz="600" b="1" smtClean="0"/>
                      <a:pPr/>
                      <a:t>[CATEGORY NAME]</a:t>
                    </a:fld>
                    <a:r>
                      <a:rPr lang="en-US" sz="600" b="1" dirty="0"/>
                      <a:t> (3)</a:t>
                    </a:r>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557-41A9-B4ED-2AB2EF3A9A87}"/>
                </c:ext>
              </c:extLst>
            </c:dLbl>
            <c:dLbl>
              <c:idx val="3"/>
              <c:layout>
                <c:manualLayout>
                  <c:x val="0.24663337736362703"/>
                  <c:y val="2.1230783633239048E-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22229E92-7D48-4535-82C6-CCDB279B882E}" type="CATEGORYNAME">
                      <a:rPr lang="en-US" sz="600" b="1" smtClean="0"/>
                      <a:pPr>
                        <a:defRPr sz="1100">
                          <a:solidFill>
                            <a:schemeClr val="bg1"/>
                          </a:solidFill>
                        </a:defRPr>
                      </a:pPr>
                      <a:t>[CATEGORY NAME]</a:t>
                    </a:fld>
                    <a:r>
                      <a:rPr lang="en-US" sz="600" b="1" baseline="0" dirty="0"/>
                      <a:t> (25)</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6008592086340332"/>
                      <c:h val="0.27058287456690633"/>
                    </c:manualLayout>
                  </c15:layout>
                  <c15:dlblFieldTable/>
                  <c15:showDataLabelsRange val="0"/>
                </c:ext>
                <c:ext xmlns:c16="http://schemas.microsoft.com/office/drawing/2014/chart" uri="{C3380CC4-5D6E-409C-BE32-E72D297353CC}">
                  <c16:uniqueId val="{00000007-5557-41A9-B4ED-2AB2EF3A9A87}"/>
                </c:ext>
              </c:extLst>
            </c:dLbl>
            <c:dLbl>
              <c:idx val="4"/>
              <c:layout>
                <c:manualLayout>
                  <c:x val="-0.17995461811296418"/>
                  <c:y val="0.10718706367938863"/>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A2E936B8-9C15-4265-8FD6-A7A40DF1FDE3}" type="CATEGORYNAME">
                      <a:rPr lang="en-US" sz="600" b="1" smtClean="0">
                        <a:solidFill>
                          <a:schemeClr val="bg1"/>
                        </a:solidFill>
                        <a:latin typeface="+mn-lt"/>
                        <a:ea typeface="Verdana" panose="020B0604030504040204" pitchFamily="34" charset="0"/>
                      </a:rPr>
                      <a:pPr>
                        <a:defRPr sz="1100">
                          <a:solidFill>
                            <a:schemeClr val="bg1"/>
                          </a:solidFill>
                        </a:defRPr>
                      </a:pPr>
                      <a:t>[CATEGORY NAME]</a:t>
                    </a:fld>
                    <a:r>
                      <a:rPr lang="en-US" sz="600" b="1" baseline="0" dirty="0">
                        <a:solidFill>
                          <a:schemeClr val="bg1"/>
                        </a:solidFill>
                        <a:latin typeface="+mn-lt"/>
                        <a:ea typeface="Verdana" panose="020B0604030504040204" pitchFamily="34" charset="0"/>
                      </a:rPr>
                      <a:t>, (4)</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7862283295486506"/>
                      <c:h val="0.31531820412898931"/>
                    </c:manualLayout>
                  </c15:layout>
                  <c15:dlblFieldTable/>
                  <c15:showDataLabelsRange val="0"/>
                </c:ext>
                <c:ext xmlns:c16="http://schemas.microsoft.com/office/drawing/2014/chart" uri="{C3380CC4-5D6E-409C-BE32-E72D297353CC}">
                  <c16:uniqueId val="{00000009-07A1-4932-8E08-047109C3BFCB}"/>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Development Management</c:v>
                </c:pt>
                <c:pt idx="1">
                  <c:v>SDL Delivery</c:v>
                </c:pt>
                <c:pt idx="2">
                  <c:v>Countryside &amp; Open Parks </c:v>
                </c:pt>
                <c:pt idx="3">
                  <c:v>Highways &amp; Traffic Management</c:v>
                </c:pt>
                <c:pt idx="4">
                  <c:v>Drainage,Trees,Listed Buildings</c:v>
                </c:pt>
              </c:strCache>
            </c:strRef>
          </c:cat>
          <c:val>
            <c:numRef>
              <c:f>Sheet1!$B$2:$B$6</c:f>
              <c:numCache>
                <c:formatCode>General</c:formatCode>
                <c:ptCount val="5"/>
                <c:pt idx="0">
                  <c:v>29</c:v>
                </c:pt>
                <c:pt idx="1">
                  <c:v>7</c:v>
                </c:pt>
                <c:pt idx="2">
                  <c:v>2</c:v>
                </c:pt>
                <c:pt idx="3">
                  <c:v>25</c:v>
                </c:pt>
                <c:pt idx="4">
                  <c:v>4</c:v>
                </c:pt>
              </c:numCache>
            </c:numRef>
          </c:val>
          <c:extLst>
            <c:ext xmlns:c16="http://schemas.microsoft.com/office/drawing/2014/chart" uri="{C3380CC4-5D6E-409C-BE32-E72D297353CC}">
              <c16:uniqueId val="{00000008-5557-41A9-B4ED-2AB2EF3A9A8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4425-425B-8C52-76DD76D1D2F0}"/>
              </c:ext>
            </c:extLst>
          </c:dPt>
          <c:dPt>
            <c:idx val="1"/>
            <c:bubble3D val="0"/>
            <c:spPr>
              <a:solidFill>
                <a:sysClr val="window" lastClr="FFFFFF"/>
              </a:solidFill>
              <a:ln w="19050">
                <a:noFill/>
              </a:ln>
              <a:effectLst/>
            </c:spPr>
            <c:extLst>
              <c:ext xmlns:c16="http://schemas.microsoft.com/office/drawing/2014/chart" uri="{C3380CC4-5D6E-409C-BE32-E72D297353CC}">
                <c16:uniqueId val="{00000003-4425-425B-8C52-76DD76D1D2F0}"/>
              </c:ext>
            </c:extLst>
          </c:dPt>
          <c:cat>
            <c:strRef>
              <c:f>Sheet1!$A$2:$A$3</c:f>
              <c:strCache>
                <c:ptCount val="2"/>
                <c:pt idx="0">
                  <c:v>1st Qtr</c:v>
                </c:pt>
                <c:pt idx="1">
                  <c:v>2nd Qtr</c:v>
                </c:pt>
              </c:strCache>
            </c:strRef>
          </c:cat>
          <c:val>
            <c:numRef>
              <c:f>Sheet1!$B$2:$B$3</c:f>
              <c:numCache>
                <c:formatCode>General</c:formatCode>
                <c:ptCount val="2"/>
                <c:pt idx="0">
                  <c:v>0</c:v>
                </c:pt>
                <c:pt idx="1">
                  <c:v>4</c:v>
                </c:pt>
              </c:numCache>
            </c:numRef>
          </c:val>
          <c:extLst>
            <c:ext xmlns:c16="http://schemas.microsoft.com/office/drawing/2014/chart" uri="{C3380CC4-5D6E-409C-BE32-E72D297353CC}">
              <c16:uniqueId val="{00000004-4425-425B-8C52-76DD76D1D2F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4C3F-432A-8C72-6BB890DD66B2}"/>
              </c:ext>
            </c:extLst>
          </c:dPt>
          <c:dPt>
            <c:idx val="1"/>
            <c:bubble3D val="0"/>
            <c:spPr>
              <a:solidFill>
                <a:sysClr val="window" lastClr="FFFFFF"/>
              </a:solidFill>
              <a:ln w="19050">
                <a:noFill/>
              </a:ln>
              <a:effectLst/>
            </c:spPr>
            <c:extLst>
              <c:ext xmlns:c16="http://schemas.microsoft.com/office/drawing/2014/chart" uri="{C3380CC4-5D6E-409C-BE32-E72D297353CC}">
                <c16:uniqueId val="{00000003-4C3F-432A-8C72-6BB890DD66B2}"/>
              </c:ext>
            </c:extLst>
          </c:dPt>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4C3F-432A-8C72-6BB890DD66B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3AE5-41DF-9339-326C8C54A367}"/>
              </c:ext>
            </c:extLst>
          </c:dPt>
          <c:dPt>
            <c:idx val="1"/>
            <c:bubble3D val="0"/>
            <c:spPr>
              <a:solidFill>
                <a:sysClr val="window" lastClr="FFFFFF"/>
              </a:solidFill>
              <a:ln w="19050">
                <a:noFill/>
              </a:ln>
              <a:effectLst/>
            </c:spPr>
            <c:extLst>
              <c:ext xmlns:c16="http://schemas.microsoft.com/office/drawing/2014/chart" uri="{C3380CC4-5D6E-409C-BE32-E72D297353CC}">
                <c16:uniqueId val="{00000003-3AE5-41DF-9339-326C8C54A367}"/>
              </c:ext>
            </c:extLst>
          </c:dPt>
          <c:cat>
            <c:strRef>
              <c:f>Sheet1!$A$2:$A$3</c:f>
              <c:strCache>
                <c:ptCount val="2"/>
                <c:pt idx="0">
                  <c:v>1st Qtr</c:v>
                </c:pt>
                <c:pt idx="1">
                  <c:v>2nd Qtr</c:v>
                </c:pt>
              </c:strCache>
            </c:strRef>
          </c:cat>
          <c:val>
            <c:numRef>
              <c:f>Sheet1!$B$2:$B$3</c:f>
              <c:numCache>
                <c:formatCode>General</c:formatCode>
                <c:ptCount val="2"/>
                <c:pt idx="0">
                  <c:v>1</c:v>
                </c:pt>
                <c:pt idx="1">
                  <c:v>3</c:v>
                </c:pt>
              </c:numCache>
            </c:numRef>
          </c:val>
          <c:extLst>
            <c:ext xmlns:c16="http://schemas.microsoft.com/office/drawing/2014/chart" uri="{C3380CC4-5D6E-409C-BE32-E72D297353CC}">
              <c16:uniqueId val="{00000004-3AE5-41DF-9339-326C8C54A36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Sheet1!$A$2:$A$9</c:f>
              <c:strCache>
                <c:ptCount val="8"/>
                <c:pt idx="0">
                  <c:v>Q1 2019/20</c:v>
                </c:pt>
                <c:pt idx="1">
                  <c:v>Q2 2019/20</c:v>
                </c:pt>
                <c:pt idx="2">
                  <c:v>Q3 2019/20</c:v>
                </c:pt>
                <c:pt idx="3">
                  <c:v>Q4 2019/20</c:v>
                </c:pt>
                <c:pt idx="4">
                  <c:v>Q1 2020/21</c:v>
                </c:pt>
                <c:pt idx="5">
                  <c:v>Q2 2020/21</c:v>
                </c:pt>
                <c:pt idx="6">
                  <c:v>Q3 2020/21</c:v>
                </c:pt>
                <c:pt idx="7">
                  <c:v>Q4 2020/21</c:v>
                </c:pt>
              </c:strCache>
            </c:strRef>
          </c:cat>
          <c:val>
            <c:numRef>
              <c:f>Sheet1!$B$2:$B$9</c:f>
              <c:numCache>
                <c:formatCode>General</c:formatCode>
                <c:ptCount val="8"/>
                <c:pt idx="0">
                  <c:v>22</c:v>
                </c:pt>
                <c:pt idx="1">
                  <c:v>18</c:v>
                </c:pt>
                <c:pt idx="2">
                  <c:v>13</c:v>
                </c:pt>
                <c:pt idx="3">
                  <c:v>16</c:v>
                </c:pt>
                <c:pt idx="4">
                  <c:v>3</c:v>
                </c:pt>
                <c:pt idx="5">
                  <c:v>4</c:v>
                </c:pt>
                <c:pt idx="6">
                  <c:v>6</c:v>
                </c:pt>
                <c:pt idx="7">
                  <c:v>2</c:v>
                </c:pt>
              </c:numCache>
            </c:numRef>
          </c:val>
          <c:smooth val="0"/>
          <c:extLst>
            <c:ext xmlns:c16="http://schemas.microsoft.com/office/drawing/2014/chart" uri="{C3380CC4-5D6E-409C-BE32-E72D297353CC}">
              <c16:uniqueId val="{00000000-A1B2-40B7-8E6C-60F401173AD8}"/>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4">
                <a:shade val="65000"/>
              </a:schemeClr>
            </a:solidFill>
            <a:ln>
              <a:noFill/>
            </a:ln>
            <a:effectLst/>
          </c:spPr>
          <c:invertIfNegative val="0"/>
          <c:cat>
            <c:strRef>
              <c:f>Sheet1!$A$2:$A$5</c:f>
              <c:strCache>
                <c:ptCount val="4"/>
                <c:pt idx="0">
                  <c:v>Q4 20/21</c:v>
                </c:pt>
                <c:pt idx="1">
                  <c:v>Q3 20/21</c:v>
                </c:pt>
                <c:pt idx="2">
                  <c:v>Q2 20/21</c:v>
                </c:pt>
                <c:pt idx="3">
                  <c:v>Q1 20/21</c:v>
                </c:pt>
              </c:strCache>
            </c:strRef>
          </c:cat>
          <c:val>
            <c:numRef>
              <c:f>Sheet1!$B$2:$B$5</c:f>
              <c:numCache>
                <c:formatCode>General</c:formatCode>
                <c:ptCount val="4"/>
                <c:pt idx="0">
                  <c:v>1</c:v>
                </c:pt>
                <c:pt idx="1">
                  <c:v>3</c:v>
                </c:pt>
                <c:pt idx="2">
                  <c:v>2</c:v>
                </c:pt>
                <c:pt idx="3">
                  <c:v>2</c:v>
                </c:pt>
              </c:numCache>
            </c:numRef>
          </c:val>
          <c:extLst>
            <c:ext xmlns:c16="http://schemas.microsoft.com/office/drawing/2014/chart" uri="{C3380CC4-5D6E-409C-BE32-E72D297353CC}">
              <c16:uniqueId val="{00000000-0086-4482-B6DC-C62698D8CC8A}"/>
            </c:ext>
          </c:extLst>
        </c:ser>
        <c:ser>
          <c:idx val="1"/>
          <c:order val="1"/>
          <c:tx>
            <c:strRef>
              <c:f>Sheet1!$C$1</c:f>
              <c:strCache>
                <c:ptCount val="1"/>
                <c:pt idx="0">
                  <c:v>Stage 2</c:v>
                </c:pt>
              </c:strCache>
            </c:strRef>
          </c:tx>
          <c:spPr>
            <a:solidFill>
              <a:schemeClr val="accent4"/>
            </a:solidFill>
            <a:ln>
              <a:noFill/>
            </a:ln>
            <a:effectLst/>
          </c:spPr>
          <c:invertIfNegative val="0"/>
          <c:cat>
            <c:strRef>
              <c:f>Sheet1!$A$2:$A$5</c:f>
              <c:strCache>
                <c:ptCount val="4"/>
                <c:pt idx="0">
                  <c:v>Q4 20/21</c:v>
                </c:pt>
                <c:pt idx="1">
                  <c:v>Q3 20/21</c:v>
                </c:pt>
                <c:pt idx="2">
                  <c:v>Q2 20/21</c:v>
                </c:pt>
                <c:pt idx="3">
                  <c:v>Q1 20/21</c:v>
                </c:pt>
              </c:strCache>
            </c:strRef>
          </c:cat>
          <c:val>
            <c:numRef>
              <c:f>Sheet1!$C$2:$C$5</c:f>
              <c:numCache>
                <c:formatCode>General</c:formatCode>
                <c:ptCount val="4"/>
                <c:pt idx="0">
                  <c:v>0</c:v>
                </c:pt>
                <c:pt idx="1">
                  <c:v>1</c:v>
                </c:pt>
                <c:pt idx="2">
                  <c:v>1</c:v>
                </c:pt>
                <c:pt idx="3">
                  <c:v>0</c:v>
                </c:pt>
              </c:numCache>
            </c:numRef>
          </c:val>
          <c:extLst>
            <c:ext xmlns:c16="http://schemas.microsoft.com/office/drawing/2014/chart" uri="{C3380CC4-5D6E-409C-BE32-E72D297353CC}">
              <c16:uniqueId val="{00000001-0086-4482-B6DC-C62698D8CC8A}"/>
            </c:ext>
          </c:extLst>
        </c:ser>
        <c:ser>
          <c:idx val="2"/>
          <c:order val="2"/>
          <c:tx>
            <c:strRef>
              <c:f>Sheet1!$D$1</c:f>
              <c:strCache>
                <c:ptCount val="1"/>
                <c:pt idx="0">
                  <c:v>Ombudsman</c:v>
                </c:pt>
              </c:strCache>
            </c:strRef>
          </c:tx>
          <c:spPr>
            <a:solidFill>
              <a:schemeClr val="accent4">
                <a:tint val="65000"/>
              </a:schemeClr>
            </a:solidFill>
            <a:ln>
              <a:noFill/>
            </a:ln>
            <a:effectLst/>
          </c:spPr>
          <c:invertIfNegative val="0"/>
          <c:cat>
            <c:strRef>
              <c:f>Sheet1!$A$2:$A$5</c:f>
              <c:strCache>
                <c:ptCount val="4"/>
                <c:pt idx="0">
                  <c:v>Q4 20/21</c:v>
                </c:pt>
                <c:pt idx="1">
                  <c:v>Q3 20/21</c:v>
                </c:pt>
                <c:pt idx="2">
                  <c:v>Q2 20/21</c:v>
                </c:pt>
                <c:pt idx="3">
                  <c:v>Q1 20/21</c:v>
                </c:pt>
              </c:strCache>
            </c:strRef>
          </c:cat>
          <c:val>
            <c:numRef>
              <c:f>Sheet1!$D$2:$D$5</c:f>
              <c:numCache>
                <c:formatCode>General</c:formatCode>
                <c:ptCount val="4"/>
                <c:pt idx="0">
                  <c:v>1</c:v>
                </c:pt>
                <c:pt idx="1">
                  <c:v>2</c:v>
                </c:pt>
                <c:pt idx="2">
                  <c:v>1</c:v>
                </c:pt>
                <c:pt idx="3">
                  <c:v>1</c:v>
                </c:pt>
              </c:numCache>
            </c:numRef>
          </c:val>
          <c:extLst>
            <c:ext xmlns:c16="http://schemas.microsoft.com/office/drawing/2014/chart" uri="{C3380CC4-5D6E-409C-BE32-E72D297353CC}">
              <c16:uniqueId val="{00000002-0086-4482-B6DC-C62698D8CC8A}"/>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max val="25"/>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581559482420688"/>
          <c:y val="0.14742830334945312"/>
          <c:w val="0.60836923830114298"/>
          <c:h val="0.73127522840921422"/>
        </c:manualLayout>
      </c:layout>
      <c:pieChart>
        <c:varyColors val="1"/>
        <c:ser>
          <c:idx val="0"/>
          <c:order val="0"/>
          <c:tx>
            <c:strRef>
              <c:f>Sheet1!$B$1</c:f>
              <c:strCache>
                <c:ptCount val="1"/>
                <c:pt idx="0">
                  <c:v>Volumes</c:v>
                </c:pt>
              </c:strCache>
            </c:strRef>
          </c:tx>
          <c:dPt>
            <c:idx val="0"/>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4-C47B-40D5-B570-2A19E735F46D}"/>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1-C47B-40D5-B570-2A19E735F46D}"/>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2-C47B-40D5-B570-2A19E735F46D}"/>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3-C47B-40D5-B570-2A19E735F46D}"/>
              </c:ext>
            </c:extLst>
          </c:dPt>
          <c:dLbls>
            <c:dLbl>
              <c:idx val="0"/>
              <c:delete val="1"/>
              <c:extLst>
                <c:ext xmlns:c15="http://schemas.microsoft.com/office/drawing/2012/chart" uri="{CE6537A1-D6FC-4f65-9D91-7224C49458BB}"/>
                <c:ext xmlns:c16="http://schemas.microsoft.com/office/drawing/2014/chart" uri="{C3380CC4-5D6E-409C-BE32-E72D297353CC}">
                  <c16:uniqueId val="{00000004-C47B-40D5-B570-2A19E735F46D}"/>
                </c:ext>
              </c:extLst>
            </c:dLbl>
            <c:dLbl>
              <c:idx val="1"/>
              <c:layout>
                <c:manualLayout>
                  <c:x val="-4.9826769431740137E-2"/>
                  <c:y val="-0.10747523260750187"/>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9D4CB971-E251-47F0-A89F-A8CD160CFE0C}" type="CATEGORYNAME">
                      <a:rPr lang="en-US" sz="500" b="1" smtClean="0">
                        <a:latin typeface="Verdana" panose="020B0604030504040204" pitchFamily="34" charset="0"/>
                        <a:ea typeface="Verdana" panose="020B0604030504040204" pitchFamily="34" charset="0"/>
                      </a:rPr>
                      <a:pPr>
                        <a:defRPr sz="1100">
                          <a:solidFill>
                            <a:schemeClr val="bg1"/>
                          </a:solidFill>
                        </a:defRPr>
                      </a:pPr>
                      <a:t>[CATEGORY NAME]</a:t>
                    </a:fld>
                    <a:r>
                      <a:rPr lang="en-US" sz="500" baseline="0" dirty="0">
                        <a:latin typeface="Verdana" panose="020B0604030504040204" pitchFamily="34" charset="0"/>
                        <a:ea typeface="Verdana" panose="020B0604030504040204" pitchFamily="34" charset="0"/>
                      </a:rPr>
                      <a:t> (</a:t>
                    </a:r>
                    <a:fld id="{E92B61F1-5496-4689-AA39-48AC945FADB0}" type="VALUE">
                      <a:rPr lang="en-US" sz="500" baseline="0" smtClean="0">
                        <a:latin typeface="Verdana" panose="020B0604030504040204" pitchFamily="34" charset="0"/>
                        <a:ea typeface="Verdana" panose="020B0604030504040204" pitchFamily="34" charset="0"/>
                      </a:rPr>
                      <a:pPr>
                        <a:defRPr sz="1100">
                          <a:solidFill>
                            <a:schemeClr val="bg1"/>
                          </a:solidFill>
                        </a:defRPr>
                      </a:pPr>
                      <a:t>[VALUE]</a:t>
                    </a:fld>
                    <a:r>
                      <a:rPr lang="en-US" sz="500" baseline="0" dirty="0">
                        <a:latin typeface="Verdana" panose="020B0604030504040204" pitchFamily="34" charset="0"/>
                        <a:ea typeface="Verdana" panose="020B0604030504040204" pitchFamily="34" charset="0"/>
                      </a:rPr>
                      <a:t>)</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2542114515877784"/>
                      <c:h val="0.12965966743374513"/>
                    </c:manualLayout>
                  </c15:layout>
                  <c15:dlblFieldTable/>
                  <c15:showDataLabelsRange val="0"/>
                </c:ext>
                <c:ext xmlns:c16="http://schemas.microsoft.com/office/drawing/2014/chart" uri="{C3380CC4-5D6E-409C-BE32-E72D297353CC}">
                  <c16:uniqueId val="{00000001-C47B-40D5-B570-2A19E735F46D}"/>
                </c:ext>
              </c:extLst>
            </c:dLbl>
            <c:dLbl>
              <c:idx val="2"/>
              <c:layout>
                <c:manualLayout>
                  <c:x val="0.20323075316059278"/>
                  <c:y val="-7.3584850276551712E-3"/>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22229E92-7D48-4535-82C6-CCDB279B882E}" type="CATEGORYNAME">
                      <a:rPr lang="en-US" sz="500" baseline="0" smtClean="0">
                        <a:latin typeface="Verdana" panose="020B0604030504040204" pitchFamily="34" charset="0"/>
                        <a:ea typeface="Verdana" panose="020B0604030504040204" pitchFamily="34" charset="0"/>
                      </a:rPr>
                      <a:pPr>
                        <a:defRPr sz="1100">
                          <a:solidFill>
                            <a:schemeClr val="bg1"/>
                          </a:solidFill>
                        </a:defRPr>
                      </a:pPr>
                      <a:t>[CATEGORY NAME]</a:t>
                    </a:fld>
                    <a:r>
                      <a:rPr lang="en-US" sz="500" baseline="0" dirty="0">
                        <a:latin typeface="Verdana" panose="020B0604030504040204" pitchFamily="34" charset="0"/>
                        <a:ea typeface="Verdana" panose="020B0604030504040204" pitchFamily="34" charset="0"/>
                      </a:rPr>
                      <a:t> (4)</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18321772858535329"/>
                      <c:h val="0.19944690401092208"/>
                    </c:manualLayout>
                  </c15:layout>
                  <c15:dlblFieldTable/>
                  <c15:showDataLabelsRange val="0"/>
                </c:ext>
                <c:ext xmlns:c16="http://schemas.microsoft.com/office/drawing/2014/chart" uri="{C3380CC4-5D6E-409C-BE32-E72D297353CC}">
                  <c16:uniqueId val="{00000002-C47B-40D5-B570-2A19E735F46D}"/>
                </c:ext>
              </c:extLst>
            </c:dLbl>
            <c:dLbl>
              <c:idx val="3"/>
              <c:delete val="1"/>
              <c:extLst>
                <c:ext xmlns:c15="http://schemas.microsoft.com/office/drawing/2012/chart" uri="{CE6537A1-D6FC-4f65-9D91-7224C49458BB}"/>
                <c:ext xmlns:c16="http://schemas.microsoft.com/office/drawing/2014/chart" uri="{C3380CC4-5D6E-409C-BE32-E72D297353CC}">
                  <c16:uniqueId val="{00000003-C47B-40D5-B570-2A19E735F46D}"/>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Benefits &amp; Assessments</c:v>
                </c:pt>
                <c:pt idx="1">
                  <c:v>Income, Payments &amp; Recovery</c:v>
                </c:pt>
                <c:pt idx="2">
                  <c:v>Democratic Services</c:v>
                </c:pt>
                <c:pt idx="3">
                  <c:v>Sports &amp; Leisure</c:v>
                </c:pt>
              </c:strCache>
            </c:strRef>
          </c:cat>
          <c:val>
            <c:numRef>
              <c:f>Sheet1!$B$2:$B$5</c:f>
              <c:numCache>
                <c:formatCode>General</c:formatCode>
                <c:ptCount val="4"/>
                <c:pt idx="0">
                  <c:v>8</c:v>
                </c:pt>
                <c:pt idx="1">
                  <c:v>1</c:v>
                </c:pt>
                <c:pt idx="2">
                  <c:v>3</c:v>
                </c:pt>
                <c:pt idx="3">
                  <c:v>2</c:v>
                </c:pt>
              </c:numCache>
            </c:numRef>
          </c:val>
          <c:extLst>
            <c:ext xmlns:c16="http://schemas.microsoft.com/office/drawing/2014/chart" uri="{C3380CC4-5D6E-409C-BE32-E72D297353CC}">
              <c16:uniqueId val="{00000000-C47B-40D5-B570-2A19E735F46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79031586170939"/>
          <c:y val="0.12802539077073147"/>
          <c:w val="0.55637805200228185"/>
          <c:h val="0.8132857499030921"/>
        </c:manualLayout>
      </c:layout>
      <c:doughnutChart>
        <c:varyColors val="1"/>
        <c:ser>
          <c:idx val="0"/>
          <c:order val="0"/>
          <c:tx>
            <c:strRef>
              <c:f>Sheet1!$B$1</c:f>
              <c:strCache>
                <c:ptCount val="1"/>
                <c:pt idx="0">
                  <c:v>Complaints</c:v>
                </c:pt>
              </c:strCache>
            </c:strRef>
          </c:tx>
          <c:dPt>
            <c:idx val="0"/>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6867-4D82-90BE-FE84EEB9C1D9}"/>
              </c:ext>
            </c:extLst>
          </c:dPt>
          <c:dPt>
            <c:idx val="1"/>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6867-4D82-90BE-FE84EEB9C1D9}"/>
              </c:ext>
            </c:extLst>
          </c:dPt>
          <c:dPt>
            <c:idx val="2"/>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6867-4D82-90BE-FE84EEB9C1D9}"/>
              </c:ext>
            </c:extLst>
          </c:dPt>
          <c:dPt>
            <c:idx val="3"/>
            <c:bubble3D val="0"/>
            <c:spPr>
              <a:solidFill>
                <a:schemeClr val="accent2">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6867-4D82-90BE-FE84EEB9C1D9}"/>
              </c:ext>
            </c:extLst>
          </c:dPt>
          <c:dLbls>
            <c:dLbl>
              <c:idx val="0"/>
              <c:layout>
                <c:manualLayout>
                  <c:x val="-0.15896992425225218"/>
                  <c:y val="0.16640836701602027"/>
                </c:manualLayout>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80A98DAD-F1BE-46B3-8AF7-1C4787ACFD69}" type="CATEGORYNAME">
                      <a:rPr lang="en-US">
                        <a:solidFill>
                          <a:schemeClr val="tx1"/>
                        </a:solidFill>
                      </a:rPr>
                      <a:pPr>
                        <a:defRPr sz="1000"/>
                      </a:pPr>
                      <a:t>[CATEGORY NAME]</a:t>
                    </a:fld>
                    <a:r>
                      <a:rPr lang="en-US" baseline="0" dirty="0">
                        <a:solidFill>
                          <a:schemeClr val="tx1"/>
                        </a:solidFill>
                      </a:rPr>
                      <a:t>
62%</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9995079795213905"/>
                      <c:h val="0.18217113656092637"/>
                    </c:manualLayout>
                  </c15:layout>
                  <c15:dlblFieldTable/>
                  <c15:showDataLabelsRange val="0"/>
                </c:ext>
                <c:ext xmlns:c16="http://schemas.microsoft.com/office/drawing/2014/chart" uri="{C3380CC4-5D6E-409C-BE32-E72D297353CC}">
                  <c16:uniqueId val="{00000001-6867-4D82-90BE-FE84EEB9C1D9}"/>
                </c:ext>
              </c:extLst>
            </c:dLbl>
            <c:dLbl>
              <c:idx val="1"/>
              <c:tx>
                <c:rich>
                  <a:bodyPr/>
                  <a:lstStyle/>
                  <a:p>
                    <a:fld id="{40175BA9-6271-435D-87CA-568FCD328553}" type="CATEGORYNAME">
                      <a:rPr lang="en-US" b="1">
                        <a:solidFill>
                          <a:schemeClr val="tx1"/>
                        </a:solidFill>
                      </a:rPr>
                      <a:pPr/>
                      <a:t>[CATEGORY NAME]</a:t>
                    </a:fld>
                    <a:r>
                      <a:rPr lang="en-US" b="1" baseline="0" dirty="0">
                        <a:solidFill>
                          <a:schemeClr val="tx1"/>
                        </a:solidFill>
                      </a:rPr>
                      <a:t>
27%</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867-4D82-90BE-FE84EEB9C1D9}"/>
                </c:ext>
              </c:extLst>
            </c:dLbl>
            <c:dLbl>
              <c:idx val="2"/>
              <c:layout>
                <c:manualLayout>
                  <c:x val="-0.11110959579831782"/>
                  <c:y val="-0.11600408377935216"/>
                </c:manualLayout>
              </c:layout>
              <c:tx>
                <c:rich>
                  <a:bodyPr/>
                  <a:lstStyle/>
                  <a:p>
                    <a:fld id="{D61D5C86-E9F8-40E2-AB26-19D00E393DC4}" type="CATEGORYNAME">
                      <a:rPr lang="en-US" dirty="0">
                        <a:solidFill>
                          <a:schemeClr val="tx1"/>
                        </a:solidFill>
                      </a:rPr>
                      <a:pPr/>
                      <a:t>[CATEGORY NAME]</a:t>
                    </a:fld>
                    <a:r>
                      <a:rPr lang="en-US" baseline="0" dirty="0">
                        <a:solidFill>
                          <a:schemeClr val="bg1"/>
                        </a:solidFill>
                      </a:rPr>
                      <a:t>
</a:t>
                    </a:r>
                    <a:fld id="{A128E1DB-15BC-4BA9-8C7D-387EA06A23CF}" type="PERCENTAGE">
                      <a:rPr lang="en-US" baseline="0" dirty="0">
                        <a:solidFill>
                          <a:schemeClr val="tx1"/>
                        </a:solidFill>
                      </a:rPr>
                      <a:pPr/>
                      <a:t>[PERCENTAGE]</a:t>
                    </a:fld>
                    <a:endParaRPr lang="en-US" baseline="0"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867-4D82-90BE-FE84EEB9C1D9}"/>
                </c:ext>
              </c:extLst>
            </c:dLbl>
            <c:dLbl>
              <c:idx val="3"/>
              <c:layout>
                <c:manualLayout>
                  <c:x val="7.1699836063657471E-3"/>
                  <c:y val="-2.603391138344395E-2"/>
                </c:manualLayout>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2C44ED4B-477E-48A7-98EF-8568B0280255}" type="CATEGORYNAME">
                      <a:rPr lang="en-US" sz="900" dirty="0">
                        <a:solidFill>
                          <a:schemeClr val="tx1"/>
                        </a:solidFill>
                      </a:rPr>
                      <a:pPr>
                        <a:defRPr sz="1000"/>
                      </a:pPr>
                      <a:t>[CATEGORY NAME]</a:t>
                    </a:fld>
                    <a:r>
                      <a:rPr lang="en-US" sz="900" baseline="0" dirty="0">
                        <a:solidFill>
                          <a:schemeClr val="tx1"/>
                        </a:solidFill>
                      </a:rPr>
                      <a:t>
9%</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9962461028666414"/>
                      <c:h val="0.15941298401611673"/>
                    </c:manualLayout>
                  </c15:layout>
                  <c15:dlblFieldTable/>
                  <c15:showDataLabelsRange val="0"/>
                </c:ext>
                <c:ext xmlns:c16="http://schemas.microsoft.com/office/drawing/2014/chart" uri="{C3380CC4-5D6E-409C-BE32-E72D297353CC}">
                  <c16:uniqueId val="{00000007-6867-4D82-90BE-FE84EEB9C1D9}"/>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Sheet1!$A$2:$A$5</c:f>
              <c:strCache>
                <c:ptCount val="4"/>
                <c:pt idx="0">
                  <c:v>Stage 1</c:v>
                </c:pt>
                <c:pt idx="1">
                  <c:v>Stage 2</c:v>
                </c:pt>
                <c:pt idx="2">
                  <c:v>Stage 3</c:v>
                </c:pt>
                <c:pt idx="3">
                  <c:v>Ombudsman</c:v>
                </c:pt>
              </c:strCache>
            </c:strRef>
          </c:cat>
          <c:val>
            <c:numRef>
              <c:f>Sheet1!$B$2:$B$5</c:f>
              <c:numCache>
                <c:formatCode>General</c:formatCode>
                <c:ptCount val="4"/>
                <c:pt idx="0">
                  <c:v>151</c:v>
                </c:pt>
                <c:pt idx="1">
                  <c:v>66</c:v>
                </c:pt>
                <c:pt idx="2">
                  <c:v>5</c:v>
                </c:pt>
                <c:pt idx="3">
                  <c:v>22</c:v>
                </c:pt>
              </c:numCache>
            </c:numRef>
          </c:val>
          <c:extLst>
            <c:ext xmlns:c16="http://schemas.microsoft.com/office/drawing/2014/chart" uri="{C3380CC4-5D6E-409C-BE32-E72D297353CC}">
              <c16:uniqueId val="{00000008-6867-4D82-90BE-FE84EEB9C1D9}"/>
            </c:ext>
          </c:extLst>
        </c:ser>
        <c:dLbls>
          <c:showLegendKey val="0"/>
          <c:showVal val="0"/>
          <c:showCatName val="0"/>
          <c:showSerName val="0"/>
          <c:showPercent val="1"/>
          <c:showBubbleSize val="0"/>
          <c:showLeaderLines val="0"/>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C12E-4E7C-A4F8-7CE4CDB871E0}"/>
              </c:ext>
            </c:extLst>
          </c:dPt>
          <c:dPt>
            <c:idx val="1"/>
            <c:bubble3D val="0"/>
            <c:spPr>
              <a:solidFill>
                <a:sysClr val="window" lastClr="FFFFFF"/>
              </a:solidFill>
              <a:ln w="19050">
                <a:noFill/>
              </a:ln>
              <a:effectLst/>
            </c:spPr>
            <c:extLst>
              <c:ext xmlns:c16="http://schemas.microsoft.com/office/drawing/2014/chart" uri="{C3380CC4-5D6E-409C-BE32-E72D297353CC}">
                <c16:uniqueId val="{00000003-C12E-4E7C-A4F8-7CE4CDB871E0}"/>
              </c:ext>
            </c:extLst>
          </c:dPt>
          <c:cat>
            <c:strRef>
              <c:f>Sheet1!$A$2:$A$3</c:f>
              <c:strCache>
                <c:ptCount val="2"/>
                <c:pt idx="0">
                  <c:v>1st Qtr</c:v>
                </c:pt>
                <c:pt idx="1">
                  <c:v>2nd Qtr</c:v>
                </c:pt>
              </c:strCache>
            </c:strRef>
          </c:cat>
          <c:val>
            <c:numRef>
              <c:f>Sheet1!$B$2:$B$3</c:f>
              <c:numCache>
                <c:formatCode>General</c:formatCode>
                <c:ptCount val="2"/>
                <c:pt idx="0">
                  <c:v>8</c:v>
                </c:pt>
                <c:pt idx="1">
                  <c:v>0</c:v>
                </c:pt>
              </c:numCache>
            </c:numRef>
          </c:val>
          <c:extLst>
            <c:ext xmlns:c16="http://schemas.microsoft.com/office/drawing/2014/chart" uri="{C3380CC4-5D6E-409C-BE32-E72D297353CC}">
              <c16:uniqueId val="{00000004-C12E-4E7C-A4F8-7CE4CDB871E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BB74-46CC-9CFE-4AE8400FD988}"/>
              </c:ext>
            </c:extLst>
          </c:dPt>
          <c:dPt>
            <c:idx val="1"/>
            <c:bubble3D val="0"/>
            <c:spPr>
              <a:solidFill>
                <a:sysClr val="window" lastClr="FFFFFF"/>
              </a:solidFill>
              <a:ln w="19050">
                <a:noFill/>
              </a:ln>
              <a:effectLst/>
            </c:spPr>
            <c:extLst>
              <c:ext xmlns:c16="http://schemas.microsoft.com/office/drawing/2014/chart" uri="{C3380CC4-5D6E-409C-BE32-E72D297353CC}">
                <c16:uniqueId val="{00000003-BB74-46CC-9CFE-4AE8400FD988}"/>
              </c:ext>
            </c:extLst>
          </c:dPt>
          <c:cat>
            <c:strRef>
              <c:f>Sheet1!$A$2:$A$3</c:f>
              <c:strCache>
                <c:ptCount val="2"/>
                <c:pt idx="0">
                  <c:v>1st Qtr</c:v>
                </c:pt>
                <c:pt idx="1">
                  <c:v>2nd Qtr</c:v>
                </c:pt>
              </c:strCache>
            </c:strRef>
          </c:cat>
          <c:val>
            <c:numRef>
              <c:f>Sheet1!$B$2:$B$3</c:f>
              <c:numCache>
                <c:formatCode>General</c:formatCode>
                <c:ptCount val="2"/>
                <c:pt idx="0">
                  <c:v>0</c:v>
                </c:pt>
                <c:pt idx="1">
                  <c:v>8</c:v>
                </c:pt>
              </c:numCache>
            </c:numRef>
          </c:val>
          <c:extLst>
            <c:ext xmlns:c16="http://schemas.microsoft.com/office/drawing/2014/chart" uri="{C3380CC4-5D6E-409C-BE32-E72D297353CC}">
              <c16:uniqueId val="{00000004-BB74-46CC-9CFE-4AE8400FD98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Sheet1!$A$2:$A$9</c:f>
              <c:strCache>
                <c:ptCount val="8"/>
                <c:pt idx="0">
                  <c:v>Q1 2019/20</c:v>
                </c:pt>
                <c:pt idx="1">
                  <c:v>Q2 2019/20</c:v>
                </c:pt>
                <c:pt idx="2">
                  <c:v>Q3 2019/20</c:v>
                </c:pt>
                <c:pt idx="3">
                  <c:v>Q4 2019/20</c:v>
                </c:pt>
                <c:pt idx="4">
                  <c:v>Q1 2020/21</c:v>
                </c:pt>
                <c:pt idx="5">
                  <c:v>Q2 2020/21</c:v>
                </c:pt>
                <c:pt idx="6">
                  <c:v>Q3 2020/21</c:v>
                </c:pt>
                <c:pt idx="7">
                  <c:v>Q4 2020/21</c:v>
                </c:pt>
              </c:strCache>
            </c:strRef>
          </c:cat>
          <c:val>
            <c:numRef>
              <c:f>Sheet1!$B$2:$B$9</c:f>
              <c:numCache>
                <c:formatCode>General</c:formatCode>
                <c:ptCount val="8"/>
                <c:pt idx="0">
                  <c:v>7</c:v>
                </c:pt>
                <c:pt idx="1">
                  <c:v>1</c:v>
                </c:pt>
                <c:pt idx="2">
                  <c:v>2</c:v>
                </c:pt>
                <c:pt idx="3">
                  <c:v>6</c:v>
                </c:pt>
                <c:pt idx="4">
                  <c:v>12</c:v>
                </c:pt>
                <c:pt idx="5">
                  <c:v>16</c:v>
                </c:pt>
                <c:pt idx="6">
                  <c:v>23</c:v>
                </c:pt>
                <c:pt idx="7">
                  <c:v>15</c:v>
                </c:pt>
              </c:numCache>
            </c:numRef>
          </c:val>
          <c:smooth val="0"/>
          <c:extLst>
            <c:ext xmlns:c16="http://schemas.microsoft.com/office/drawing/2014/chart" uri="{C3380CC4-5D6E-409C-BE32-E72D297353CC}">
              <c16:uniqueId val="{00000000-171D-4553-8690-FD0B158967AD}"/>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4132004691142461"/>
          <c:y val="2.5841132918080069E-3"/>
          <c:w val="0.77306649422956786"/>
          <c:h val="0.6534431198227495"/>
        </c:manualLayout>
      </c:layout>
      <c:barChart>
        <c:barDir val="bar"/>
        <c:grouping val="stacked"/>
        <c:varyColors val="0"/>
        <c:ser>
          <c:idx val="0"/>
          <c:order val="0"/>
          <c:tx>
            <c:strRef>
              <c:f>Sheet1!$B$1</c:f>
              <c:strCache>
                <c:ptCount val="1"/>
                <c:pt idx="0">
                  <c:v>Stage 1</c:v>
                </c:pt>
              </c:strCache>
            </c:strRef>
          </c:tx>
          <c:spPr>
            <a:solidFill>
              <a:schemeClr val="accent2">
                <a:shade val="58000"/>
              </a:schemeClr>
            </a:solidFill>
            <a:ln>
              <a:noFill/>
            </a:ln>
            <a:effectLst/>
          </c:spPr>
          <c:invertIfNegative val="0"/>
          <c:cat>
            <c:strRef>
              <c:f>Sheet1!$A$2:$A$5</c:f>
              <c:strCache>
                <c:ptCount val="4"/>
                <c:pt idx="0">
                  <c:v>Q4 20/21</c:v>
                </c:pt>
                <c:pt idx="1">
                  <c:v>Q3 20/21</c:v>
                </c:pt>
                <c:pt idx="2">
                  <c:v>Q2 20/21</c:v>
                </c:pt>
                <c:pt idx="3">
                  <c:v>Q1 20/21</c:v>
                </c:pt>
              </c:strCache>
            </c:strRef>
          </c:cat>
          <c:val>
            <c:numRef>
              <c:f>Sheet1!$B$2:$B$5</c:f>
              <c:numCache>
                <c:formatCode>General</c:formatCode>
                <c:ptCount val="4"/>
                <c:pt idx="0">
                  <c:v>11</c:v>
                </c:pt>
                <c:pt idx="1">
                  <c:v>10</c:v>
                </c:pt>
                <c:pt idx="2">
                  <c:v>12</c:v>
                </c:pt>
                <c:pt idx="3">
                  <c:v>8</c:v>
                </c:pt>
              </c:numCache>
            </c:numRef>
          </c:val>
          <c:extLst>
            <c:ext xmlns:c16="http://schemas.microsoft.com/office/drawing/2014/chart" uri="{C3380CC4-5D6E-409C-BE32-E72D297353CC}">
              <c16:uniqueId val="{00000000-9271-4082-AAF4-6CAB1382C307}"/>
            </c:ext>
          </c:extLst>
        </c:ser>
        <c:ser>
          <c:idx val="1"/>
          <c:order val="1"/>
          <c:tx>
            <c:strRef>
              <c:f>Sheet1!$C$1</c:f>
              <c:strCache>
                <c:ptCount val="1"/>
                <c:pt idx="0">
                  <c:v>Stage 2</c:v>
                </c:pt>
              </c:strCache>
            </c:strRef>
          </c:tx>
          <c:spPr>
            <a:solidFill>
              <a:schemeClr val="accent2">
                <a:shade val="86000"/>
              </a:schemeClr>
            </a:solidFill>
            <a:ln>
              <a:noFill/>
            </a:ln>
            <a:effectLst/>
          </c:spPr>
          <c:invertIfNegative val="0"/>
          <c:cat>
            <c:strRef>
              <c:f>Sheet1!$A$2:$A$5</c:f>
              <c:strCache>
                <c:ptCount val="4"/>
                <c:pt idx="0">
                  <c:v>Q4 20/21</c:v>
                </c:pt>
                <c:pt idx="1">
                  <c:v>Q3 20/21</c:v>
                </c:pt>
                <c:pt idx="2">
                  <c:v>Q2 20/21</c:v>
                </c:pt>
                <c:pt idx="3">
                  <c:v>Q1 20/21</c:v>
                </c:pt>
              </c:strCache>
            </c:strRef>
          </c:cat>
          <c:val>
            <c:numRef>
              <c:f>Sheet1!$C$2:$C$5</c:f>
              <c:numCache>
                <c:formatCode>General</c:formatCode>
                <c:ptCount val="4"/>
                <c:pt idx="0">
                  <c:v>4</c:v>
                </c:pt>
                <c:pt idx="1">
                  <c:v>9</c:v>
                </c:pt>
                <c:pt idx="2">
                  <c:v>2</c:v>
                </c:pt>
                <c:pt idx="3">
                  <c:v>2</c:v>
                </c:pt>
              </c:numCache>
            </c:numRef>
          </c:val>
          <c:extLst>
            <c:ext xmlns:c16="http://schemas.microsoft.com/office/drawing/2014/chart" uri="{C3380CC4-5D6E-409C-BE32-E72D297353CC}">
              <c16:uniqueId val="{00000001-9271-4082-AAF4-6CAB1382C307}"/>
            </c:ext>
          </c:extLst>
        </c:ser>
        <c:ser>
          <c:idx val="2"/>
          <c:order val="2"/>
          <c:tx>
            <c:strRef>
              <c:f>Sheet1!$D$1</c:f>
              <c:strCache>
                <c:ptCount val="1"/>
                <c:pt idx="0">
                  <c:v>Stage 3</c:v>
                </c:pt>
              </c:strCache>
            </c:strRef>
          </c:tx>
          <c:spPr>
            <a:solidFill>
              <a:schemeClr val="accent2">
                <a:tint val="86000"/>
              </a:schemeClr>
            </a:solidFill>
            <a:ln>
              <a:noFill/>
            </a:ln>
            <a:effectLst/>
          </c:spPr>
          <c:invertIfNegative val="0"/>
          <c:cat>
            <c:strRef>
              <c:f>Sheet1!$A$2:$A$5</c:f>
              <c:strCache>
                <c:ptCount val="4"/>
                <c:pt idx="0">
                  <c:v>Q4 20/21</c:v>
                </c:pt>
                <c:pt idx="1">
                  <c:v>Q3 20/21</c:v>
                </c:pt>
                <c:pt idx="2">
                  <c:v>Q2 20/21</c:v>
                </c:pt>
                <c:pt idx="3">
                  <c:v>Q1 20/21</c:v>
                </c:pt>
              </c:strCache>
            </c:strRef>
          </c:cat>
          <c:val>
            <c:numRef>
              <c:f>Sheet1!$D$2:$D$5</c:f>
              <c:numCache>
                <c:formatCode>General</c:formatCode>
                <c:ptCount val="4"/>
                <c:pt idx="0">
                  <c:v>1</c:v>
                </c:pt>
                <c:pt idx="1">
                  <c:v>2</c:v>
                </c:pt>
                <c:pt idx="2">
                  <c:v>1</c:v>
                </c:pt>
                <c:pt idx="3">
                  <c:v>1</c:v>
                </c:pt>
              </c:numCache>
            </c:numRef>
          </c:val>
          <c:extLst>
            <c:ext xmlns:c16="http://schemas.microsoft.com/office/drawing/2014/chart" uri="{C3380CC4-5D6E-409C-BE32-E72D297353CC}">
              <c16:uniqueId val="{00000002-9271-4082-AAF4-6CAB1382C307}"/>
            </c:ext>
          </c:extLst>
        </c:ser>
        <c:ser>
          <c:idx val="3"/>
          <c:order val="3"/>
          <c:tx>
            <c:strRef>
              <c:f>Sheet1!$E$1</c:f>
              <c:strCache>
                <c:ptCount val="1"/>
                <c:pt idx="0">
                  <c:v>Ombudsman</c:v>
                </c:pt>
              </c:strCache>
            </c:strRef>
          </c:tx>
          <c:spPr>
            <a:solidFill>
              <a:schemeClr val="accent2">
                <a:tint val="58000"/>
              </a:schemeClr>
            </a:solidFill>
            <a:ln>
              <a:noFill/>
            </a:ln>
            <a:effectLst/>
          </c:spPr>
          <c:invertIfNegative val="0"/>
          <c:cat>
            <c:strRef>
              <c:f>Sheet1!$A$2:$A$5</c:f>
              <c:strCache>
                <c:ptCount val="4"/>
                <c:pt idx="0">
                  <c:v>Q4 20/21</c:v>
                </c:pt>
                <c:pt idx="1">
                  <c:v>Q3 20/21</c:v>
                </c:pt>
                <c:pt idx="2">
                  <c:v>Q2 20/21</c:v>
                </c:pt>
                <c:pt idx="3">
                  <c:v>Q1 20/21</c:v>
                </c:pt>
              </c:strCache>
            </c:strRef>
          </c:cat>
          <c:val>
            <c:numRef>
              <c:f>Sheet1!$E$2:$E$5</c:f>
              <c:numCache>
                <c:formatCode>General</c:formatCode>
                <c:ptCount val="4"/>
                <c:pt idx="0">
                  <c:v>0</c:v>
                </c:pt>
                <c:pt idx="1">
                  <c:v>0</c:v>
                </c:pt>
                <c:pt idx="2">
                  <c:v>2</c:v>
                </c:pt>
                <c:pt idx="3">
                  <c:v>1</c:v>
                </c:pt>
              </c:numCache>
            </c:numRef>
          </c:val>
          <c:extLst>
            <c:ext xmlns:c16="http://schemas.microsoft.com/office/drawing/2014/chart" uri="{C3380CC4-5D6E-409C-BE32-E72D297353CC}">
              <c16:uniqueId val="{00000003-9271-4082-AAF4-6CAB1382C307}"/>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max val="24"/>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majorUnit val="3"/>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410361630935153"/>
          <c:y val="0.26587553869208996"/>
          <c:w val="0.55169691346464866"/>
          <c:h val="0.74176402704790612"/>
        </c:manualLayout>
      </c:layout>
      <c:pieChart>
        <c:varyColors val="1"/>
        <c:ser>
          <c:idx val="0"/>
          <c:order val="0"/>
          <c:tx>
            <c:strRef>
              <c:f>Sheet1!$B$1</c:f>
              <c:strCache>
                <c:ptCount val="1"/>
                <c:pt idx="0">
                  <c:v>Volumes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FB5-4CF8-991F-880E2FB8867A}"/>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DFB5-4CF8-991F-880E2FB8867A}"/>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DFB5-4CF8-991F-880E2FB8867A}"/>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DFB5-4CF8-991F-880E2FB8867A}"/>
              </c:ext>
            </c:extLst>
          </c:dPt>
          <c:dLbls>
            <c:dLbl>
              <c:idx val="0"/>
              <c:layout>
                <c:manualLayout>
                  <c:x val="-0.12477369326922168"/>
                  <c:y val="0.22341752803047205"/>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7B901621-C8DF-4F96-977C-8F860D3B86C3}" type="CATEGORYNAME">
                      <a:rPr lang="en-US" sz="700" b="1" smtClean="0">
                        <a:latin typeface="Verdana" panose="020B0604030504040204" pitchFamily="34" charset="0"/>
                        <a:ea typeface="Verdana" panose="020B0604030504040204" pitchFamily="34" charset="0"/>
                      </a:rPr>
                      <a:pPr>
                        <a:defRPr sz="1100">
                          <a:solidFill>
                            <a:schemeClr val="bg1"/>
                          </a:solidFill>
                        </a:defRPr>
                      </a:pPr>
                      <a:t>[CATEGORY NAME]</a:t>
                    </a:fld>
                    <a:r>
                      <a:rPr lang="en-US" sz="700" b="1" baseline="0" dirty="0">
                        <a:latin typeface="Verdana" panose="020B0604030504040204" pitchFamily="34" charset="0"/>
                        <a:ea typeface="Verdana" panose="020B0604030504040204" pitchFamily="34" charset="0"/>
                      </a:rPr>
                      <a:t> (6</a:t>
                    </a:r>
                    <a:r>
                      <a:rPr lang="en-US" sz="800" b="1" baseline="0" dirty="0">
                        <a:latin typeface="Verdana" panose="020B0604030504040204" pitchFamily="34" charset="0"/>
                        <a:ea typeface="Verdana" panose="020B0604030504040204" pitchFamily="34" charset="0"/>
                      </a:rPr>
                      <a:t>)</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4970938114501098"/>
                      <c:h val="0.31932677292219225"/>
                    </c:manualLayout>
                  </c15:layout>
                  <c15:dlblFieldTable/>
                  <c15:showDataLabelsRange val="0"/>
                </c:ext>
                <c:ext xmlns:c16="http://schemas.microsoft.com/office/drawing/2014/chart" uri="{C3380CC4-5D6E-409C-BE32-E72D297353CC}">
                  <c16:uniqueId val="{00000001-DFB5-4CF8-991F-880E2FB8867A}"/>
                </c:ext>
              </c:extLst>
            </c:dLbl>
            <c:dLbl>
              <c:idx val="1"/>
              <c:layout>
                <c:manualLayout>
                  <c:x val="-0.24482146376721764"/>
                  <c:y val="3.201355087878064E-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7D676AC9-A246-4490-B904-46A30F3B64D8}" type="CATEGORYNAME">
                      <a:rPr lang="en-US" sz="900" b="1" smtClean="0">
                        <a:latin typeface="Verdana" panose="020B0604030504040204" pitchFamily="34" charset="0"/>
                        <a:ea typeface="Verdana" panose="020B0604030504040204" pitchFamily="34" charset="0"/>
                      </a:rPr>
                      <a:pPr>
                        <a:defRPr sz="1100">
                          <a:solidFill>
                            <a:schemeClr val="bg1"/>
                          </a:solidFill>
                        </a:defRPr>
                      </a:pPr>
                      <a:t>[CATEGORY NAME]</a:t>
                    </a:fld>
                    <a:r>
                      <a:rPr lang="en-US" sz="900" b="1" baseline="0" dirty="0">
                        <a:latin typeface="Verdana" panose="020B0604030504040204" pitchFamily="34" charset="0"/>
                        <a:ea typeface="Verdana" panose="020B0604030504040204" pitchFamily="34" charset="0"/>
                      </a:rPr>
                      <a:t> (20)</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1272113570616716"/>
                      <c:h val="0.23657158905609227"/>
                    </c:manualLayout>
                  </c15:layout>
                  <c15:dlblFieldTable/>
                  <c15:showDataLabelsRange val="0"/>
                </c:ext>
                <c:ext xmlns:c16="http://schemas.microsoft.com/office/drawing/2014/chart" uri="{C3380CC4-5D6E-409C-BE32-E72D297353CC}">
                  <c16:uniqueId val="{00000003-DFB5-4CF8-991F-880E2FB8867A}"/>
                </c:ext>
              </c:extLst>
            </c:dLbl>
            <c:dLbl>
              <c:idx val="2"/>
              <c:layout>
                <c:manualLayout>
                  <c:x val="0.10986356088999705"/>
                  <c:y val="-0.13501133929109627"/>
                </c:manualLayout>
              </c:layout>
              <c:tx>
                <c:rich>
                  <a:bodyPr rot="0" spcFirstLastPara="1" vertOverflow="ellipsis" horzOverflow="clip"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9D4CB971-E251-47F0-A89F-A8CD160CFE0C}" type="CATEGORYNAME">
                      <a:rPr lang="en-US" sz="900" b="1" smtClean="0">
                        <a:latin typeface="Verdana" panose="020B0604030504040204" pitchFamily="34" charset="0"/>
                        <a:ea typeface="Verdana" panose="020B0604030504040204" pitchFamily="34" charset="0"/>
                      </a:rPr>
                      <a:pPr>
                        <a:defRPr sz="1100">
                          <a:solidFill>
                            <a:schemeClr val="bg1"/>
                          </a:solidFill>
                        </a:defRPr>
                      </a:pPr>
                      <a:t>[CATEGORY NAME]</a:t>
                    </a:fld>
                    <a:r>
                      <a:rPr lang="en-US" sz="900" b="1" baseline="0" dirty="0">
                        <a:latin typeface="Verdana" panose="020B0604030504040204" pitchFamily="34" charset="0"/>
                        <a:ea typeface="Verdana" panose="020B0604030504040204" pitchFamily="34" charset="0"/>
                      </a:rPr>
                      <a:t> (40</a:t>
                    </a:r>
                    <a:r>
                      <a:rPr lang="en-US" sz="900" b="0" baseline="0" dirty="0">
                        <a:latin typeface="Verdana" panose="020B0604030504040204" pitchFamily="34" charset="0"/>
                        <a:ea typeface="Verdana" panose="020B0604030504040204" pitchFamily="34" charset="0"/>
                      </a:rPr>
                      <a:t>)</a:t>
                    </a:r>
                  </a:p>
                </c:rich>
              </c:tx>
              <c:spPr>
                <a:noFill/>
                <a:ln>
                  <a:noFill/>
                </a:ln>
                <a:effectLst/>
              </c:spPr>
              <c:txPr>
                <a:bodyPr rot="0" spcFirstLastPara="1" vertOverflow="ellipsis" horzOverflow="clip"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layout>
                    <c:manualLayout>
                      <c:w val="0.30281492718498942"/>
                      <c:h val="0.13761032479818885"/>
                    </c:manualLayout>
                  </c15:layout>
                  <c15:dlblFieldTable/>
                  <c15:showDataLabelsRange val="0"/>
                </c:ext>
                <c:ext xmlns:c16="http://schemas.microsoft.com/office/drawing/2014/chart" uri="{C3380CC4-5D6E-409C-BE32-E72D297353CC}">
                  <c16:uniqueId val="{00000005-DFB5-4CF8-991F-880E2FB8867A}"/>
                </c:ext>
              </c:extLst>
            </c:dLbl>
            <c:dLbl>
              <c:idx val="3"/>
              <c:tx>
                <c:rich>
                  <a:bodyPr/>
                  <a:lstStyle/>
                  <a:p>
                    <a:fld id="{22229E92-7D48-4535-82C6-CCDB279B882E}" type="CATEGORYNAME">
                      <a:rPr lang="en-US" smtClean="0"/>
                      <a:pPr/>
                      <a:t>[CATEGORY NAME]</a:t>
                    </a:fld>
                    <a:r>
                      <a:rPr lang="en-US" baseline="0"/>
                      <a:t> (</a:t>
                    </a:r>
                    <a:fld id="{67C60659-3DBF-43D4-B379-EE9C81A020FD}" type="VALUE">
                      <a:rPr lang="en-US" baseline="0" smtClean="0"/>
                      <a:pPr/>
                      <a:t>[VALUE]</a:t>
                    </a:fld>
                    <a:r>
                      <a:rPr lang="en-US" baseline="0"/>
                      <a:t>)</a:t>
                    </a:r>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FB5-4CF8-991F-880E2FB8867A}"/>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extLst>
          </c:dLbls>
          <c:cat>
            <c:strRef>
              <c:f>Sheet1!$A$2:$A$4</c:f>
              <c:strCache>
                <c:ptCount val="3"/>
                <c:pt idx="0">
                  <c:v>CTU</c:v>
                </c:pt>
                <c:pt idx="1">
                  <c:v>SEN</c:v>
                </c:pt>
                <c:pt idx="2">
                  <c:v>Social Care</c:v>
                </c:pt>
              </c:strCache>
            </c:strRef>
          </c:cat>
          <c:val>
            <c:numRef>
              <c:f>Sheet1!$B$2:$B$4</c:f>
              <c:numCache>
                <c:formatCode>General</c:formatCode>
                <c:ptCount val="3"/>
                <c:pt idx="0">
                  <c:v>6</c:v>
                </c:pt>
                <c:pt idx="1">
                  <c:v>20</c:v>
                </c:pt>
                <c:pt idx="2">
                  <c:v>42</c:v>
                </c:pt>
              </c:numCache>
            </c:numRef>
          </c:val>
          <c:extLst>
            <c:ext xmlns:c16="http://schemas.microsoft.com/office/drawing/2014/chart" uri="{C3380CC4-5D6E-409C-BE32-E72D297353CC}">
              <c16:uniqueId val="{00000008-DFB5-4CF8-991F-880E2FB8867A}"/>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Column1</c:v>
                </c:pt>
              </c:strCache>
            </c:strRef>
          </c:tx>
          <c:explosion val="2"/>
          <c:dPt>
            <c:idx val="0"/>
            <c:bubble3D val="0"/>
            <c:spPr>
              <a:solidFill>
                <a:schemeClr val="accent5">
                  <a:shade val="58000"/>
                </a:schemeClr>
              </a:solidFill>
              <a:ln w="19050">
                <a:solidFill>
                  <a:schemeClr val="lt1"/>
                </a:solidFill>
              </a:ln>
              <a:effectLst/>
            </c:spPr>
            <c:extLst>
              <c:ext xmlns:c16="http://schemas.microsoft.com/office/drawing/2014/chart" uri="{C3380CC4-5D6E-409C-BE32-E72D297353CC}">
                <c16:uniqueId val="{00000001-E772-49FF-B008-61D875195F93}"/>
              </c:ext>
            </c:extLst>
          </c:dPt>
          <c:dPt>
            <c:idx val="1"/>
            <c:bubble3D val="0"/>
            <c:spPr>
              <a:solidFill>
                <a:schemeClr val="accent5">
                  <a:shade val="86000"/>
                </a:schemeClr>
              </a:solidFill>
              <a:ln w="19050">
                <a:solidFill>
                  <a:schemeClr val="lt1"/>
                </a:solidFill>
              </a:ln>
              <a:effectLst/>
            </c:spPr>
            <c:extLst>
              <c:ext xmlns:c16="http://schemas.microsoft.com/office/drawing/2014/chart" uri="{C3380CC4-5D6E-409C-BE32-E72D297353CC}">
                <c16:uniqueId val="{00000003-E772-49FF-B008-61D875195F93}"/>
              </c:ext>
            </c:extLst>
          </c:dPt>
          <c:dPt>
            <c:idx val="2"/>
            <c:bubble3D val="0"/>
            <c:spPr>
              <a:solidFill>
                <a:schemeClr val="accent5">
                  <a:tint val="86000"/>
                </a:schemeClr>
              </a:solidFill>
              <a:ln w="19050">
                <a:solidFill>
                  <a:schemeClr val="lt1"/>
                </a:solidFill>
              </a:ln>
              <a:effectLst/>
            </c:spPr>
            <c:extLst>
              <c:ext xmlns:c16="http://schemas.microsoft.com/office/drawing/2014/chart" uri="{C3380CC4-5D6E-409C-BE32-E72D297353CC}">
                <c16:uniqueId val="{00000005-E772-49FF-B008-61D875195F93}"/>
              </c:ext>
            </c:extLst>
          </c:dPt>
          <c:dPt>
            <c:idx val="3"/>
            <c:bubble3D val="0"/>
            <c:spPr>
              <a:solidFill>
                <a:schemeClr val="accent5">
                  <a:tint val="58000"/>
                </a:schemeClr>
              </a:solidFill>
              <a:ln w="19050">
                <a:solidFill>
                  <a:schemeClr val="lt1"/>
                </a:solidFill>
              </a:ln>
              <a:effectLst/>
            </c:spPr>
            <c:extLst>
              <c:ext xmlns:c16="http://schemas.microsoft.com/office/drawing/2014/chart" uri="{C3380CC4-5D6E-409C-BE32-E72D297353CC}">
                <c16:uniqueId val="{00000007-E772-49FF-B008-61D875195F93}"/>
              </c:ext>
            </c:extLst>
          </c:dPt>
          <c:dPt>
            <c:idx val="4"/>
            <c:bubble3D val="0"/>
            <c:spPr>
              <a:solidFill>
                <a:schemeClr val="accent5">
                  <a:tint val="54000"/>
                </a:schemeClr>
              </a:solidFill>
              <a:ln w="19050">
                <a:solidFill>
                  <a:schemeClr val="lt1"/>
                </a:solidFill>
              </a:ln>
              <a:effectLst/>
            </c:spPr>
            <c:extLst>
              <c:ext xmlns:c16="http://schemas.microsoft.com/office/drawing/2014/chart" uri="{C3380CC4-5D6E-409C-BE32-E72D297353CC}">
                <c16:uniqueId val="{00000008-26CA-4BB1-ADE3-57E1E8A598B0}"/>
              </c:ext>
            </c:extLst>
          </c:dPt>
          <c:dLbls>
            <c:dLbl>
              <c:idx val="0"/>
              <c:layout>
                <c:manualLayout>
                  <c:x val="-0.12810782579458813"/>
                  <c:y val="0.10506152905511557"/>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fld id="{CB86FF52-0E43-4E54-B54A-E36B9D47A741}" type="CATEGORYNAME">
                      <a:rPr lang="en-US" sz="1000" dirty="0">
                        <a:solidFill>
                          <a:schemeClr val="bg1"/>
                        </a:solidFill>
                      </a:rPr>
                      <a:pPr>
                        <a:defRPr b="1">
                          <a:solidFill>
                            <a:schemeClr val="bg1"/>
                          </a:solidFill>
                        </a:defRPr>
                      </a:pPr>
                      <a:t>[CATEGORY NAME]</a:t>
                    </a:fld>
                    <a:r>
                      <a:rPr lang="en-US" sz="1000" baseline="0" dirty="0">
                        <a:solidFill>
                          <a:schemeClr val="bg1"/>
                        </a:solidFill>
                      </a:rPr>
                      <a:t>
12%</a:t>
                    </a:r>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5167039881226158"/>
                      <c:h val="0.30305475608352883"/>
                    </c:manualLayout>
                  </c15:layout>
                  <c15:dlblFieldTable/>
                  <c15:showDataLabelsRange val="0"/>
                </c:ext>
                <c:ext xmlns:c16="http://schemas.microsoft.com/office/drawing/2014/chart" uri="{C3380CC4-5D6E-409C-BE32-E72D297353CC}">
                  <c16:uniqueId val="{00000001-E772-49FF-B008-61D875195F93}"/>
                </c:ext>
              </c:extLst>
            </c:dLbl>
            <c:dLbl>
              <c:idx val="1"/>
              <c:layout>
                <c:manualLayout>
                  <c:x val="-0.20286883310556383"/>
                  <c:y val="-4.7755240479598424E-3"/>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fld id="{6FD6D060-1F2B-4E61-8334-92051CA0795D}" type="CATEGORYNAME">
                      <a:rPr lang="en-US" sz="1000" b="1" smtClean="0"/>
                      <a:pPr>
                        <a:defRPr b="1">
                          <a:solidFill>
                            <a:schemeClr val="bg1"/>
                          </a:solidFill>
                        </a:defRPr>
                      </a:pPr>
                      <a:t>[CATEGORY NAME]</a:t>
                    </a:fld>
                    <a:r>
                      <a:rPr lang="en-US" sz="1000" baseline="0" dirty="0"/>
                      <a:t>
21%</a:t>
                    </a:r>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6594384875979745"/>
                      <c:h val="0.25706645950167595"/>
                    </c:manualLayout>
                  </c15:layout>
                  <c15:dlblFieldTable/>
                  <c15:showDataLabelsRange val="0"/>
                </c:ext>
                <c:ext xmlns:c16="http://schemas.microsoft.com/office/drawing/2014/chart" uri="{C3380CC4-5D6E-409C-BE32-E72D297353CC}">
                  <c16:uniqueId val="{00000003-E772-49FF-B008-61D875195F93}"/>
                </c:ext>
              </c:extLst>
            </c:dLbl>
            <c:dLbl>
              <c:idx val="2"/>
              <c:layout>
                <c:manualLayout>
                  <c:x val="7.8677635176550478E-2"/>
                  <c:y val="-0.15912572563523872"/>
                </c:manualLayout>
              </c:layout>
              <c:tx>
                <c:rich>
                  <a:bodyPr/>
                  <a:lstStyle/>
                  <a:p>
                    <a:fld id="{68759D38-6183-4714-994D-94702EAD51C6}" type="CATEGORYNAME">
                      <a:rPr lang="en-US" sz="1100"/>
                      <a:pPr/>
                      <a:t>[CATEGORY NAME]</a:t>
                    </a:fld>
                    <a:r>
                      <a:rPr lang="en-US" sz="1100" baseline="0" dirty="0"/>
                      <a:t>
28%</a:t>
                    </a:r>
                  </a:p>
                </c:rich>
              </c:tx>
              <c:showLegendKey val="0"/>
              <c:showVal val="0"/>
              <c:showCatName val="1"/>
              <c:showSerName val="0"/>
              <c:showPercent val="1"/>
              <c:showBubbleSize val="0"/>
              <c:extLst>
                <c:ext xmlns:c15="http://schemas.microsoft.com/office/drawing/2012/chart" uri="{CE6537A1-D6FC-4f65-9D91-7224C49458BB}">
                  <c15:layout>
                    <c:manualLayout>
                      <c:w val="0.16135595413380377"/>
                      <c:h val="0.22363779116595736"/>
                    </c:manualLayout>
                  </c15:layout>
                  <c15:dlblFieldTable/>
                  <c15:showDataLabelsRange val="0"/>
                </c:ext>
                <c:ext xmlns:c16="http://schemas.microsoft.com/office/drawing/2014/chart" uri="{C3380CC4-5D6E-409C-BE32-E72D297353CC}">
                  <c16:uniqueId val="{00000005-E772-49FF-B008-61D875195F93}"/>
                </c:ext>
              </c:extLst>
            </c:dLbl>
            <c:dLbl>
              <c:idx val="3"/>
              <c:layout>
                <c:manualLayout>
                  <c:x val="-3.003570487495974E-2"/>
                  <c:y val="-3.3428668335718587E-2"/>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fld id="{F9898292-B04D-43BF-A013-B41F57A8A6DE}" type="CATEGORYNAME">
                      <a:rPr lang="en-US" sz="1000" smtClean="0">
                        <a:solidFill>
                          <a:schemeClr val="tx1"/>
                        </a:solidFill>
                      </a:rPr>
                      <a:pPr>
                        <a:defRPr b="1">
                          <a:solidFill>
                            <a:schemeClr val="bg1"/>
                          </a:solidFill>
                        </a:defRPr>
                      </a:pPr>
                      <a:t>[CATEGORY NAME]</a:t>
                    </a:fld>
                    <a:r>
                      <a:rPr lang="en-US" sz="1000" dirty="0">
                        <a:solidFill>
                          <a:schemeClr val="tx1"/>
                        </a:solidFill>
                      </a:rPr>
                      <a:t> 6%</a:t>
                    </a:r>
                    <a:r>
                      <a:rPr lang="en-US" sz="1000" baseline="0" dirty="0"/>
                      <a:t>
29.5</a:t>
                    </a:r>
                    <a:r>
                      <a:rPr lang="en-US" sz="1100" baseline="0" dirty="0"/>
                      <a:t>%</a:t>
                    </a:r>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5732268688038276"/>
                      <c:h val="0.28094407974147495"/>
                    </c:manualLayout>
                  </c15:layout>
                  <c15:dlblFieldTable/>
                  <c15:showDataLabelsRange val="0"/>
                </c:ext>
                <c:ext xmlns:c16="http://schemas.microsoft.com/office/drawing/2014/chart" uri="{C3380CC4-5D6E-409C-BE32-E72D297353CC}">
                  <c16:uniqueId val="{00000007-E772-49FF-B008-61D875195F93}"/>
                </c:ext>
              </c:extLst>
            </c:dLbl>
            <c:dLbl>
              <c:idx val="4"/>
              <c:layout>
                <c:manualLayout>
                  <c:x val="0.14543326102006102"/>
                  <c:y val="0.21848022519416077"/>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fld id="{FBD70432-380F-4705-9F85-DD385EABFA3E}" type="CATEGORYNAME">
                      <a:rPr lang="en-US" sz="1000" dirty="0"/>
                      <a:pPr>
                        <a:defRPr b="1">
                          <a:solidFill>
                            <a:schemeClr val="bg1"/>
                          </a:solidFill>
                        </a:defRPr>
                      </a:pPr>
                      <a:t>[CATEGORY NAME]</a:t>
                    </a:fld>
                    <a:r>
                      <a:rPr lang="en-US" sz="1000" baseline="0" dirty="0"/>
                      <a:t>
</a:t>
                    </a:r>
                    <a:fld id="{5A46E21E-4764-4AF3-B77A-BC776860DAE5}" type="PERCENTAGE">
                      <a:rPr lang="en-US" sz="1000" baseline="0" dirty="0"/>
                      <a:pPr>
                        <a:defRPr b="1">
                          <a:solidFill>
                            <a:schemeClr val="bg1"/>
                          </a:solidFill>
                        </a:defRPr>
                      </a:pPr>
                      <a:t>[PERCENTAGE]</a:t>
                    </a:fld>
                    <a:endParaRPr lang="en-US" sz="1000" baseline="0" dirty="0"/>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3718704518902664"/>
                      <c:h val="0.23041903531406027"/>
                    </c:manualLayout>
                  </c15:layout>
                  <c15:dlblFieldTable/>
                  <c15:showDataLabelsRange val="0"/>
                </c:ext>
                <c:ext xmlns:c16="http://schemas.microsoft.com/office/drawing/2014/chart" uri="{C3380CC4-5D6E-409C-BE32-E72D297353CC}">
                  <c16:uniqueId val="{00000008-26CA-4BB1-ADE3-57E1E8A598B0}"/>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Adult Social Care</c:v>
                </c:pt>
                <c:pt idx="1">
                  <c:v>Children's Services</c:v>
                </c:pt>
                <c:pt idx="2">
                  <c:v>Place &amp; Growth</c:v>
                </c:pt>
                <c:pt idx="3">
                  <c:v>Resources &amp; Assets</c:v>
                </c:pt>
                <c:pt idx="4">
                  <c:v>CIC</c:v>
                </c:pt>
              </c:strCache>
            </c:strRef>
          </c:cat>
          <c:val>
            <c:numRef>
              <c:f>Sheet1!$B$2:$B$6</c:f>
              <c:numCache>
                <c:formatCode>General</c:formatCode>
                <c:ptCount val="5"/>
                <c:pt idx="0">
                  <c:v>30</c:v>
                </c:pt>
                <c:pt idx="1">
                  <c:v>66</c:v>
                </c:pt>
                <c:pt idx="2">
                  <c:v>69</c:v>
                </c:pt>
                <c:pt idx="3">
                  <c:v>15</c:v>
                </c:pt>
                <c:pt idx="4">
                  <c:v>64</c:v>
                </c:pt>
              </c:numCache>
            </c:numRef>
          </c:val>
          <c:extLst>
            <c:ext xmlns:c16="http://schemas.microsoft.com/office/drawing/2014/chart" uri="{C3380CC4-5D6E-409C-BE32-E72D297353CC}">
              <c16:uniqueId val="{00000000-C826-4E0A-86D0-17887EA4B32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2">
                <a:shade val="58000"/>
              </a:schemeClr>
            </a:solidFill>
            <a:ln>
              <a:noFill/>
            </a:ln>
            <a:effectLst/>
          </c:spPr>
          <c:invertIfNegative val="0"/>
          <c:cat>
            <c:strRef>
              <c:f>Sheet1!$A$2:$A$6</c:f>
              <c:strCache>
                <c:ptCount val="5"/>
                <c:pt idx="0">
                  <c:v>Adult Social Care</c:v>
                </c:pt>
                <c:pt idx="1">
                  <c:v>Children's Services </c:v>
                </c:pt>
                <c:pt idx="2">
                  <c:v>CIC</c:v>
                </c:pt>
                <c:pt idx="3">
                  <c:v>Place &amp; Growth</c:v>
                </c:pt>
                <c:pt idx="4">
                  <c:v>Resources &amp; Assets</c:v>
                </c:pt>
              </c:strCache>
            </c:strRef>
          </c:cat>
          <c:val>
            <c:numRef>
              <c:f>Sheet1!$B$2:$B$6</c:f>
              <c:numCache>
                <c:formatCode>General</c:formatCode>
                <c:ptCount val="5"/>
                <c:pt idx="0">
                  <c:v>17</c:v>
                </c:pt>
                <c:pt idx="1">
                  <c:v>41</c:v>
                </c:pt>
                <c:pt idx="2">
                  <c:v>50</c:v>
                </c:pt>
                <c:pt idx="3">
                  <c:v>38</c:v>
                </c:pt>
                <c:pt idx="4">
                  <c:v>8</c:v>
                </c:pt>
              </c:numCache>
            </c:numRef>
          </c:val>
          <c:extLst>
            <c:ext xmlns:c16="http://schemas.microsoft.com/office/drawing/2014/chart" uri="{C3380CC4-5D6E-409C-BE32-E72D297353CC}">
              <c16:uniqueId val="{00000000-C595-496B-90A6-B35156ED6FBF}"/>
            </c:ext>
          </c:extLst>
        </c:ser>
        <c:ser>
          <c:idx val="1"/>
          <c:order val="1"/>
          <c:tx>
            <c:strRef>
              <c:f>Sheet1!$C$1</c:f>
              <c:strCache>
                <c:ptCount val="1"/>
                <c:pt idx="0">
                  <c:v>Stage 2</c:v>
                </c:pt>
              </c:strCache>
            </c:strRef>
          </c:tx>
          <c:spPr>
            <a:solidFill>
              <a:schemeClr val="accent2">
                <a:shade val="86000"/>
              </a:schemeClr>
            </a:solidFill>
            <a:ln>
              <a:noFill/>
            </a:ln>
            <a:effectLst/>
          </c:spPr>
          <c:invertIfNegative val="0"/>
          <c:cat>
            <c:strRef>
              <c:f>Sheet1!$A$2:$A$6</c:f>
              <c:strCache>
                <c:ptCount val="5"/>
                <c:pt idx="0">
                  <c:v>Adult Social Care</c:v>
                </c:pt>
                <c:pt idx="1">
                  <c:v>Children's Services </c:v>
                </c:pt>
                <c:pt idx="2">
                  <c:v>CIC</c:v>
                </c:pt>
                <c:pt idx="3">
                  <c:v>Place &amp; Growth</c:v>
                </c:pt>
                <c:pt idx="4">
                  <c:v>Resources &amp; Assets</c:v>
                </c:pt>
              </c:strCache>
            </c:strRef>
          </c:cat>
          <c:val>
            <c:numRef>
              <c:f>Sheet1!$C$2:$C$6</c:f>
              <c:numCache>
                <c:formatCode>General</c:formatCode>
                <c:ptCount val="5"/>
                <c:pt idx="0">
                  <c:v>9</c:v>
                </c:pt>
                <c:pt idx="1">
                  <c:v>17</c:v>
                </c:pt>
                <c:pt idx="2">
                  <c:v>13</c:v>
                </c:pt>
                <c:pt idx="3">
                  <c:v>24</c:v>
                </c:pt>
                <c:pt idx="4">
                  <c:v>2</c:v>
                </c:pt>
              </c:numCache>
            </c:numRef>
          </c:val>
          <c:extLst>
            <c:ext xmlns:c16="http://schemas.microsoft.com/office/drawing/2014/chart" uri="{C3380CC4-5D6E-409C-BE32-E72D297353CC}">
              <c16:uniqueId val="{00000001-C595-496B-90A6-B35156ED6FBF}"/>
            </c:ext>
          </c:extLst>
        </c:ser>
        <c:ser>
          <c:idx val="2"/>
          <c:order val="2"/>
          <c:tx>
            <c:strRef>
              <c:f>Sheet1!$D$1</c:f>
              <c:strCache>
                <c:ptCount val="1"/>
                <c:pt idx="0">
                  <c:v>Stage 3</c:v>
                </c:pt>
              </c:strCache>
            </c:strRef>
          </c:tx>
          <c:spPr>
            <a:solidFill>
              <a:schemeClr val="accent2">
                <a:tint val="86000"/>
              </a:schemeClr>
            </a:solidFill>
            <a:ln>
              <a:noFill/>
            </a:ln>
            <a:effectLst/>
          </c:spPr>
          <c:invertIfNegative val="0"/>
          <c:cat>
            <c:strRef>
              <c:f>Sheet1!$A$2:$A$6</c:f>
              <c:strCache>
                <c:ptCount val="5"/>
                <c:pt idx="0">
                  <c:v>Adult Social Care</c:v>
                </c:pt>
                <c:pt idx="1">
                  <c:v>Children's Services </c:v>
                </c:pt>
                <c:pt idx="2">
                  <c:v>CIC</c:v>
                </c:pt>
                <c:pt idx="3">
                  <c:v>Place &amp; Growth</c:v>
                </c:pt>
                <c:pt idx="4">
                  <c:v>Resources &amp; Assets</c:v>
                </c:pt>
              </c:strCache>
            </c:strRef>
          </c:cat>
          <c:val>
            <c:numRef>
              <c:f>Sheet1!$D$2:$D$6</c:f>
              <c:numCache>
                <c:formatCode>General</c:formatCode>
                <c:ptCount val="5"/>
                <c:pt idx="0">
                  <c:v>0</c:v>
                </c:pt>
                <c:pt idx="1">
                  <c:v>5</c:v>
                </c:pt>
                <c:pt idx="2">
                  <c:v>0</c:v>
                </c:pt>
                <c:pt idx="3">
                  <c:v>0</c:v>
                </c:pt>
                <c:pt idx="4">
                  <c:v>0</c:v>
                </c:pt>
              </c:numCache>
            </c:numRef>
          </c:val>
          <c:extLst>
            <c:ext xmlns:c16="http://schemas.microsoft.com/office/drawing/2014/chart" uri="{C3380CC4-5D6E-409C-BE32-E72D297353CC}">
              <c16:uniqueId val="{00000002-C595-496B-90A6-B35156ED6FBF}"/>
            </c:ext>
          </c:extLst>
        </c:ser>
        <c:ser>
          <c:idx val="3"/>
          <c:order val="3"/>
          <c:tx>
            <c:strRef>
              <c:f>Sheet1!$E$1</c:f>
              <c:strCache>
                <c:ptCount val="1"/>
                <c:pt idx="0">
                  <c:v>Ombudsman</c:v>
                </c:pt>
              </c:strCache>
            </c:strRef>
          </c:tx>
          <c:spPr>
            <a:solidFill>
              <a:schemeClr val="accent2">
                <a:tint val="58000"/>
              </a:schemeClr>
            </a:solidFill>
            <a:ln>
              <a:noFill/>
            </a:ln>
            <a:effectLst/>
          </c:spPr>
          <c:invertIfNegative val="0"/>
          <c:cat>
            <c:strRef>
              <c:f>Sheet1!$A$2:$A$6</c:f>
              <c:strCache>
                <c:ptCount val="5"/>
                <c:pt idx="0">
                  <c:v>Adult Social Care</c:v>
                </c:pt>
                <c:pt idx="1">
                  <c:v>Children's Services </c:v>
                </c:pt>
                <c:pt idx="2">
                  <c:v>CIC</c:v>
                </c:pt>
                <c:pt idx="3">
                  <c:v>Place &amp; Growth</c:v>
                </c:pt>
                <c:pt idx="4">
                  <c:v>Resources &amp; Assets</c:v>
                </c:pt>
              </c:strCache>
            </c:strRef>
          </c:cat>
          <c:val>
            <c:numRef>
              <c:f>Sheet1!$E$2:$E$6</c:f>
              <c:numCache>
                <c:formatCode>General</c:formatCode>
                <c:ptCount val="5"/>
                <c:pt idx="0">
                  <c:v>4</c:v>
                </c:pt>
                <c:pt idx="1">
                  <c:v>3</c:v>
                </c:pt>
                <c:pt idx="2">
                  <c:v>1</c:v>
                </c:pt>
                <c:pt idx="3">
                  <c:v>7</c:v>
                </c:pt>
                <c:pt idx="4">
                  <c:v>5</c:v>
                </c:pt>
              </c:numCache>
            </c:numRef>
          </c:val>
          <c:extLst>
            <c:ext xmlns:c16="http://schemas.microsoft.com/office/drawing/2014/chart" uri="{C3380CC4-5D6E-409C-BE32-E72D297353CC}">
              <c16:uniqueId val="{00000003-C595-496B-90A6-B35156ED6FBF}"/>
            </c:ext>
          </c:extLst>
        </c:ser>
        <c:dLbls>
          <c:showLegendKey val="0"/>
          <c:showVal val="0"/>
          <c:showCatName val="0"/>
          <c:showSerName val="0"/>
          <c:showPercent val="0"/>
          <c:showBubbleSize val="0"/>
        </c:dLbls>
        <c:gapWidth val="188"/>
        <c:overlap val="100"/>
        <c:axId val="390135800"/>
        <c:axId val="390132848"/>
      </c:barChart>
      <c:catAx>
        <c:axId val="3901358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129590180564008"/>
          <c:y val="0.18254420653864878"/>
          <c:w val="0.70476601068506117"/>
          <c:h val="0.66004805617901918"/>
        </c:manualLayout>
      </c:layout>
      <c:doughnutChart>
        <c:varyColors val="1"/>
        <c:dLbls>
          <c:showLegendKey val="0"/>
          <c:showVal val="0"/>
          <c:showCatName val="0"/>
          <c:showSerName val="0"/>
          <c:showPercent val="0"/>
          <c:showBubbleSize val="0"/>
          <c:showLeaderLines val="0"/>
        </c:dLbls>
        <c:firstSliceAng val="0"/>
        <c:holeSize val="75"/>
      </c:doughnutChart>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Sheet1!$A$2:$A$9</c:f>
              <c:strCache>
                <c:ptCount val="8"/>
                <c:pt idx="0">
                  <c:v>Q1 2019/20</c:v>
                </c:pt>
                <c:pt idx="1">
                  <c:v>Q2 2019/20</c:v>
                </c:pt>
                <c:pt idx="2">
                  <c:v>Q3 2019/20</c:v>
                </c:pt>
                <c:pt idx="3">
                  <c:v>Q4 2019/20</c:v>
                </c:pt>
                <c:pt idx="4">
                  <c:v>Q1 2020/21</c:v>
                </c:pt>
                <c:pt idx="5">
                  <c:v>Q2 2020/21</c:v>
                </c:pt>
                <c:pt idx="6">
                  <c:v>Q3 2020/21</c:v>
                </c:pt>
                <c:pt idx="7">
                  <c:v>Q4 2020/21</c:v>
                </c:pt>
              </c:strCache>
            </c:strRef>
          </c:cat>
          <c:val>
            <c:numRef>
              <c:f>Sheet1!$B$2:$B$9</c:f>
              <c:numCache>
                <c:formatCode>General</c:formatCode>
                <c:ptCount val="8"/>
                <c:pt idx="0">
                  <c:v>1</c:v>
                </c:pt>
                <c:pt idx="1">
                  <c:v>1</c:v>
                </c:pt>
                <c:pt idx="2">
                  <c:v>3</c:v>
                </c:pt>
                <c:pt idx="3">
                  <c:v>5</c:v>
                </c:pt>
                <c:pt idx="4">
                  <c:v>5</c:v>
                </c:pt>
                <c:pt idx="5">
                  <c:v>9</c:v>
                </c:pt>
                <c:pt idx="6">
                  <c:v>7</c:v>
                </c:pt>
                <c:pt idx="7">
                  <c:v>9</c:v>
                </c:pt>
              </c:numCache>
            </c:numRef>
          </c:val>
          <c:smooth val="0"/>
          <c:extLst>
            <c:ext xmlns:c16="http://schemas.microsoft.com/office/drawing/2014/chart" uri="{C3380CC4-5D6E-409C-BE32-E72D297353CC}">
              <c16:uniqueId val="{00000000-5779-48A1-9D51-CE8BF52DB29B}"/>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3">
                <a:shade val="65000"/>
              </a:schemeClr>
            </a:solidFill>
            <a:ln>
              <a:noFill/>
            </a:ln>
            <a:effectLst/>
          </c:spPr>
          <c:invertIfNegative val="0"/>
          <c:cat>
            <c:strRef>
              <c:f>Sheet1!$A$2:$A$5</c:f>
              <c:strCache>
                <c:ptCount val="4"/>
                <c:pt idx="0">
                  <c:v>Q4 20/21</c:v>
                </c:pt>
                <c:pt idx="1">
                  <c:v>Q3 20/21</c:v>
                </c:pt>
                <c:pt idx="2">
                  <c:v>Q2 20/21</c:v>
                </c:pt>
                <c:pt idx="3">
                  <c:v>Q1 20/21</c:v>
                </c:pt>
              </c:strCache>
            </c:strRef>
          </c:cat>
          <c:val>
            <c:numRef>
              <c:f>Sheet1!$B$2:$B$5</c:f>
              <c:numCache>
                <c:formatCode>General</c:formatCode>
                <c:ptCount val="4"/>
                <c:pt idx="0">
                  <c:v>5</c:v>
                </c:pt>
                <c:pt idx="1">
                  <c:v>4</c:v>
                </c:pt>
                <c:pt idx="2">
                  <c:v>5</c:v>
                </c:pt>
                <c:pt idx="3">
                  <c:v>3</c:v>
                </c:pt>
              </c:numCache>
            </c:numRef>
          </c:val>
          <c:extLst>
            <c:ext xmlns:c16="http://schemas.microsoft.com/office/drawing/2014/chart" uri="{C3380CC4-5D6E-409C-BE32-E72D297353CC}">
              <c16:uniqueId val="{00000000-064A-43ED-BBDB-AB31C9C67A87}"/>
            </c:ext>
          </c:extLst>
        </c:ser>
        <c:ser>
          <c:idx val="1"/>
          <c:order val="1"/>
          <c:tx>
            <c:strRef>
              <c:f>Sheet1!$C$1</c:f>
              <c:strCache>
                <c:ptCount val="1"/>
                <c:pt idx="0">
                  <c:v>Stage 2</c:v>
                </c:pt>
              </c:strCache>
            </c:strRef>
          </c:tx>
          <c:spPr>
            <a:solidFill>
              <a:schemeClr val="accent3"/>
            </a:solidFill>
            <a:ln>
              <a:noFill/>
            </a:ln>
            <a:effectLst/>
          </c:spPr>
          <c:invertIfNegative val="0"/>
          <c:cat>
            <c:strRef>
              <c:f>Sheet1!$A$2:$A$5</c:f>
              <c:strCache>
                <c:ptCount val="4"/>
                <c:pt idx="0">
                  <c:v>Q4 20/21</c:v>
                </c:pt>
                <c:pt idx="1">
                  <c:v>Q3 20/21</c:v>
                </c:pt>
                <c:pt idx="2">
                  <c:v>Q2 20/21</c:v>
                </c:pt>
                <c:pt idx="3">
                  <c:v>Q1 20/21</c:v>
                </c:pt>
              </c:strCache>
            </c:strRef>
          </c:cat>
          <c:val>
            <c:numRef>
              <c:f>Sheet1!$C$2:$C$5</c:f>
              <c:numCache>
                <c:formatCode>General</c:formatCode>
                <c:ptCount val="4"/>
                <c:pt idx="0">
                  <c:v>3</c:v>
                </c:pt>
                <c:pt idx="1">
                  <c:v>2</c:v>
                </c:pt>
                <c:pt idx="2">
                  <c:v>3</c:v>
                </c:pt>
                <c:pt idx="3">
                  <c:v>1</c:v>
                </c:pt>
              </c:numCache>
            </c:numRef>
          </c:val>
          <c:extLst>
            <c:ext xmlns:c16="http://schemas.microsoft.com/office/drawing/2014/chart" uri="{C3380CC4-5D6E-409C-BE32-E72D297353CC}">
              <c16:uniqueId val="{00000001-064A-43ED-BBDB-AB31C9C67A87}"/>
            </c:ext>
          </c:extLst>
        </c:ser>
        <c:ser>
          <c:idx val="2"/>
          <c:order val="2"/>
          <c:tx>
            <c:strRef>
              <c:f>Sheet1!$D$1</c:f>
              <c:strCache>
                <c:ptCount val="1"/>
                <c:pt idx="0">
                  <c:v>Ombudsman</c:v>
                </c:pt>
              </c:strCache>
            </c:strRef>
          </c:tx>
          <c:spPr>
            <a:solidFill>
              <a:schemeClr val="accent3">
                <a:tint val="65000"/>
              </a:schemeClr>
            </a:solidFill>
            <a:ln>
              <a:noFill/>
            </a:ln>
            <a:effectLst/>
          </c:spPr>
          <c:invertIfNegative val="0"/>
          <c:cat>
            <c:strRef>
              <c:f>Sheet1!$A$2:$A$5</c:f>
              <c:strCache>
                <c:ptCount val="4"/>
                <c:pt idx="0">
                  <c:v>Q4 20/21</c:v>
                </c:pt>
                <c:pt idx="1">
                  <c:v>Q3 20/21</c:v>
                </c:pt>
                <c:pt idx="2">
                  <c:v>Q2 20/21</c:v>
                </c:pt>
                <c:pt idx="3">
                  <c:v>Q1 20/21</c:v>
                </c:pt>
              </c:strCache>
            </c:strRef>
          </c:cat>
          <c:val>
            <c:numRef>
              <c:f>Sheet1!$D$2:$D$5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2-064A-43ED-BBDB-AB31C9C67A87}"/>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0075188290131836E-2"/>
          <c:y val="6.7244542939274857E-2"/>
          <c:w val="0.76576303018817304"/>
          <c:h val="0.86551091412145031"/>
        </c:manualLayout>
      </c:layout>
      <c:pieChart>
        <c:varyColors val="1"/>
        <c:ser>
          <c:idx val="0"/>
          <c:order val="0"/>
          <c:tx>
            <c:strRef>
              <c:f>Sheet1!$B$1</c:f>
              <c:strCache>
                <c:ptCount val="1"/>
                <c:pt idx="0">
                  <c:v>Volumes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F31-4C81-8333-590FF85862C2}"/>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0F31-4C81-8333-590FF85862C2}"/>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0F31-4C81-8333-590FF85862C2}"/>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0F31-4C81-8333-590FF85862C2}"/>
              </c:ext>
            </c:extLst>
          </c:dPt>
          <c:dLbls>
            <c:dLbl>
              <c:idx val="0"/>
              <c:layout>
                <c:manualLayout>
                  <c:x val="-0.21649112513437446"/>
                  <c:y val="7.7450729705229843E-2"/>
                </c:manualLayout>
              </c:layout>
              <c:tx>
                <c:rich>
                  <a:bodyPr rot="0" spcFirstLastPara="1" vertOverflow="ellipsis" vert="horz" wrap="square" lIns="38100" tIns="19050" rIns="38100" bIns="19050" anchor="ctr" anchorCtr="0">
                    <a:noAutofit/>
                  </a:bodyPr>
                  <a:lstStyle/>
                  <a:p>
                    <a:pPr algn="ctr">
                      <a:defRPr sz="1100" b="0" i="0" u="none" strike="noStrike" kern="1200" baseline="0">
                        <a:solidFill>
                          <a:schemeClr val="bg1"/>
                        </a:solidFill>
                        <a:latin typeface="+mn-lt"/>
                        <a:ea typeface="+mn-ea"/>
                        <a:cs typeface="+mn-cs"/>
                      </a:defRPr>
                    </a:pPr>
                    <a:r>
                      <a:rPr lang="en-US" sz="600" b="0" dirty="0">
                        <a:solidFill>
                          <a:schemeClr val="bg1"/>
                        </a:solidFill>
                        <a:latin typeface="Verdana" panose="020B0604030504040204" pitchFamily="34" charset="0"/>
                        <a:ea typeface="Verdana" panose="020B0604030504040204" pitchFamily="34" charset="0"/>
                      </a:rPr>
                      <a:t>Strategy</a:t>
                    </a:r>
                  </a:p>
                  <a:p>
                    <a:pPr algn="ctr">
                      <a:defRPr sz="1100" b="0" i="0" u="none" strike="noStrike" kern="1200" baseline="0">
                        <a:solidFill>
                          <a:schemeClr val="bg1"/>
                        </a:solidFill>
                        <a:latin typeface="+mn-lt"/>
                        <a:ea typeface="+mn-ea"/>
                        <a:cs typeface="+mn-cs"/>
                      </a:defRPr>
                    </a:pPr>
                    <a:r>
                      <a:rPr lang="en-US" sz="600" b="0" dirty="0">
                        <a:solidFill>
                          <a:schemeClr val="bg1"/>
                        </a:solidFill>
                        <a:latin typeface="Verdana" panose="020B0604030504040204" pitchFamily="34" charset="0"/>
                        <a:ea typeface="Verdana" panose="020B0604030504040204" pitchFamily="34" charset="0"/>
                      </a:rPr>
                      <a:t>&amp;</a:t>
                    </a:r>
                  </a:p>
                  <a:p>
                    <a:pPr algn="ctr">
                      <a:defRPr sz="1100" b="0" i="0" u="none" strike="noStrike" kern="1200" baseline="0">
                        <a:solidFill>
                          <a:schemeClr val="bg1"/>
                        </a:solidFill>
                        <a:latin typeface="+mn-lt"/>
                        <a:ea typeface="+mn-ea"/>
                        <a:cs typeface="+mn-cs"/>
                      </a:defRPr>
                    </a:pPr>
                    <a:r>
                      <a:rPr lang="en-US" sz="600" b="0" baseline="0" dirty="0">
                        <a:solidFill>
                          <a:schemeClr val="bg1"/>
                        </a:solidFill>
                        <a:latin typeface="Verdana" panose="020B0604030504040204" pitchFamily="34" charset="0"/>
                        <a:ea typeface="Verdana" panose="020B0604030504040204" pitchFamily="34" charset="0"/>
                      </a:rPr>
                      <a:t>Commissioning</a:t>
                    </a:r>
                  </a:p>
                  <a:p>
                    <a:pPr algn="ctr">
                      <a:defRPr sz="1100" b="0" i="0" u="none" strike="noStrike" kern="1200" baseline="0">
                        <a:solidFill>
                          <a:schemeClr val="bg1"/>
                        </a:solidFill>
                        <a:latin typeface="+mn-lt"/>
                        <a:ea typeface="+mn-ea"/>
                        <a:cs typeface="+mn-cs"/>
                      </a:defRPr>
                    </a:pPr>
                    <a:r>
                      <a:rPr lang="en-US" sz="600" b="0" baseline="0" dirty="0">
                        <a:solidFill>
                          <a:schemeClr val="bg1"/>
                        </a:solidFill>
                        <a:latin typeface="Verdana" panose="020B0604030504040204" pitchFamily="34" charset="0"/>
                        <a:ea typeface="Verdana" panose="020B0604030504040204" pitchFamily="34" charset="0"/>
                      </a:rPr>
                      <a:t>(4)</a:t>
                    </a:r>
                    <a:endParaRPr lang="en-US" sz="700" b="0" baseline="0" dirty="0">
                      <a:solidFill>
                        <a:schemeClr val="bg1"/>
                      </a:solidFill>
                      <a:latin typeface="Verdana" panose="020B0604030504040204" pitchFamily="34" charset="0"/>
                      <a:ea typeface="Verdana" panose="020B0604030504040204" pitchFamily="34" charset="0"/>
                    </a:endParaRPr>
                  </a:p>
                </c:rich>
              </c:tx>
              <c:spPr>
                <a:noFill/>
                <a:ln>
                  <a:noFill/>
                </a:ln>
                <a:effectLst/>
              </c:spPr>
              <c:dLblPos val="bestFit"/>
              <c:showLegendKey val="0"/>
              <c:showVal val="1"/>
              <c:showCatName val="1"/>
              <c:showSerName val="0"/>
              <c:showPercent val="0"/>
              <c:showBubbleSize val="0"/>
              <c:extLst>
                <c:ext xmlns:c15="http://schemas.microsoft.com/office/drawing/2012/chart" uri="{CE6537A1-D6FC-4f65-9D91-7224C49458BB}">
                  <c15:layout>
                    <c:manualLayout>
                      <c:w val="0.35303419469723696"/>
                      <c:h val="0.34026309725380971"/>
                    </c:manualLayout>
                  </c15:layout>
                  <c15:showDataLabelsRange val="0"/>
                </c:ext>
                <c:ext xmlns:c16="http://schemas.microsoft.com/office/drawing/2014/chart" uri="{C3380CC4-5D6E-409C-BE32-E72D297353CC}">
                  <c16:uniqueId val="{00000001-0F31-4C81-8333-590FF85862C2}"/>
                </c:ext>
              </c:extLst>
            </c:dLbl>
            <c:dLbl>
              <c:idx val="1"/>
              <c:layout>
                <c:manualLayout>
                  <c:x val="-2.0800468592956461E-6"/>
                  <c:y val="-0.15425598103507784"/>
                </c:manualLayout>
              </c:layout>
              <c:tx>
                <c:rich>
                  <a:bodyPr rot="0" spcFirstLastPara="1" vertOverflow="ellipsis" vert="horz" wrap="square" lIns="38100" tIns="19050" rIns="38100" bIns="19050" anchor="ctr" anchorCtr="0">
                    <a:noAutofit/>
                  </a:bodyPr>
                  <a:lstStyle/>
                  <a:p>
                    <a:pPr algn="ctr">
                      <a:defRPr sz="1100" b="0" i="0" u="none" strike="noStrike" kern="1200" baseline="0">
                        <a:solidFill>
                          <a:schemeClr val="bg1"/>
                        </a:solidFill>
                        <a:latin typeface="+mn-lt"/>
                        <a:ea typeface="+mn-ea"/>
                        <a:cs typeface="+mn-cs"/>
                      </a:defRPr>
                    </a:pPr>
                    <a:r>
                      <a:rPr lang="en-US" sz="800" baseline="0" dirty="0">
                        <a:solidFill>
                          <a:schemeClr val="bg1"/>
                        </a:solidFill>
                        <a:latin typeface="Verdana" panose="020B0604030504040204" pitchFamily="34" charset="0"/>
                        <a:ea typeface="Verdana" panose="020B0604030504040204" pitchFamily="34" charset="0"/>
                      </a:rPr>
                      <a:t>Social Care &amp; Safeguarding</a:t>
                    </a:r>
                  </a:p>
                  <a:p>
                    <a:pPr algn="ctr">
                      <a:defRPr sz="1100" b="0" i="0" u="none" strike="noStrike" kern="1200" baseline="0">
                        <a:solidFill>
                          <a:schemeClr val="bg1"/>
                        </a:solidFill>
                        <a:latin typeface="+mn-lt"/>
                        <a:ea typeface="+mn-ea"/>
                        <a:cs typeface="+mn-cs"/>
                      </a:defRPr>
                    </a:pPr>
                    <a:r>
                      <a:rPr lang="en-US" sz="800" baseline="0" dirty="0">
                        <a:solidFill>
                          <a:schemeClr val="bg1"/>
                        </a:solidFill>
                        <a:latin typeface="Verdana" panose="020B0604030504040204" pitchFamily="34" charset="0"/>
                        <a:ea typeface="Verdana" panose="020B0604030504040204" pitchFamily="34" charset="0"/>
                      </a:rPr>
                      <a:t>(22)</a:t>
                    </a:r>
                  </a:p>
                </c:rich>
              </c:tx>
              <c:spPr>
                <a:noFill/>
                <a:ln>
                  <a:noFill/>
                </a:ln>
                <a:effectLst/>
              </c:spPr>
              <c:dLblPos val="bestFit"/>
              <c:showLegendKey val="0"/>
              <c:showVal val="1"/>
              <c:showCatName val="1"/>
              <c:showSerName val="0"/>
              <c:showPercent val="0"/>
              <c:showBubbleSize val="0"/>
              <c:extLst>
                <c:ext xmlns:c15="http://schemas.microsoft.com/office/drawing/2012/chart" uri="{CE6537A1-D6FC-4f65-9D91-7224C49458BB}">
                  <c15:layout>
                    <c:manualLayout>
                      <c:w val="0.44515041234848951"/>
                      <c:h val="0.33567866809569652"/>
                    </c:manualLayout>
                  </c15:layout>
                  <c15:showDataLabelsRange val="0"/>
                </c:ext>
                <c:ext xmlns:c16="http://schemas.microsoft.com/office/drawing/2014/chart" uri="{C3380CC4-5D6E-409C-BE32-E72D297353CC}">
                  <c16:uniqueId val="{00000003-0F31-4C81-8333-590FF85862C2}"/>
                </c:ext>
              </c:extLst>
            </c:dLbl>
            <c:dLbl>
              <c:idx val="2"/>
              <c:delete val="1"/>
              <c:extLst>
                <c:ext xmlns:c15="http://schemas.microsoft.com/office/drawing/2012/chart" uri="{CE6537A1-D6FC-4f65-9D91-7224C49458BB}"/>
                <c:ext xmlns:c16="http://schemas.microsoft.com/office/drawing/2014/chart" uri="{C3380CC4-5D6E-409C-BE32-E72D297353CC}">
                  <c16:uniqueId val="{00000005-0F31-4C81-8333-590FF85862C2}"/>
                </c:ext>
              </c:extLst>
            </c:dLbl>
            <c:dLbl>
              <c:idx val="3"/>
              <c:tx>
                <c:rich>
                  <a:bodyPr/>
                  <a:lstStyle/>
                  <a:p>
                    <a:fld id="{22229E92-7D48-4535-82C6-CCDB279B882E}" type="CATEGORYNAME">
                      <a:rPr lang="en-US" smtClean="0"/>
                      <a:pPr/>
                      <a:t>[CATEGORY NAME]</a:t>
                    </a:fld>
                    <a:r>
                      <a:rPr lang="en-US" baseline="0"/>
                      <a:t> (</a:t>
                    </a:r>
                    <a:fld id="{67C60659-3DBF-43D4-B379-EE9C81A020FD}" type="VALUE">
                      <a:rPr lang="en-US" baseline="0" smtClean="0"/>
                      <a:pPr/>
                      <a:t>[VALUE]</a:t>
                    </a:fld>
                    <a:r>
                      <a:rPr lang="en-US" baseline="0"/>
                      <a:t>)</a:t>
                    </a:r>
                  </a:p>
                </c:rich>
              </c:tx>
              <c:dLblPos val="ct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0F31-4C81-8333-590FF85862C2}"/>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dLblPos val="ct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Strategy Commissioning &amp; Contract Management</c:v>
                </c:pt>
                <c:pt idx="1">
                  <c:v>Adult Social Care &amp; Safeguarding</c:v>
                </c:pt>
                <c:pt idx="2">
                  <c:v>Finance &amp; Assessments</c:v>
                </c:pt>
              </c:strCache>
            </c:strRef>
          </c:cat>
          <c:val>
            <c:numRef>
              <c:f>Sheet1!$B$2:$B$4</c:f>
              <c:numCache>
                <c:formatCode>General</c:formatCode>
                <c:ptCount val="3"/>
                <c:pt idx="0">
                  <c:v>4</c:v>
                </c:pt>
                <c:pt idx="1">
                  <c:v>22</c:v>
                </c:pt>
                <c:pt idx="2">
                  <c:v>4</c:v>
                </c:pt>
              </c:numCache>
            </c:numRef>
          </c:val>
          <c:extLst>
            <c:ext xmlns:c16="http://schemas.microsoft.com/office/drawing/2014/chart" uri="{C3380CC4-5D6E-409C-BE32-E72D297353CC}">
              <c16:uniqueId val="{00000008-0F31-4C81-8333-590FF85862C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withinLinear" id="18">
  <a:schemeClr val="accent5"/>
</cs:colorStyle>
</file>

<file path=ppt/charts/colors1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withinLinear" id="18">
  <a:schemeClr val="accent5"/>
</cs:colorStyle>
</file>

<file path=ppt/charts/colors2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withinLinear" id="17">
  <a:schemeClr val="accent4"/>
</cs:colorStyle>
</file>

<file path=ppt/charts/colors2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withinLinear" id="15">
  <a:schemeClr val="accent2"/>
</cs:colorStyle>
</file>

<file path=ppt/charts/colors3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 id="15">
  <a:schemeClr val="accent2"/>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6">
  <a:schemeClr val="accent3"/>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C3DDE2-E46E-4532-A7C5-BFEAC187C967}" type="doc">
      <dgm:prSet loTypeId="urn:microsoft.com/office/officeart/2005/8/layout/cycle4" loCatId="relationship" qsTypeId="urn:microsoft.com/office/officeart/2005/8/quickstyle/simple1" qsCatId="simple" csTypeId="urn:microsoft.com/office/officeart/2005/8/colors/colorful5" csCatId="colorful" phldr="1"/>
      <dgm:spPr/>
      <dgm:t>
        <a:bodyPr/>
        <a:lstStyle/>
        <a:p>
          <a:endParaRPr lang="en-US"/>
        </a:p>
      </dgm:t>
    </dgm:pt>
    <dgm:pt modelId="{CB2D2145-732F-4612-A562-C0228952B3D2}">
      <dgm:prSet phldrT="[Text]" custT="1"/>
      <dgm:spPr>
        <a:scene3d>
          <a:camera prst="orthographicFront"/>
          <a:lightRig rig="threePt" dir="t"/>
        </a:scene3d>
        <a:sp3d>
          <a:bevelT/>
        </a:sp3d>
      </dgm:spPr>
      <dgm:t>
        <a:bodyPr/>
        <a:lstStyle/>
        <a:p>
          <a:r>
            <a:rPr lang="en-US" sz="1600" dirty="0"/>
            <a:t>Current environment</a:t>
          </a:r>
        </a:p>
      </dgm:t>
    </dgm:pt>
    <dgm:pt modelId="{D8F08F9C-C76E-4FE2-9AF5-5EF761AC1E7B}" type="parTrans" cxnId="{3EB7E177-5D0C-4B04-9F5D-05ED1615C47F}">
      <dgm:prSet/>
      <dgm:spPr/>
      <dgm:t>
        <a:bodyPr/>
        <a:lstStyle/>
        <a:p>
          <a:endParaRPr lang="en-US"/>
        </a:p>
      </dgm:t>
    </dgm:pt>
    <dgm:pt modelId="{6E0C7936-27BD-4B62-A496-7DECEBFBE5EE}" type="sibTrans" cxnId="{3EB7E177-5D0C-4B04-9F5D-05ED1615C47F}">
      <dgm:prSet/>
      <dgm:spPr/>
      <dgm:t>
        <a:bodyPr/>
        <a:lstStyle/>
        <a:p>
          <a:endParaRPr lang="en-US"/>
        </a:p>
      </dgm:t>
    </dgm:pt>
    <dgm:pt modelId="{EBF5AA29-C568-43FC-9204-6EA2CF64A23C}">
      <dgm:prSet phldrT="[Text]" custT="1"/>
      <dgm:spPr>
        <a:scene3d>
          <a:camera prst="orthographicFront"/>
          <a:lightRig rig="threePt" dir="t"/>
        </a:scene3d>
        <a:sp3d>
          <a:bevelT/>
        </a:sp3d>
      </dgm:spPr>
      <dgm:t>
        <a:bodyPr/>
        <a:lstStyle/>
        <a:p>
          <a:pPr rtl="0"/>
          <a:r>
            <a:rPr lang="en-US" sz="1400" dirty="0">
              <a:latin typeface="+mj-lt"/>
              <a:cs typeface="Calibri Light"/>
            </a:rPr>
            <a:t>Lockdown measures impacted how many maintenance visits could be made for tenants.  This caused tenants to become frustrated.</a:t>
          </a:r>
        </a:p>
      </dgm:t>
    </dgm:pt>
    <dgm:pt modelId="{E22C2ADD-BF0D-43BB-B625-DC742B6BC497}" type="parTrans" cxnId="{B6367C40-2597-4EA1-903C-4BD447C38F88}">
      <dgm:prSet/>
      <dgm:spPr/>
      <dgm:t>
        <a:bodyPr/>
        <a:lstStyle/>
        <a:p>
          <a:endParaRPr lang="en-US"/>
        </a:p>
      </dgm:t>
    </dgm:pt>
    <dgm:pt modelId="{5BB35ADC-F894-4159-B66F-8942F55740EF}" type="sibTrans" cxnId="{B6367C40-2597-4EA1-903C-4BD447C38F88}">
      <dgm:prSet/>
      <dgm:spPr/>
      <dgm:t>
        <a:bodyPr/>
        <a:lstStyle/>
        <a:p>
          <a:endParaRPr lang="en-US"/>
        </a:p>
      </dgm:t>
    </dgm:pt>
    <dgm:pt modelId="{499CFD51-2D4E-49F4-AACB-9C72928031C6}">
      <dgm:prSet phldrT="[Text]" custT="1"/>
      <dgm:spPr>
        <a:solidFill>
          <a:schemeClr val="accent4"/>
        </a:solidFill>
        <a:scene3d>
          <a:camera prst="orthographicFront"/>
          <a:lightRig rig="threePt" dir="t"/>
        </a:scene3d>
        <a:sp3d>
          <a:bevelT/>
        </a:sp3d>
      </dgm:spPr>
      <dgm:t>
        <a:bodyPr/>
        <a:lstStyle/>
        <a:p>
          <a:r>
            <a:rPr lang="en-US" sz="1600" dirty="0">
              <a:latin typeface="Calibri"/>
            </a:rPr>
            <a:t>Behaviours</a:t>
          </a:r>
          <a:endParaRPr lang="en-US" sz="1600" dirty="0"/>
        </a:p>
      </dgm:t>
    </dgm:pt>
    <dgm:pt modelId="{6002BCC0-59F6-48ED-875B-9A5ED8487CD4}" type="parTrans" cxnId="{84226655-3987-444D-911D-ED5E0D2F7A6B}">
      <dgm:prSet/>
      <dgm:spPr/>
      <dgm:t>
        <a:bodyPr/>
        <a:lstStyle/>
        <a:p>
          <a:endParaRPr lang="en-US"/>
        </a:p>
      </dgm:t>
    </dgm:pt>
    <dgm:pt modelId="{7285D39E-BF2C-48B2-A73E-C717D0A22F39}" type="sibTrans" cxnId="{84226655-3987-444D-911D-ED5E0D2F7A6B}">
      <dgm:prSet/>
      <dgm:spPr/>
      <dgm:t>
        <a:bodyPr/>
        <a:lstStyle/>
        <a:p>
          <a:endParaRPr lang="en-US"/>
        </a:p>
      </dgm:t>
    </dgm:pt>
    <dgm:pt modelId="{4702D9E4-3425-4557-ABBB-5F6EC9381E84}">
      <dgm:prSet phldrT="[Text]" custT="1"/>
      <dgm:spPr>
        <a:solidFill>
          <a:srgbClr val="0070C0"/>
        </a:solidFill>
        <a:scene3d>
          <a:camera prst="orthographicFront"/>
          <a:lightRig rig="threePt" dir="t"/>
        </a:scene3d>
        <a:sp3d>
          <a:bevelT/>
        </a:sp3d>
      </dgm:spPr>
      <dgm:t>
        <a:bodyPr/>
        <a:lstStyle/>
        <a:p>
          <a:pPr rtl="0"/>
          <a:r>
            <a:rPr lang="en-US" sz="1800" dirty="0">
              <a:latin typeface="Calibri"/>
            </a:rPr>
            <a:t>Customer</a:t>
          </a:r>
          <a:r>
            <a:rPr lang="en-US" sz="1800" dirty="0"/>
            <a:t> </a:t>
          </a:r>
          <a:r>
            <a:rPr lang="en-US" sz="1800" dirty="0">
              <a:latin typeface="Calibri"/>
              <a:ea typeface="+mj-lt"/>
              <a:cs typeface="Calibri"/>
            </a:rPr>
            <a:t>connection</a:t>
          </a:r>
        </a:p>
      </dgm:t>
    </dgm:pt>
    <dgm:pt modelId="{D99E8B4F-2567-41BC-8741-B99E256AABA9}" type="parTrans" cxnId="{40978103-CD4C-4B2A-94C3-4AED5091BEE0}">
      <dgm:prSet/>
      <dgm:spPr/>
      <dgm:t>
        <a:bodyPr/>
        <a:lstStyle/>
        <a:p>
          <a:endParaRPr lang="en-US"/>
        </a:p>
      </dgm:t>
    </dgm:pt>
    <dgm:pt modelId="{FA27B52E-82A3-4879-82D1-96E4C884345C}" type="sibTrans" cxnId="{40978103-CD4C-4B2A-94C3-4AED5091BEE0}">
      <dgm:prSet/>
      <dgm:spPr/>
      <dgm:t>
        <a:bodyPr/>
        <a:lstStyle/>
        <a:p>
          <a:endParaRPr lang="en-US"/>
        </a:p>
      </dgm:t>
    </dgm:pt>
    <dgm:pt modelId="{682F9995-F046-4B11-B230-B0A0DA577944}">
      <dgm:prSet phldrT="[Text]" custT="1"/>
      <dgm:spPr>
        <a:scene3d>
          <a:camera prst="orthographicFront"/>
          <a:lightRig rig="threePt" dir="t"/>
        </a:scene3d>
        <a:sp3d>
          <a:bevelT/>
        </a:sp3d>
      </dgm:spPr>
      <dgm:t>
        <a:bodyPr/>
        <a:lstStyle/>
        <a:p>
          <a:r>
            <a:rPr lang="en-US" sz="1600" dirty="0">
              <a:latin typeface="Calibri"/>
            </a:rPr>
            <a:t>Process</a:t>
          </a:r>
          <a:r>
            <a:rPr lang="en-US" sz="1600" dirty="0"/>
            <a:t> management</a:t>
          </a:r>
        </a:p>
      </dgm:t>
    </dgm:pt>
    <dgm:pt modelId="{A272747C-0AF7-4A80-8168-E1AE95E93CDE}" type="parTrans" cxnId="{C7889FF4-A2E9-4A81-B6E8-B1327AAE132D}">
      <dgm:prSet/>
      <dgm:spPr/>
      <dgm:t>
        <a:bodyPr/>
        <a:lstStyle/>
        <a:p>
          <a:endParaRPr lang="en-US"/>
        </a:p>
      </dgm:t>
    </dgm:pt>
    <dgm:pt modelId="{C2F43362-BF04-48E4-BD74-6BAA5AC3E722}" type="sibTrans" cxnId="{C7889FF4-A2E9-4A81-B6E8-B1327AAE132D}">
      <dgm:prSet/>
      <dgm:spPr/>
      <dgm:t>
        <a:bodyPr/>
        <a:lstStyle/>
        <a:p>
          <a:endParaRPr lang="en-US"/>
        </a:p>
      </dgm:t>
    </dgm:pt>
    <dgm:pt modelId="{300DEB7E-C07E-47C3-BF0D-52A554ABCD8E}">
      <dgm:prSet phldrT="[Text]" custT="1"/>
      <dgm:spPr>
        <a:scene3d>
          <a:camera prst="orthographicFront"/>
          <a:lightRig rig="threePt" dir="t"/>
        </a:scene3d>
        <a:sp3d>
          <a:bevelT/>
        </a:sp3d>
      </dgm:spPr>
      <dgm:t>
        <a:bodyPr anchor="ctr"/>
        <a:lstStyle/>
        <a:p>
          <a:pPr rtl="0"/>
          <a:endParaRPr lang="en-US" sz="1800" dirty="0">
            <a:latin typeface="+mj-lt"/>
          </a:endParaRPr>
        </a:p>
      </dgm:t>
    </dgm:pt>
    <dgm:pt modelId="{850A2110-B3C7-48B7-983B-F570D83E3E40}" type="parTrans" cxnId="{980A4AC6-128D-4CC2-9909-51E88E714B36}">
      <dgm:prSet/>
      <dgm:spPr/>
      <dgm:t>
        <a:bodyPr/>
        <a:lstStyle/>
        <a:p>
          <a:endParaRPr lang="en-US"/>
        </a:p>
      </dgm:t>
    </dgm:pt>
    <dgm:pt modelId="{845C520C-D153-4522-AC65-6171C037D599}" type="sibTrans" cxnId="{980A4AC6-128D-4CC2-9909-51E88E714B36}">
      <dgm:prSet/>
      <dgm:spPr/>
      <dgm:t>
        <a:bodyPr/>
        <a:lstStyle/>
        <a:p>
          <a:endParaRPr lang="en-US"/>
        </a:p>
      </dgm:t>
    </dgm:pt>
    <dgm:pt modelId="{567996A6-2AD7-4E99-9D97-8391C4DA87B2}">
      <dgm:prSet phldrT="[Text]" custT="1"/>
      <dgm:spPr>
        <a:ln>
          <a:solidFill>
            <a:schemeClr val="accent4"/>
          </a:solidFill>
        </a:ln>
        <a:scene3d>
          <a:camera prst="orthographicFront"/>
          <a:lightRig rig="threePt" dir="t"/>
        </a:scene3d>
        <a:sp3d>
          <a:bevelT/>
        </a:sp3d>
      </dgm:spPr>
      <dgm:t>
        <a:bodyPr/>
        <a:lstStyle/>
        <a:p>
          <a:pPr algn="l">
            <a:buNone/>
          </a:pPr>
          <a:endParaRPr lang="en-US" sz="1100" dirty="0"/>
        </a:p>
      </dgm:t>
    </dgm:pt>
    <dgm:pt modelId="{4807636D-53EA-434F-81C5-36566FC1FE67}" type="parTrans" cxnId="{03C4FBD5-7623-4FB7-99F3-FFAADFEC7283}">
      <dgm:prSet/>
      <dgm:spPr/>
      <dgm:t>
        <a:bodyPr/>
        <a:lstStyle/>
        <a:p>
          <a:endParaRPr lang="en-US"/>
        </a:p>
      </dgm:t>
    </dgm:pt>
    <dgm:pt modelId="{9AA11D38-6E11-4BB4-BE26-4CFED852EA12}" type="sibTrans" cxnId="{03C4FBD5-7623-4FB7-99F3-FFAADFEC7283}">
      <dgm:prSet/>
      <dgm:spPr/>
      <dgm:t>
        <a:bodyPr/>
        <a:lstStyle/>
        <a:p>
          <a:endParaRPr lang="en-US"/>
        </a:p>
      </dgm:t>
    </dgm:pt>
    <dgm:pt modelId="{051DAB6D-8B38-4054-9747-95EC9A3C40F7}">
      <dgm:prSet phldrT="[Text]" custT="1"/>
      <dgm:spPr>
        <a:scene3d>
          <a:camera prst="orthographicFront"/>
          <a:lightRig rig="threePt" dir="t"/>
        </a:scene3d>
        <a:sp3d>
          <a:bevelT/>
        </a:sp3d>
      </dgm:spPr>
      <dgm:t>
        <a:bodyPr anchor="ctr"/>
        <a:lstStyle/>
        <a:p>
          <a:endParaRPr lang="en-US" sz="1200"/>
        </a:p>
      </dgm:t>
    </dgm:pt>
    <dgm:pt modelId="{F1791BD9-10E0-47B0-9C4A-4C7F9D9D7777}" type="parTrans" cxnId="{5E3F6658-409D-4B55-AAAA-952C3EEC0B89}">
      <dgm:prSet/>
      <dgm:spPr/>
      <dgm:t>
        <a:bodyPr/>
        <a:lstStyle/>
        <a:p>
          <a:endParaRPr lang="en-US"/>
        </a:p>
      </dgm:t>
    </dgm:pt>
    <dgm:pt modelId="{48F54923-C621-48BD-B7AB-3030CDEACB58}" type="sibTrans" cxnId="{5E3F6658-409D-4B55-AAAA-952C3EEC0B89}">
      <dgm:prSet/>
      <dgm:spPr/>
      <dgm:t>
        <a:bodyPr/>
        <a:lstStyle/>
        <a:p>
          <a:endParaRPr lang="en-US"/>
        </a:p>
      </dgm:t>
    </dgm:pt>
    <dgm:pt modelId="{0D135B3E-CEF7-4AC1-9D90-58B63C9357B8}">
      <dgm:prSet phldrT="[Text]" custT="1"/>
      <dgm:spPr>
        <a:scene3d>
          <a:camera prst="orthographicFront"/>
          <a:lightRig rig="threePt" dir="t"/>
        </a:scene3d>
        <a:sp3d>
          <a:bevelT/>
        </a:sp3d>
      </dgm:spPr>
      <dgm:t>
        <a:bodyPr anchor="ctr"/>
        <a:lstStyle/>
        <a:p>
          <a:endParaRPr lang="en-US" sz="1200" dirty="0"/>
        </a:p>
      </dgm:t>
    </dgm:pt>
    <dgm:pt modelId="{18F33AA2-E8A9-4556-B009-C388846B4CEF}" type="parTrans" cxnId="{85E7184A-D4B7-4B16-8D12-5A6118D52297}">
      <dgm:prSet/>
      <dgm:spPr/>
      <dgm:t>
        <a:bodyPr/>
        <a:lstStyle/>
        <a:p>
          <a:endParaRPr lang="en-US"/>
        </a:p>
      </dgm:t>
    </dgm:pt>
    <dgm:pt modelId="{3A8C0522-DD72-436A-8877-34F036459F34}" type="sibTrans" cxnId="{85E7184A-D4B7-4B16-8D12-5A6118D52297}">
      <dgm:prSet/>
      <dgm:spPr/>
      <dgm:t>
        <a:bodyPr/>
        <a:lstStyle/>
        <a:p>
          <a:endParaRPr lang="en-US"/>
        </a:p>
      </dgm:t>
    </dgm:pt>
    <dgm:pt modelId="{8507E81E-3BD7-47EF-A3CC-25D82F3535E1}">
      <dgm:prSet phldrT="[Text]" custT="1"/>
      <dgm:spPr>
        <a:scene3d>
          <a:camera prst="orthographicFront"/>
          <a:lightRig rig="threePt" dir="t"/>
        </a:scene3d>
        <a:sp3d>
          <a:bevelT/>
        </a:sp3d>
      </dgm:spPr>
      <dgm:t>
        <a:bodyPr anchor="ctr"/>
        <a:lstStyle/>
        <a:p>
          <a:endParaRPr lang="en-US" sz="1200"/>
        </a:p>
      </dgm:t>
    </dgm:pt>
    <dgm:pt modelId="{9AB5AAB8-D55C-4A22-AB7B-5BEFD50EC759}" type="parTrans" cxnId="{E54B36BA-486D-4C48-9742-E5AC8B4B8CAA}">
      <dgm:prSet/>
      <dgm:spPr/>
      <dgm:t>
        <a:bodyPr/>
        <a:lstStyle/>
        <a:p>
          <a:endParaRPr lang="en-US"/>
        </a:p>
      </dgm:t>
    </dgm:pt>
    <dgm:pt modelId="{244FF993-6AD4-4BEA-8D18-2070D35E90FA}" type="sibTrans" cxnId="{E54B36BA-486D-4C48-9742-E5AC8B4B8CAA}">
      <dgm:prSet/>
      <dgm:spPr/>
      <dgm:t>
        <a:bodyPr/>
        <a:lstStyle/>
        <a:p>
          <a:endParaRPr lang="en-US"/>
        </a:p>
      </dgm:t>
    </dgm:pt>
    <dgm:pt modelId="{910B79BC-19F3-471A-86FF-20EB99D18755}">
      <dgm:prSet phldrT="[Text]" custT="1"/>
      <dgm:spPr>
        <a:scene3d>
          <a:camera prst="orthographicFront"/>
          <a:lightRig rig="threePt" dir="t"/>
        </a:scene3d>
        <a:sp3d>
          <a:bevelT/>
        </a:sp3d>
      </dgm:spPr>
      <dgm:t>
        <a:bodyPr anchor="ctr"/>
        <a:lstStyle/>
        <a:p>
          <a:endParaRPr lang="en-US" sz="1200"/>
        </a:p>
      </dgm:t>
    </dgm:pt>
    <dgm:pt modelId="{AD67D8DE-BD67-424B-A829-86BA057FC537}" type="parTrans" cxnId="{883A8733-8D6B-47A2-A86C-0D736DDAB3BE}">
      <dgm:prSet/>
      <dgm:spPr/>
      <dgm:t>
        <a:bodyPr/>
        <a:lstStyle/>
        <a:p>
          <a:endParaRPr lang="en-US"/>
        </a:p>
      </dgm:t>
    </dgm:pt>
    <dgm:pt modelId="{956F18D1-E3F9-4CD1-84F4-A6CADE0281C3}" type="sibTrans" cxnId="{883A8733-8D6B-47A2-A86C-0D736DDAB3BE}">
      <dgm:prSet/>
      <dgm:spPr/>
      <dgm:t>
        <a:bodyPr/>
        <a:lstStyle/>
        <a:p>
          <a:endParaRPr lang="en-US"/>
        </a:p>
      </dgm:t>
    </dgm:pt>
    <dgm:pt modelId="{2F766F37-48C1-434C-A31F-8498601360CA}">
      <dgm:prSet phldrT="[Text]" custT="1"/>
      <dgm:spPr>
        <a:scene3d>
          <a:camera prst="orthographicFront"/>
          <a:lightRig rig="threePt" dir="t"/>
        </a:scene3d>
        <a:sp3d>
          <a:bevelT/>
        </a:sp3d>
      </dgm:spPr>
      <dgm:t>
        <a:bodyPr anchor="ctr"/>
        <a:lstStyle/>
        <a:p>
          <a:endParaRPr lang="en-US" sz="1200"/>
        </a:p>
      </dgm:t>
    </dgm:pt>
    <dgm:pt modelId="{088E6345-9F45-4F45-9601-3BD2ACB6292B}" type="parTrans" cxnId="{F26C8ED2-038A-4D53-903E-BAC0678EC939}">
      <dgm:prSet/>
      <dgm:spPr/>
      <dgm:t>
        <a:bodyPr/>
        <a:lstStyle/>
        <a:p>
          <a:endParaRPr lang="en-US"/>
        </a:p>
      </dgm:t>
    </dgm:pt>
    <dgm:pt modelId="{13BE846C-C745-4783-A724-0850E39410E1}" type="sibTrans" cxnId="{F26C8ED2-038A-4D53-903E-BAC0678EC939}">
      <dgm:prSet/>
      <dgm:spPr/>
      <dgm:t>
        <a:bodyPr/>
        <a:lstStyle/>
        <a:p>
          <a:endParaRPr lang="en-US"/>
        </a:p>
      </dgm:t>
    </dgm:pt>
    <dgm:pt modelId="{AEDBA9AA-2C82-4621-A8A3-F1506F0EA392}">
      <dgm:prSet phldrT="[Text]" custT="1"/>
      <dgm:spPr>
        <a:scene3d>
          <a:camera prst="orthographicFront"/>
          <a:lightRig rig="threePt" dir="t"/>
        </a:scene3d>
        <a:sp3d>
          <a:bevelT/>
        </a:sp3d>
      </dgm:spPr>
      <dgm:t>
        <a:bodyPr anchor="ctr"/>
        <a:lstStyle/>
        <a:p>
          <a:endParaRPr lang="en-US" sz="1200"/>
        </a:p>
      </dgm:t>
    </dgm:pt>
    <dgm:pt modelId="{0924C52E-CADE-4683-9DE1-6D3A60228DD4}" type="parTrans" cxnId="{DFA2301B-6CB5-48A7-827E-21419E887FF6}">
      <dgm:prSet/>
      <dgm:spPr/>
      <dgm:t>
        <a:bodyPr/>
        <a:lstStyle/>
        <a:p>
          <a:endParaRPr lang="en-US"/>
        </a:p>
      </dgm:t>
    </dgm:pt>
    <dgm:pt modelId="{AC61CBAD-C600-46E6-B52D-FE6BADB714EA}" type="sibTrans" cxnId="{DFA2301B-6CB5-48A7-827E-21419E887FF6}">
      <dgm:prSet/>
      <dgm:spPr/>
      <dgm:t>
        <a:bodyPr/>
        <a:lstStyle/>
        <a:p>
          <a:endParaRPr lang="en-US"/>
        </a:p>
      </dgm:t>
    </dgm:pt>
    <dgm:pt modelId="{A554D65C-47B9-4000-8877-9A5F7998FF80}">
      <dgm:prSet phldrT="[Text]" custT="1"/>
      <dgm:spPr>
        <a:scene3d>
          <a:camera prst="orthographicFront"/>
          <a:lightRig rig="threePt" dir="t"/>
        </a:scene3d>
        <a:sp3d>
          <a:bevelT/>
        </a:sp3d>
      </dgm:spPr>
      <dgm:t>
        <a:bodyPr anchor="ctr"/>
        <a:lstStyle/>
        <a:p>
          <a:endParaRPr lang="en-US" sz="1200"/>
        </a:p>
      </dgm:t>
    </dgm:pt>
    <dgm:pt modelId="{429C9758-83CF-4C62-A1E6-127B0B35B292}" type="parTrans" cxnId="{090FD961-A3EF-42B0-8525-27E5B7F695E7}">
      <dgm:prSet/>
      <dgm:spPr/>
      <dgm:t>
        <a:bodyPr/>
        <a:lstStyle/>
        <a:p>
          <a:endParaRPr lang="en-US"/>
        </a:p>
      </dgm:t>
    </dgm:pt>
    <dgm:pt modelId="{EEA0B3E4-A51E-47F3-850E-1C1D10119891}" type="sibTrans" cxnId="{090FD961-A3EF-42B0-8525-27E5B7F695E7}">
      <dgm:prSet/>
      <dgm:spPr/>
      <dgm:t>
        <a:bodyPr/>
        <a:lstStyle/>
        <a:p>
          <a:endParaRPr lang="en-US"/>
        </a:p>
      </dgm:t>
    </dgm:pt>
    <dgm:pt modelId="{A68808CF-B008-43E7-8D43-639D9C3B9FFB}">
      <dgm:prSet phldrT="[Text]" custT="1"/>
      <dgm:spPr>
        <a:scene3d>
          <a:camera prst="orthographicFront"/>
          <a:lightRig rig="threePt" dir="t"/>
        </a:scene3d>
        <a:sp3d>
          <a:bevelT/>
        </a:sp3d>
      </dgm:spPr>
      <dgm:t>
        <a:bodyPr anchor="ctr"/>
        <a:lstStyle/>
        <a:p>
          <a:pPr rtl="0"/>
          <a:endParaRPr lang="en-US" sz="1800">
            <a:latin typeface="+mj-lt"/>
          </a:endParaRPr>
        </a:p>
      </dgm:t>
    </dgm:pt>
    <dgm:pt modelId="{F35EE92F-709E-41B9-BA29-80F1D89CF2AE}" type="parTrans" cxnId="{91D36913-AA53-4660-9C40-EEC553D71617}">
      <dgm:prSet/>
      <dgm:spPr/>
      <dgm:t>
        <a:bodyPr/>
        <a:lstStyle/>
        <a:p>
          <a:endParaRPr lang="en-US"/>
        </a:p>
      </dgm:t>
    </dgm:pt>
    <dgm:pt modelId="{58057C74-6122-47A1-AC59-36CFD45F19CC}" type="sibTrans" cxnId="{91D36913-AA53-4660-9C40-EEC553D71617}">
      <dgm:prSet/>
      <dgm:spPr/>
      <dgm:t>
        <a:bodyPr/>
        <a:lstStyle/>
        <a:p>
          <a:endParaRPr lang="en-US"/>
        </a:p>
      </dgm:t>
    </dgm:pt>
    <dgm:pt modelId="{095A0B17-7713-4A03-B406-B4419AA4D98C}">
      <dgm:prSet phldrT="[Text]" custT="1"/>
      <dgm:spPr>
        <a:scene3d>
          <a:camera prst="orthographicFront"/>
          <a:lightRig rig="threePt" dir="t"/>
        </a:scene3d>
        <a:sp3d>
          <a:bevelT/>
        </a:sp3d>
      </dgm:spPr>
      <dgm:t>
        <a:bodyPr anchor="ctr"/>
        <a:lstStyle/>
        <a:p>
          <a:pPr rtl="0"/>
          <a:endParaRPr lang="en-US" sz="1800" dirty="0">
            <a:latin typeface="+mj-lt"/>
          </a:endParaRPr>
        </a:p>
      </dgm:t>
    </dgm:pt>
    <dgm:pt modelId="{7A759D68-A822-4D73-AB75-57E37043DE0C}" type="parTrans" cxnId="{AB1F579C-F9B9-47F9-84E6-4C4752266B4C}">
      <dgm:prSet/>
      <dgm:spPr/>
      <dgm:t>
        <a:bodyPr/>
        <a:lstStyle/>
        <a:p>
          <a:endParaRPr lang="en-US"/>
        </a:p>
      </dgm:t>
    </dgm:pt>
    <dgm:pt modelId="{3231F785-4882-41B3-8F79-D11F2B3BE812}" type="sibTrans" cxnId="{AB1F579C-F9B9-47F9-84E6-4C4752266B4C}">
      <dgm:prSet/>
      <dgm:spPr/>
      <dgm:t>
        <a:bodyPr/>
        <a:lstStyle/>
        <a:p>
          <a:endParaRPr lang="en-US"/>
        </a:p>
      </dgm:t>
    </dgm:pt>
    <dgm:pt modelId="{564D88EC-D8C5-4436-94BC-7FF25A01A2F0}">
      <dgm:prSet phldrT="[Text]" custT="1"/>
      <dgm:spPr>
        <a:scene3d>
          <a:camera prst="orthographicFront"/>
          <a:lightRig rig="threePt" dir="t"/>
        </a:scene3d>
        <a:sp3d>
          <a:bevelT/>
        </a:sp3d>
      </dgm:spPr>
      <dgm:t>
        <a:bodyPr anchor="ctr"/>
        <a:lstStyle/>
        <a:p>
          <a:pPr rtl="0"/>
          <a:r>
            <a:rPr lang="en-US" sz="1400" dirty="0">
              <a:latin typeface="+mj-lt"/>
            </a:rPr>
            <a:t>The Complaint policy rebrand allows for better management of customer expectations.</a:t>
          </a:r>
        </a:p>
      </dgm:t>
    </dgm:pt>
    <dgm:pt modelId="{BE6E7A08-822B-4670-9F83-671B289535A3}" type="parTrans" cxnId="{F0F5B34D-1154-4E0F-9F06-5DB8BE31C3C6}">
      <dgm:prSet/>
      <dgm:spPr/>
      <dgm:t>
        <a:bodyPr/>
        <a:lstStyle/>
        <a:p>
          <a:endParaRPr lang="en-US"/>
        </a:p>
      </dgm:t>
    </dgm:pt>
    <dgm:pt modelId="{AAB814AC-C270-47E9-A241-41F85D86E466}" type="sibTrans" cxnId="{F0F5B34D-1154-4E0F-9F06-5DB8BE31C3C6}">
      <dgm:prSet/>
      <dgm:spPr/>
      <dgm:t>
        <a:bodyPr/>
        <a:lstStyle/>
        <a:p>
          <a:endParaRPr lang="en-US"/>
        </a:p>
      </dgm:t>
    </dgm:pt>
    <dgm:pt modelId="{C5CDAB6C-085D-4E54-A357-8CF7F3019199}">
      <dgm:prSet phldrT="[Text]" custT="1"/>
      <dgm:spPr>
        <a:ln>
          <a:solidFill>
            <a:schemeClr val="accent4"/>
          </a:solidFill>
        </a:ln>
        <a:scene3d>
          <a:camera prst="orthographicFront"/>
          <a:lightRig rig="threePt" dir="t"/>
        </a:scene3d>
        <a:sp3d>
          <a:bevelT/>
        </a:sp3d>
      </dgm:spPr>
      <dgm:t>
        <a:bodyPr/>
        <a:lstStyle/>
        <a:p>
          <a:pPr algn="l" rtl="0"/>
          <a:r>
            <a:rPr lang="en-US" sz="1400" dirty="0">
              <a:latin typeface="+mj-lt"/>
            </a:rPr>
            <a:t>The guidance on complaints handling is to become part of the Customer Experience learning programme. </a:t>
          </a:r>
        </a:p>
      </dgm:t>
    </dgm:pt>
    <dgm:pt modelId="{0CDAD744-674A-4EED-B68F-B76AE951BBF6}" type="parTrans" cxnId="{71485B0F-BA49-44A5-8E4C-8A6A815CC7A1}">
      <dgm:prSet/>
      <dgm:spPr/>
      <dgm:t>
        <a:bodyPr/>
        <a:lstStyle/>
        <a:p>
          <a:endParaRPr lang="en-US"/>
        </a:p>
      </dgm:t>
    </dgm:pt>
    <dgm:pt modelId="{C03EC481-CB82-4A2E-B242-7118D7D950C6}" type="sibTrans" cxnId="{71485B0F-BA49-44A5-8E4C-8A6A815CC7A1}">
      <dgm:prSet/>
      <dgm:spPr/>
      <dgm:t>
        <a:bodyPr/>
        <a:lstStyle/>
        <a:p>
          <a:endParaRPr lang="en-US"/>
        </a:p>
      </dgm:t>
    </dgm:pt>
    <dgm:pt modelId="{A093F6FC-D715-483A-837C-68107FA521B3}">
      <dgm:prSet phldrT="[Text]" custT="1"/>
      <dgm:spPr>
        <a:scene3d>
          <a:camera prst="orthographicFront"/>
          <a:lightRig rig="threePt" dir="t"/>
        </a:scene3d>
        <a:sp3d>
          <a:bevelT/>
        </a:sp3d>
      </dgm:spPr>
      <dgm:t>
        <a:bodyPr anchor="ctr"/>
        <a:lstStyle/>
        <a:p>
          <a:pPr rtl="0"/>
          <a:r>
            <a:rPr lang="en-US" sz="1400" dirty="0">
              <a:latin typeface="+mj-lt"/>
            </a:rPr>
            <a:t>The online complaints form went live March 4</a:t>
          </a:r>
          <a:r>
            <a:rPr lang="en-US" sz="1400" baseline="30000" dirty="0">
              <a:latin typeface="+mj-lt"/>
            </a:rPr>
            <a:t>th</a:t>
          </a:r>
          <a:r>
            <a:rPr lang="en-US" sz="1400" dirty="0">
              <a:latin typeface="+mj-lt"/>
            </a:rPr>
            <a:t>. This has improved reporting and team cooperation in how complaints are managed.</a:t>
          </a:r>
        </a:p>
      </dgm:t>
    </dgm:pt>
    <dgm:pt modelId="{6E900C49-61C2-4479-BC13-93E4673BFC6E}" type="parTrans" cxnId="{B0B7EB7B-695E-48E6-AC4B-A0610A097162}">
      <dgm:prSet/>
      <dgm:spPr/>
      <dgm:t>
        <a:bodyPr/>
        <a:lstStyle/>
        <a:p>
          <a:endParaRPr lang="en-GB"/>
        </a:p>
      </dgm:t>
    </dgm:pt>
    <dgm:pt modelId="{3421EA63-F4DF-48AA-B7E7-8D628151B749}" type="sibTrans" cxnId="{B0B7EB7B-695E-48E6-AC4B-A0610A097162}">
      <dgm:prSet/>
      <dgm:spPr/>
      <dgm:t>
        <a:bodyPr/>
        <a:lstStyle/>
        <a:p>
          <a:endParaRPr lang="en-GB"/>
        </a:p>
      </dgm:t>
    </dgm:pt>
    <dgm:pt modelId="{11122FB2-4036-48F3-A11D-4BB246A09FA5}">
      <dgm:prSet phldrT="[Text]" custT="1"/>
      <dgm:spPr>
        <a:ln>
          <a:solidFill>
            <a:schemeClr val="accent4"/>
          </a:solidFill>
        </a:ln>
        <a:scene3d>
          <a:camera prst="orthographicFront"/>
          <a:lightRig rig="threePt" dir="t"/>
        </a:scene3d>
        <a:sp3d>
          <a:bevelT/>
        </a:sp3d>
      </dgm:spPr>
      <dgm:t>
        <a:bodyPr/>
        <a:lstStyle/>
        <a:p>
          <a:pPr algn="l" rtl="0"/>
          <a:endParaRPr lang="en-US" sz="1400" dirty="0">
            <a:latin typeface="+mj-lt"/>
          </a:endParaRPr>
        </a:p>
      </dgm:t>
    </dgm:pt>
    <dgm:pt modelId="{1681AD64-4BD7-4521-B165-50F6E732761B}" type="parTrans" cxnId="{0C8F6B96-0E97-4BA0-9AE5-EAED8A6BEB4D}">
      <dgm:prSet/>
      <dgm:spPr/>
      <dgm:t>
        <a:bodyPr/>
        <a:lstStyle/>
        <a:p>
          <a:endParaRPr lang="en-GB"/>
        </a:p>
      </dgm:t>
    </dgm:pt>
    <dgm:pt modelId="{EE4839CA-46F4-4833-BD1C-4AF1171FFE9B}" type="sibTrans" cxnId="{0C8F6B96-0E97-4BA0-9AE5-EAED8A6BEB4D}">
      <dgm:prSet/>
      <dgm:spPr/>
      <dgm:t>
        <a:bodyPr/>
        <a:lstStyle/>
        <a:p>
          <a:endParaRPr lang="en-GB"/>
        </a:p>
      </dgm:t>
    </dgm:pt>
    <dgm:pt modelId="{81213C46-FC33-4CCD-8B9D-5BB1FE9B81EC}">
      <dgm:prSet phldr="0" custT="1"/>
      <dgm:spPr/>
      <dgm:t>
        <a:bodyPr/>
        <a:lstStyle/>
        <a:p>
          <a:pPr marL="285750" lvl="1" indent="0" algn="l" defTabSz="1600200">
            <a:lnSpc>
              <a:spcPct val="90000"/>
            </a:lnSpc>
            <a:spcBef>
              <a:spcPct val="0"/>
            </a:spcBef>
            <a:spcAft>
              <a:spcPct val="15000"/>
            </a:spcAft>
          </a:pPr>
          <a:r>
            <a:rPr lang="en-US" sz="1400" dirty="0">
              <a:latin typeface="+mj-lt"/>
            </a:rPr>
            <a:t> Customers feel decisions are dismissive of their concerns.</a:t>
          </a:r>
          <a:endParaRPr lang="en-US" dirty="0"/>
        </a:p>
      </dgm:t>
    </dgm:pt>
    <dgm:pt modelId="{6A61B736-0417-4C22-A80F-12F3E15DB5AB}" type="parTrans" cxnId="{6D4F032F-F81C-45B5-8E2E-B37C11A11A0D}">
      <dgm:prSet/>
      <dgm:spPr/>
      <dgm:t>
        <a:bodyPr/>
        <a:lstStyle/>
        <a:p>
          <a:endParaRPr lang="en-GB"/>
        </a:p>
      </dgm:t>
    </dgm:pt>
    <dgm:pt modelId="{07A651E1-3A88-4A8D-93A0-21096533FF84}" type="sibTrans" cxnId="{6D4F032F-F81C-45B5-8E2E-B37C11A11A0D}">
      <dgm:prSet/>
      <dgm:spPr/>
      <dgm:t>
        <a:bodyPr/>
        <a:lstStyle/>
        <a:p>
          <a:endParaRPr lang="en-GB"/>
        </a:p>
      </dgm:t>
    </dgm:pt>
    <dgm:pt modelId="{6156D03D-5D51-4D98-9280-6C352B8A185E}">
      <dgm:prSet phldrT="[Text]" custT="1"/>
      <dgm:spPr>
        <a:scene3d>
          <a:camera prst="orthographicFront"/>
          <a:lightRig rig="threePt" dir="t"/>
        </a:scene3d>
        <a:sp3d>
          <a:bevelT/>
        </a:sp3d>
      </dgm:spPr>
      <dgm:t>
        <a:bodyPr anchor="ctr"/>
        <a:lstStyle/>
        <a:p>
          <a:pPr rtl="0"/>
          <a:r>
            <a:rPr lang="en-US" sz="1400" dirty="0">
              <a:latin typeface="+mj-lt"/>
            </a:rPr>
            <a:t>The Focus Group is consulting with an outside provider to explore how complaint correspondence can be improved.  </a:t>
          </a:r>
        </a:p>
      </dgm:t>
    </dgm:pt>
    <dgm:pt modelId="{3B839106-29CB-4FA3-8622-5FDBA0C8F2D2}" type="parTrans" cxnId="{7D6F165C-BB32-4634-9053-5F18A986CA43}">
      <dgm:prSet/>
      <dgm:spPr/>
      <dgm:t>
        <a:bodyPr/>
        <a:lstStyle/>
        <a:p>
          <a:endParaRPr lang="en-US"/>
        </a:p>
      </dgm:t>
    </dgm:pt>
    <dgm:pt modelId="{0BE39F0D-6C57-4739-98B2-871251AF0E5B}" type="sibTrans" cxnId="{7D6F165C-BB32-4634-9053-5F18A986CA43}">
      <dgm:prSet/>
      <dgm:spPr/>
      <dgm:t>
        <a:bodyPr/>
        <a:lstStyle/>
        <a:p>
          <a:endParaRPr lang="en-US"/>
        </a:p>
      </dgm:t>
    </dgm:pt>
    <dgm:pt modelId="{24AFCD04-F44C-4D24-A459-A8E99233FFA1}">
      <dgm:prSet phldrT="[Text]" custT="1"/>
      <dgm:spPr>
        <a:scene3d>
          <a:camera prst="orthographicFront"/>
          <a:lightRig rig="threePt" dir="t"/>
        </a:scene3d>
        <a:sp3d>
          <a:bevelT/>
        </a:sp3d>
      </dgm:spPr>
      <dgm:t>
        <a:bodyPr/>
        <a:lstStyle/>
        <a:p>
          <a:pPr rtl="0"/>
          <a:r>
            <a:rPr lang="en-US" sz="1400" dirty="0">
              <a:latin typeface="+mj-lt"/>
              <a:cs typeface="Calibri Light"/>
            </a:rPr>
            <a:t>In line with the Housing Ombudsman’s new complaints handling Code, the Customer Care Housing team have completed a second self-assessment in preparation for the new policy. This includes the introduction of a tenant's panel to review complaints. </a:t>
          </a:r>
        </a:p>
      </dgm:t>
    </dgm:pt>
    <dgm:pt modelId="{449D702B-7863-44A0-B353-F46DECA403E9}" type="sibTrans" cxnId="{7BCE8DFB-CC83-44FA-83A9-6554035D80FC}">
      <dgm:prSet/>
      <dgm:spPr/>
      <dgm:t>
        <a:bodyPr/>
        <a:lstStyle/>
        <a:p>
          <a:endParaRPr lang="en-US"/>
        </a:p>
      </dgm:t>
    </dgm:pt>
    <dgm:pt modelId="{4DD331A8-4F8E-4051-91B3-4153615559C0}" type="parTrans" cxnId="{7BCE8DFB-CC83-44FA-83A9-6554035D80FC}">
      <dgm:prSet/>
      <dgm:spPr/>
      <dgm:t>
        <a:bodyPr/>
        <a:lstStyle/>
        <a:p>
          <a:endParaRPr lang="en-US"/>
        </a:p>
      </dgm:t>
    </dgm:pt>
    <dgm:pt modelId="{8C7FCD6E-E80D-4B39-A368-6436658FB23F}">
      <dgm:prSet phldrT="[Text]" custT="1"/>
      <dgm:spPr>
        <a:scene3d>
          <a:camera prst="orthographicFront"/>
          <a:lightRig rig="threePt" dir="t"/>
        </a:scene3d>
        <a:sp3d>
          <a:bevelT/>
        </a:sp3d>
      </dgm:spPr>
      <dgm:t>
        <a:bodyPr/>
        <a:lstStyle/>
        <a:p>
          <a:pPr rtl="0"/>
          <a:endParaRPr lang="en-US" sz="1400" dirty="0">
            <a:latin typeface="+mj-lt"/>
            <a:cs typeface="Calibri Light"/>
          </a:endParaRPr>
        </a:p>
      </dgm:t>
    </dgm:pt>
    <dgm:pt modelId="{2E6DBB2A-0CAF-4877-9093-34481ACE732E}" type="parTrans" cxnId="{8C26240A-7E30-4134-BBE8-3F47F468CA89}">
      <dgm:prSet/>
      <dgm:spPr/>
      <dgm:t>
        <a:bodyPr/>
        <a:lstStyle/>
        <a:p>
          <a:endParaRPr lang="en-GB"/>
        </a:p>
      </dgm:t>
    </dgm:pt>
    <dgm:pt modelId="{D903440A-4C99-4F29-AFB7-B55B8F53CA15}" type="sibTrans" cxnId="{8C26240A-7E30-4134-BBE8-3F47F468CA89}">
      <dgm:prSet/>
      <dgm:spPr/>
      <dgm:t>
        <a:bodyPr/>
        <a:lstStyle/>
        <a:p>
          <a:endParaRPr lang="en-GB"/>
        </a:p>
      </dgm:t>
    </dgm:pt>
    <dgm:pt modelId="{9DE4C884-0423-4342-8D6B-EA915546E903}">
      <dgm:prSet phldr="0" custT="1"/>
      <dgm:spPr/>
      <dgm:t>
        <a:bodyPr/>
        <a:lstStyle/>
        <a:p>
          <a:pPr marL="285750" lvl="1" indent="0" algn="l" defTabSz="1600200">
            <a:lnSpc>
              <a:spcPct val="90000"/>
            </a:lnSpc>
            <a:spcBef>
              <a:spcPct val="0"/>
            </a:spcBef>
            <a:spcAft>
              <a:spcPct val="15000"/>
            </a:spcAft>
          </a:pPr>
          <a:r>
            <a:rPr lang="en-US" sz="1400" dirty="0">
              <a:latin typeface="+mj-lt"/>
            </a:rPr>
            <a:t> Customers feel responses contain overly technical explanations to obfuscate and avoid accountability.</a:t>
          </a:r>
        </a:p>
      </dgm:t>
    </dgm:pt>
    <dgm:pt modelId="{9B240232-234A-4446-8DD0-A49494538764}" type="parTrans" cxnId="{64C85335-E544-4BEA-8193-EFDF05B0B87D}">
      <dgm:prSet/>
      <dgm:spPr/>
      <dgm:t>
        <a:bodyPr/>
        <a:lstStyle/>
        <a:p>
          <a:endParaRPr lang="en-GB"/>
        </a:p>
      </dgm:t>
    </dgm:pt>
    <dgm:pt modelId="{8B422D2B-ADBB-4267-BEB0-3C9963524D28}" type="sibTrans" cxnId="{64C85335-E544-4BEA-8193-EFDF05B0B87D}">
      <dgm:prSet/>
      <dgm:spPr/>
      <dgm:t>
        <a:bodyPr/>
        <a:lstStyle/>
        <a:p>
          <a:endParaRPr lang="en-GB"/>
        </a:p>
      </dgm:t>
    </dgm:pt>
    <dgm:pt modelId="{B4655131-A1CE-49B6-A938-B13A2DD0A0D7}">
      <dgm:prSet phldrT="[Text]" custT="1"/>
      <dgm:spPr>
        <a:ln>
          <a:solidFill>
            <a:schemeClr val="accent4"/>
          </a:solidFill>
        </a:ln>
        <a:scene3d>
          <a:camera prst="orthographicFront"/>
          <a:lightRig rig="threePt" dir="t"/>
        </a:scene3d>
        <a:sp3d>
          <a:bevelT/>
        </a:sp3d>
      </dgm:spPr>
      <dgm:t>
        <a:bodyPr/>
        <a:lstStyle/>
        <a:p>
          <a:pPr algn="l" rtl="0"/>
          <a:endParaRPr lang="en-US" sz="1400" dirty="0">
            <a:latin typeface="+mj-lt"/>
          </a:endParaRPr>
        </a:p>
      </dgm:t>
    </dgm:pt>
    <dgm:pt modelId="{5A37F2E3-49AD-41F7-A596-694C968D3C04}" type="parTrans" cxnId="{3010F930-3B5B-44D6-9459-2D28F63C4810}">
      <dgm:prSet/>
      <dgm:spPr/>
      <dgm:t>
        <a:bodyPr/>
        <a:lstStyle/>
        <a:p>
          <a:endParaRPr lang="en-GB"/>
        </a:p>
      </dgm:t>
    </dgm:pt>
    <dgm:pt modelId="{4AA2A8F5-1AB4-4EF1-85A6-3E0C39223889}" type="sibTrans" cxnId="{3010F930-3B5B-44D6-9459-2D28F63C4810}">
      <dgm:prSet/>
      <dgm:spPr/>
      <dgm:t>
        <a:bodyPr/>
        <a:lstStyle/>
        <a:p>
          <a:endParaRPr lang="en-GB"/>
        </a:p>
      </dgm:t>
    </dgm:pt>
    <dgm:pt modelId="{2F32F06A-1D6D-441E-BBFD-65631D0628DE}">
      <dgm:prSet phldr="0"/>
      <dgm:spPr/>
      <dgm:t>
        <a:bodyPr/>
        <a:lstStyle/>
        <a:p>
          <a:pPr algn="l" rtl="0">
            <a:lnSpc>
              <a:spcPct val="90000"/>
            </a:lnSpc>
          </a:pPr>
          <a:endParaRPr lang="en-US" dirty="0">
            <a:latin typeface="+mj-lt"/>
            <a:ea typeface="+mj-lt"/>
            <a:cs typeface="+mj-lt"/>
          </a:endParaRPr>
        </a:p>
      </dgm:t>
    </dgm:pt>
    <dgm:pt modelId="{16E7A9B0-E529-4A5F-B86B-3A5DBD111EA0}" type="parTrans" cxnId="{29D97790-BECE-4D53-9AA1-8334710B7926}">
      <dgm:prSet/>
      <dgm:spPr/>
      <dgm:t>
        <a:bodyPr/>
        <a:lstStyle/>
        <a:p>
          <a:endParaRPr lang="en-GB"/>
        </a:p>
      </dgm:t>
    </dgm:pt>
    <dgm:pt modelId="{9713F5A0-7683-4F7F-9D7F-EA4327B043C7}" type="sibTrans" cxnId="{29D97790-BECE-4D53-9AA1-8334710B7926}">
      <dgm:prSet/>
      <dgm:spPr/>
      <dgm:t>
        <a:bodyPr/>
        <a:lstStyle/>
        <a:p>
          <a:endParaRPr lang="en-GB"/>
        </a:p>
      </dgm:t>
    </dgm:pt>
    <dgm:pt modelId="{19317952-F150-4AE8-B341-3EB897037258}">
      <dgm:prSet phldr="0" custT="1"/>
      <dgm:spPr/>
      <dgm:t>
        <a:bodyPr/>
        <a:lstStyle/>
        <a:p>
          <a:pPr marL="285750" lvl="1" indent="0" algn="l" defTabSz="1600200">
            <a:lnSpc>
              <a:spcPct val="90000"/>
            </a:lnSpc>
            <a:spcBef>
              <a:spcPct val="0"/>
            </a:spcBef>
            <a:spcAft>
              <a:spcPct val="15000"/>
            </a:spcAft>
          </a:pPr>
          <a:r>
            <a:rPr lang="en-US" sz="1400" dirty="0">
              <a:latin typeface="+mj-lt"/>
            </a:rPr>
            <a:t> We are now gathering equality data via the online complaints and feedback forms. Insight will be reported on in future papers.</a:t>
          </a:r>
        </a:p>
      </dgm:t>
    </dgm:pt>
    <dgm:pt modelId="{2F1F742E-0DE9-4002-A3F6-EBC27662487C}" type="parTrans" cxnId="{A59ED538-A13B-4F5C-81A9-09CB56AC0087}">
      <dgm:prSet/>
      <dgm:spPr/>
      <dgm:t>
        <a:bodyPr/>
        <a:lstStyle/>
        <a:p>
          <a:endParaRPr lang="en-GB"/>
        </a:p>
      </dgm:t>
    </dgm:pt>
    <dgm:pt modelId="{074D89FB-79E8-4AAB-9334-CA0B37C91C59}" type="sibTrans" cxnId="{A59ED538-A13B-4F5C-81A9-09CB56AC0087}">
      <dgm:prSet/>
      <dgm:spPr/>
      <dgm:t>
        <a:bodyPr/>
        <a:lstStyle/>
        <a:p>
          <a:endParaRPr lang="en-GB"/>
        </a:p>
      </dgm:t>
    </dgm:pt>
    <dgm:pt modelId="{62CEF4B5-4DD6-44EF-8954-97143F380DD8}">
      <dgm:prSet phldrT="[Text]" custT="1"/>
      <dgm:spPr>
        <a:ln>
          <a:solidFill>
            <a:schemeClr val="accent4"/>
          </a:solidFill>
        </a:ln>
        <a:scene3d>
          <a:camera prst="orthographicFront"/>
          <a:lightRig rig="threePt" dir="t"/>
        </a:scene3d>
        <a:sp3d>
          <a:bevelT/>
        </a:sp3d>
      </dgm:spPr>
      <dgm:t>
        <a:bodyPr/>
        <a:lstStyle/>
        <a:p>
          <a:pPr algn="l"/>
          <a:r>
            <a:rPr lang="en-US" sz="1400" dirty="0">
              <a:latin typeface="+mj-lt"/>
            </a:rPr>
            <a:t>Responses confuse rather than enlighten customers.</a:t>
          </a:r>
          <a:endParaRPr lang="en-US" sz="1400" dirty="0"/>
        </a:p>
      </dgm:t>
    </dgm:pt>
    <dgm:pt modelId="{314818FD-01E2-4D16-91E0-549004B0F691}" type="parTrans" cxnId="{7EF2B12A-821F-4165-A5D1-D8B3BB18485B}">
      <dgm:prSet/>
      <dgm:spPr/>
      <dgm:t>
        <a:bodyPr/>
        <a:lstStyle/>
        <a:p>
          <a:endParaRPr lang="en-GB"/>
        </a:p>
      </dgm:t>
    </dgm:pt>
    <dgm:pt modelId="{BCE2FB38-D0B7-4F35-9B90-BB7BB2EA04FE}" type="sibTrans" cxnId="{7EF2B12A-821F-4165-A5D1-D8B3BB18485B}">
      <dgm:prSet/>
      <dgm:spPr/>
      <dgm:t>
        <a:bodyPr/>
        <a:lstStyle/>
        <a:p>
          <a:endParaRPr lang="en-GB"/>
        </a:p>
      </dgm:t>
    </dgm:pt>
    <dgm:pt modelId="{E476153D-A088-474C-A285-316FCE5EE035}">
      <dgm:prSet phldrT="[Text]" custT="1"/>
      <dgm:spPr>
        <a:ln>
          <a:solidFill>
            <a:schemeClr val="accent4"/>
          </a:solidFill>
        </a:ln>
        <a:scene3d>
          <a:camera prst="orthographicFront"/>
          <a:lightRig rig="threePt" dir="t"/>
        </a:scene3d>
        <a:sp3d>
          <a:bevelT/>
        </a:sp3d>
      </dgm:spPr>
      <dgm:t>
        <a:bodyPr/>
        <a:lstStyle/>
        <a:p>
          <a:pPr algn="l"/>
          <a:endParaRPr lang="en-US" sz="1800" dirty="0"/>
        </a:p>
      </dgm:t>
    </dgm:pt>
    <dgm:pt modelId="{AB28C82D-61DC-4D0E-BBFA-789364E54F7E}" type="parTrans" cxnId="{835E0181-0245-4543-A586-1D76B841C737}">
      <dgm:prSet/>
      <dgm:spPr/>
      <dgm:t>
        <a:bodyPr/>
        <a:lstStyle/>
        <a:p>
          <a:endParaRPr lang="en-GB"/>
        </a:p>
      </dgm:t>
    </dgm:pt>
    <dgm:pt modelId="{1C8A17C8-9F5B-4D81-A413-A88E2DED488E}" type="sibTrans" cxnId="{835E0181-0245-4543-A586-1D76B841C737}">
      <dgm:prSet/>
      <dgm:spPr/>
      <dgm:t>
        <a:bodyPr/>
        <a:lstStyle/>
        <a:p>
          <a:endParaRPr lang="en-GB"/>
        </a:p>
      </dgm:t>
    </dgm:pt>
    <dgm:pt modelId="{E9C4148D-B603-44BF-A8EB-2E8D9B33E4E6}" type="pres">
      <dgm:prSet presAssocID="{8EC3DDE2-E46E-4532-A7C5-BFEAC187C967}" presName="cycleMatrixDiagram" presStyleCnt="0">
        <dgm:presLayoutVars>
          <dgm:chMax val="1"/>
          <dgm:dir/>
          <dgm:animLvl val="lvl"/>
          <dgm:resizeHandles val="exact"/>
        </dgm:presLayoutVars>
      </dgm:prSet>
      <dgm:spPr/>
    </dgm:pt>
    <dgm:pt modelId="{0F399F51-B360-421E-A8EF-B239139E1C9F}" type="pres">
      <dgm:prSet presAssocID="{8EC3DDE2-E46E-4532-A7C5-BFEAC187C967}" presName="children" presStyleCnt="0"/>
      <dgm:spPr>
        <a:scene3d>
          <a:camera prst="orthographicFront"/>
          <a:lightRig rig="threePt" dir="t"/>
        </a:scene3d>
        <a:sp3d>
          <a:bevelT/>
        </a:sp3d>
      </dgm:spPr>
    </dgm:pt>
    <dgm:pt modelId="{21B98261-D51C-4D39-962D-96686B843B5E}" type="pres">
      <dgm:prSet presAssocID="{8EC3DDE2-E46E-4532-A7C5-BFEAC187C967}" presName="child1group" presStyleCnt="0"/>
      <dgm:spPr>
        <a:scene3d>
          <a:camera prst="orthographicFront"/>
          <a:lightRig rig="threePt" dir="t"/>
        </a:scene3d>
        <a:sp3d>
          <a:bevelT/>
        </a:sp3d>
      </dgm:spPr>
    </dgm:pt>
    <dgm:pt modelId="{833719DB-5356-4EF2-87B0-2CA93916BFCD}" type="pres">
      <dgm:prSet presAssocID="{8EC3DDE2-E46E-4532-A7C5-BFEAC187C967}" presName="child1" presStyleLbl="bgAcc1" presStyleIdx="0" presStyleCnt="4" custScaleX="168066" custScaleY="159891" custLinFactNeighborX="-32155" custLinFactNeighborY="25114"/>
      <dgm:spPr/>
    </dgm:pt>
    <dgm:pt modelId="{64BF3F89-87BB-485B-B58E-CA7A6A36B59E}" type="pres">
      <dgm:prSet presAssocID="{8EC3DDE2-E46E-4532-A7C5-BFEAC187C967}" presName="child1Text" presStyleLbl="bgAcc1" presStyleIdx="0" presStyleCnt="4">
        <dgm:presLayoutVars>
          <dgm:bulletEnabled val="1"/>
        </dgm:presLayoutVars>
      </dgm:prSet>
      <dgm:spPr/>
    </dgm:pt>
    <dgm:pt modelId="{38BCFE84-525F-4DE7-B679-83F9378E5A49}" type="pres">
      <dgm:prSet presAssocID="{8EC3DDE2-E46E-4532-A7C5-BFEAC187C967}" presName="child2group" presStyleCnt="0"/>
      <dgm:spPr>
        <a:scene3d>
          <a:camera prst="orthographicFront"/>
          <a:lightRig rig="threePt" dir="t"/>
        </a:scene3d>
        <a:sp3d>
          <a:bevelT/>
        </a:sp3d>
      </dgm:spPr>
    </dgm:pt>
    <dgm:pt modelId="{E070F570-F6D2-4F14-9E47-44326AE4EE81}" type="pres">
      <dgm:prSet presAssocID="{8EC3DDE2-E46E-4532-A7C5-BFEAC187C967}" presName="child2" presStyleLbl="bgAcc1" presStyleIdx="1" presStyleCnt="4" custScaleX="163145" custScaleY="153142" custLinFactNeighborX="42211" custLinFactNeighborY="27518"/>
      <dgm:spPr/>
    </dgm:pt>
    <dgm:pt modelId="{71C4DD37-7493-4F36-B2AC-CAE7E66F61C8}" type="pres">
      <dgm:prSet presAssocID="{8EC3DDE2-E46E-4532-A7C5-BFEAC187C967}" presName="child2Text" presStyleLbl="bgAcc1" presStyleIdx="1" presStyleCnt="4">
        <dgm:presLayoutVars>
          <dgm:bulletEnabled val="1"/>
        </dgm:presLayoutVars>
      </dgm:prSet>
      <dgm:spPr/>
    </dgm:pt>
    <dgm:pt modelId="{1945CF63-8280-43A3-A11F-60563973DBC2}" type="pres">
      <dgm:prSet presAssocID="{8EC3DDE2-E46E-4532-A7C5-BFEAC187C967}" presName="child3group" presStyleCnt="0"/>
      <dgm:spPr>
        <a:scene3d>
          <a:camera prst="orthographicFront"/>
          <a:lightRig rig="threePt" dir="t"/>
        </a:scene3d>
        <a:sp3d>
          <a:bevelT/>
        </a:sp3d>
      </dgm:spPr>
    </dgm:pt>
    <dgm:pt modelId="{656483B5-EE70-492F-9E7F-3D6E3700CACB}" type="pres">
      <dgm:prSet presAssocID="{8EC3DDE2-E46E-4532-A7C5-BFEAC187C967}" presName="child3" presStyleLbl="bgAcc1" presStyleIdx="2" presStyleCnt="4" custScaleX="177633" custScaleY="163229" custLinFactNeighborX="37391" custLinFactNeighborY="-14579"/>
      <dgm:spPr/>
    </dgm:pt>
    <dgm:pt modelId="{B49741EB-2302-4C27-AA61-ED1938A3963A}" type="pres">
      <dgm:prSet presAssocID="{8EC3DDE2-E46E-4532-A7C5-BFEAC187C967}" presName="child3Text" presStyleLbl="bgAcc1" presStyleIdx="2" presStyleCnt="4">
        <dgm:presLayoutVars>
          <dgm:bulletEnabled val="1"/>
        </dgm:presLayoutVars>
      </dgm:prSet>
      <dgm:spPr/>
    </dgm:pt>
    <dgm:pt modelId="{B6D0B439-659D-47ED-B76C-376F533B6F55}" type="pres">
      <dgm:prSet presAssocID="{8EC3DDE2-E46E-4532-A7C5-BFEAC187C967}" presName="child4group" presStyleCnt="0"/>
      <dgm:spPr/>
    </dgm:pt>
    <dgm:pt modelId="{40CAD644-76DB-4A7B-9F16-9AA8B1DB470E}" type="pres">
      <dgm:prSet presAssocID="{8EC3DDE2-E46E-4532-A7C5-BFEAC187C967}" presName="child4" presStyleLbl="bgAcc1" presStyleIdx="3" presStyleCnt="4" custScaleX="148226" custScaleY="167469" custLinFactNeighborX="-41483" custLinFactNeighborY="-21235"/>
      <dgm:spPr/>
    </dgm:pt>
    <dgm:pt modelId="{448FB673-6AA7-4128-B6F5-85578EFA30ED}" type="pres">
      <dgm:prSet presAssocID="{8EC3DDE2-E46E-4532-A7C5-BFEAC187C967}" presName="child4Text" presStyleLbl="bgAcc1" presStyleIdx="3" presStyleCnt="4">
        <dgm:presLayoutVars>
          <dgm:bulletEnabled val="1"/>
        </dgm:presLayoutVars>
      </dgm:prSet>
      <dgm:spPr/>
    </dgm:pt>
    <dgm:pt modelId="{5F5D26D8-6919-433C-A214-8E802DD9C6EB}" type="pres">
      <dgm:prSet presAssocID="{8EC3DDE2-E46E-4532-A7C5-BFEAC187C967}" presName="childPlaceholder" presStyleCnt="0"/>
      <dgm:spPr>
        <a:scene3d>
          <a:camera prst="orthographicFront"/>
          <a:lightRig rig="threePt" dir="t"/>
        </a:scene3d>
        <a:sp3d>
          <a:bevelT/>
        </a:sp3d>
      </dgm:spPr>
    </dgm:pt>
    <dgm:pt modelId="{858EB609-39F8-4CF7-98F3-593D6C3430AE}" type="pres">
      <dgm:prSet presAssocID="{8EC3DDE2-E46E-4532-A7C5-BFEAC187C967}" presName="circle" presStyleCnt="0"/>
      <dgm:spPr>
        <a:scene3d>
          <a:camera prst="orthographicFront"/>
          <a:lightRig rig="threePt" dir="t"/>
        </a:scene3d>
        <a:sp3d>
          <a:bevelT/>
        </a:sp3d>
      </dgm:spPr>
    </dgm:pt>
    <dgm:pt modelId="{68E5EA86-67E5-43EA-A8D1-38AEA46A2C86}" type="pres">
      <dgm:prSet presAssocID="{8EC3DDE2-E46E-4532-A7C5-BFEAC187C967}" presName="quadrant1" presStyleLbl="node1" presStyleIdx="0" presStyleCnt="4" custLinFactNeighborX="-559" custLinFactNeighborY="-384">
        <dgm:presLayoutVars>
          <dgm:chMax val="1"/>
          <dgm:bulletEnabled val="1"/>
        </dgm:presLayoutVars>
      </dgm:prSet>
      <dgm:spPr/>
    </dgm:pt>
    <dgm:pt modelId="{020D6482-83B8-4F4C-8FCC-F735B8DBAF10}" type="pres">
      <dgm:prSet presAssocID="{8EC3DDE2-E46E-4532-A7C5-BFEAC187C967}" presName="quadrant2" presStyleLbl="node1" presStyleIdx="1" presStyleCnt="4" custLinFactNeighborX="-559" custLinFactNeighborY="-384">
        <dgm:presLayoutVars>
          <dgm:chMax val="1"/>
          <dgm:bulletEnabled val="1"/>
        </dgm:presLayoutVars>
      </dgm:prSet>
      <dgm:spPr/>
    </dgm:pt>
    <dgm:pt modelId="{2FFF0DE5-972E-4105-871E-A06570D91F68}" type="pres">
      <dgm:prSet presAssocID="{8EC3DDE2-E46E-4532-A7C5-BFEAC187C967}" presName="quadrant3" presStyleLbl="node1" presStyleIdx="2" presStyleCnt="4" custLinFactNeighborX="-559" custLinFactNeighborY="-384">
        <dgm:presLayoutVars>
          <dgm:chMax val="1"/>
          <dgm:bulletEnabled val="1"/>
        </dgm:presLayoutVars>
      </dgm:prSet>
      <dgm:spPr/>
    </dgm:pt>
    <dgm:pt modelId="{05888303-E65D-4242-99B0-043E613DAA47}" type="pres">
      <dgm:prSet presAssocID="{8EC3DDE2-E46E-4532-A7C5-BFEAC187C967}" presName="quadrant4" presStyleLbl="node1" presStyleIdx="3" presStyleCnt="4" custLinFactNeighborX="-559" custLinFactNeighborY="-384">
        <dgm:presLayoutVars>
          <dgm:chMax val="1"/>
          <dgm:bulletEnabled val="1"/>
        </dgm:presLayoutVars>
      </dgm:prSet>
      <dgm:spPr/>
    </dgm:pt>
    <dgm:pt modelId="{C6EC6D65-1647-47AC-9AB1-10CFBDA5546F}" type="pres">
      <dgm:prSet presAssocID="{8EC3DDE2-E46E-4532-A7C5-BFEAC187C967}" presName="quadrantPlaceholder" presStyleCnt="0"/>
      <dgm:spPr>
        <a:scene3d>
          <a:camera prst="orthographicFront"/>
          <a:lightRig rig="threePt" dir="t"/>
        </a:scene3d>
        <a:sp3d>
          <a:bevelT/>
        </a:sp3d>
      </dgm:spPr>
    </dgm:pt>
    <dgm:pt modelId="{0D9BA03A-710F-480F-B6AA-8E23E7FE9A42}" type="pres">
      <dgm:prSet presAssocID="{8EC3DDE2-E46E-4532-A7C5-BFEAC187C967}" presName="center1" presStyleLbl="fgShp" presStyleIdx="0" presStyleCnt="2" custAng="0"/>
      <dgm:spPr>
        <a:scene3d>
          <a:camera prst="orthographicFront"/>
          <a:lightRig rig="threePt" dir="t"/>
        </a:scene3d>
        <a:sp3d>
          <a:bevelT/>
        </a:sp3d>
      </dgm:spPr>
    </dgm:pt>
    <dgm:pt modelId="{C4F65AFF-0B06-4ABE-A322-EA0B472457CA}" type="pres">
      <dgm:prSet presAssocID="{8EC3DDE2-E46E-4532-A7C5-BFEAC187C967}" presName="center2" presStyleLbl="fgShp" presStyleIdx="1" presStyleCnt="2"/>
      <dgm:spPr>
        <a:scene3d>
          <a:camera prst="orthographicFront"/>
          <a:lightRig rig="threePt" dir="t"/>
        </a:scene3d>
        <a:sp3d>
          <a:bevelT/>
        </a:sp3d>
      </dgm:spPr>
    </dgm:pt>
  </dgm:ptLst>
  <dgm:cxnLst>
    <dgm:cxn modelId="{510B8401-1D2E-4E27-9D4A-BDE7CBBC9764}" type="presOf" srcId="{EBF5AA29-C568-43FC-9204-6EA2CF64A23C}" destId="{64BF3F89-87BB-485B-B58E-CA7A6A36B59E}" srcOrd="1" destOrd="0" presId="urn:microsoft.com/office/officeart/2005/8/layout/cycle4"/>
    <dgm:cxn modelId="{DA556102-316E-48B1-8D2C-2C0150D904FA}" type="presOf" srcId="{81213C46-FC33-4CCD-8B9D-5BB1FE9B81EC}" destId="{B49741EB-2302-4C27-AA61-ED1938A3963A}" srcOrd="1" destOrd="0" presId="urn:microsoft.com/office/officeart/2005/8/layout/cycle4"/>
    <dgm:cxn modelId="{40978103-CD4C-4B2A-94C3-4AED5091BEE0}" srcId="{8EC3DDE2-E46E-4532-A7C5-BFEAC187C967}" destId="{4702D9E4-3425-4557-ABBB-5F6EC9381E84}" srcOrd="2" destOrd="0" parTransId="{D99E8B4F-2567-41BC-8741-B99E256AABA9}" sibTransId="{FA27B52E-82A3-4879-82D1-96E4C884345C}"/>
    <dgm:cxn modelId="{8C26240A-7E30-4134-BBE8-3F47F468CA89}" srcId="{CB2D2145-732F-4612-A562-C0228952B3D2}" destId="{8C7FCD6E-E80D-4B39-A368-6436658FB23F}" srcOrd="1" destOrd="0" parTransId="{2E6DBB2A-0CAF-4877-9093-34481ACE732E}" sibTransId="{D903440A-4C99-4F29-AFB7-B55B8F53CA15}"/>
    <dgm:cxn modelId="{71485B0F-BA49-44A5-8E4C-8A6A815CC7A1}" srcId="{499CFD51-2D4E-49F4-AACB-9C72928031C6}" destId="{C5CDAB6C-085D-4E54-A357-8CF7F3019199}" srcOrd="3" destOrd="0" parTransId="{0CDAD744-674A-4EED-B68F-B76AE951BBF6}" sibTransId="{C03EC481-CB82-4A2E-B242-7118D7D950C6}"/>
    <dgm:cxn modelId="{91D36913-AA53-4660-9C40-EEC553D71617}" srcId="{682F9995-F046-4B11-B230-B0A0DA577944}" destId="{A68808CF-B008-43E7-8D43-639D9C3B9FFB}" srcOrd="0" destOrd="0" parTransId="{F35EE92F-709E-41B9-BA29-80F1D89CF2AE}" sibTransId="{58057C74-6122-47A1-AC59-36CFD45F19CC}"/>
    <dgm:cxn modelId="{47AACF15-5CC5-4744-BA78-4438555256A4}" type="presOf" srcId="{81213C46-FC33-4CCD-8B9D-5BB1FE9B81EC}" destId="{656483B5-EE70-492F-9E7F-3D6E3700CACB}" srcOrd="0" destOrd="0" presId="urn:microsoft.com/office/officeart/2005/8/layout/cycle4"/>
    <dgm:cxn modelId="{EE275F17-0DE5-4834-B1D5-DA6D465CEF59}" type="presOf" srcId="{62CEF4B5-4DD6-44EF-8954-97143F380DD8}" destId="{E070F570-F6D2-4F14-9E47-44326AE4EE81}" srcOrd="0" destOrd="1" presId="urn:microsoft.com/office/officeart/2005/8/layout/cycle4"/>
    <dgm:cxn modelId="{DFA2301B-6CB5-48A7-827E-21419E887FF6}" srcId="{682F9995-F046-4B11-B230-B0A0DA577944}" destId="{AEDBA9AA-2C82-4621-A8A3-F1506F0EA392}" srcOrd="10" destOrd="0" parTransId="{0924C52E-CADE-4683-9DE1-6D3A60228DD4}" sibTransId="{AC61CBAD-C600-46E6-B52D-FE6BADB714EA}"/>
    <dgm:cxn modelId="{E6E4E01B-FF36-46CE-9B27-5B1349AAC48E}" type="presOf" srcId="{A554D65C-47B9-4000-8877-9A5F7998FF80}" destId="{448FB673-6AA7-4128-B6F5-85578EFA30ED}" srcOrd="1" destOrd="11" presId="urn:microsoft.com/office/officeart/2005/8/layout/cycle4"/>
    <dgm:cxn modelId="{96E45F1F-F130-4610-BF9F-A43ABCC177B2}" type="presOf" srcId="{0D135B3E-CEF7-4AC1-9D90-58B63C9357B8}" destId="{448FB673-6AA7-4128-B6F5-85578EFA30ED}" srcOrd="1" destOrd="6" presId="urn:microsoft.com/office/officeart/2005/8/layout/cycle4"/>
    <dgm:cxn modelId="{3F6CF120-D4D4-4E43-823E-2853231E5DD2}" type="presOf" srcId="{62CEF4B5-4DD6-44EF-8954-97143F380DD8}" destId="{71C4DD37-7493-4F36-B2AC-CAE7E66F61C8}" srcOrd="1" destOrd="1" presId="urn:microsoft.com/office/officeart/2005/8/layout/cycle4"/>
    <dgm:cxn modelId="{5E437F26-181A-478B-B95E-95CC6849EF9D}" type="presOf" srcId="{0D135B3E-CEF7-4AC1-9D90-58B63C9357B8}" destId="{40CAD644-76DB-4A7B-9F16-9AA8B1DB470E}" srcOrd="0" destOrd="6" presId="urn:microsoft.com/office/officeart/2005/8/layout/cycle4"/>
    <dgm:cxn modelId="{6F7B1328-7674-41E3-8588-627D74ECCF72}" type="presOf" srcId="{C5CDAB6C-085D-4E54-A357-8CF7F3019199}" destId="{71C4DD37-7493-4F36-B2AC-CAE7E66F61C8}" srcOrd="1" destOrd="3" presId="urn:microsoft.com/office/officeart/2005/8/layout/cycle4"/>
    <dgm:cxn modelId="{7EF2B12A-821F-4165-A5D1-D8B3BB18485B}" srcId="{499CFD51-2D4E-49F4-AACB-9C72928031C6}" destId="{62CEF4B5-4DD6-44EF-8954-97143F380DD8}" srcOrd="1" destOrd="0" parTransId="{314818FD-01E2-4D16-91E0-549004B0F691}" sibTransId="{BCE2FB38-D0B7-4F35-9B90-BB7BB2EA04FE}"/>
    <dgm:cxn modelId="{15D3C42A-1B6A-4F26-954E-133C4BB2C85D}" type="presOf" srcId="{4702D9E4-3425-4557-ABBB-5F6EC9381E84}" destId="{2FFF0DE5-972E-4105-871E-A06570D91F68}" srcOrd="0" destOrd="0" presId="urn:microsoft.com/office/officeart/2005/8/layout/cycle4"/>
    <dgm:cxn modelId="{5191222C-5CAD-41B9-BE44-21C6EAC2945B}" type="presOf" srcId="{11122FB2-4036-48F3-A11D-4BB246A09FA5}" destId="{71C4DD37-7493-4F36-B2AC-CAE7E66F61C8}" srcOrd="1" destOrd="2" presId="urn:microsoft.com/office/officeart/2005/8/layout/cycle4"/>
    <dgm:cxn modelId="{6D4F032F-F81C-45B5-8E2E-B37C11A11A0D}" srcId="{4702D9E4-3425-4557-ABBB-5F6EC9381E84}" destId="{81213C46-FC33-4CCD-8B9D-5BB1FE9B81EC}" srcOrd="0" destOrd="0" parTransId="{6A61B736-0417-4C22-A80F-12F3E15DB5AB}" sibTransId="{07A651E1-3A88-4A8D-93A0-21096533FF84}"/>
    <dgm:cxn modelId="{1F9CF52F-479C-4827-BAA1-C284A0A83E8A}" type="presOf" srcId="{300DEB7E-C07E-47C3-BF0D-52A554ABCD8E}" destId="{448FB673-6AA7-4128-B6F5-85578EFA30ED}" srcOrd="1" destOrd="2" presId="urn:microsoft.com/office/officeart/2005/8/layout/cycle4"/>
    <dgm:cxn modelId="{3010F930-3B5B-44D6-9459-2D28F63C4810}" srcId="{499CFD51-2D4E-49F4-AACB-9C72928031C6}" destId="{B4655131-A1CE-49B6-A938-B13A2DD0A0D7}" srcOrd="4" destOrd="0" parTransId="{5A37F2E3-49AD-41F7-A596-694C968D3C04}" sibTransId="{4AA2A8F5-1AB4-4EF1-85A6-3E0C39223889}"/>
    <dgm:cxn modelId="{883A8733-8D6B-47A2-A86C-0D736DDAB3BE}" srcId="{682F9995-F046-4B11-B230-B0A0DA577944}" destId="{910B79BC-19F3-471A-86FF-20EB99D18755}" srcOrd="8" destOrd="0" parTransId="{AD67D8DE-BD67-424B-A829-86BA057FC537}" sibTransId="{956F18D1-E3F9-4CD1-84F4-A6CADE0281C3}"/>
    <dgm:cxn modelId="{5D0C6D34-ED77-41F6-BF53-139DE48F84CE}" type="presOf" srcId="{2F32F06A-1D6D-441E-BBFD-65631D0628DE}" destId="{B49741EB-2302-4C27-AA61-ED1938A3963A}" srcOrd="1" destOrd="3" presId="urn:microsoft.com/office/officeart/2005/8/layout/cycle4"/>
    <dgm:cxn modelId="{64C85335-E544-4BEA-8193-EFDF05B0B87D}" srcId="{4702D9E4-3425-4557-ABBB-5F6EC9381E84}" destId="{9DE4C884-0423-4342-8D6B-EA915546E903}" srcOrd="1" destOrd="0" parTransId="{9B240232-234A-4446-8DD0-A49494538764}" sibTransId="{8B422D2B-ADBB-4267-BEB0-3C9963524D28}"/>
    <dgm:cxn modelId="{A59ED538-A13B-4F5C-81A9-09CB56AC0087}" srcId="{4702D9E4-3425-4557-ABBB-5F6EC9381E84}" destId="{19317952-F150-4AE8-B341-3EB897037258}" srcOrd="2" destOrd="0" parTransId="{2F1F742E-0DE9-4002-A3F6-EBC27662487C}" sibTransId="{074D89FB-79E8-4AAB-9334-CA0B37C91C59}"/>
    <dgm:cxn modelId="{B6367C40-2597-4EA1-903C-4BD447C38F88}" srcId="{CB2D2145-732F-4612-A562-C0228952B3D2}" destId="{EBF5AA29-C568-43FC-9204-6EA2CF64A23C}" srcOrd="0" destOrd="0" parTransId="{E22C2ADD-BF0D-43BB-B625-DC742B6BC497}" sibTransId="{5BB35ADC-F894-4159-B66F-8942F55740EF}"/>
    <dgm:cxn modelId="{C978AD40-C6FB-4D54-A502-C29832B35F76}" type="presOf" srcId="{910B79BC-19F3-471A-86FF-20EB99D18755}" destId="{40CAD644-76DB-4A7B-9F16-9AA8B1DB470E}" srcOrd="0" destOrd="8" presId="urn:microsoft.com/office/officeart/2005/8/layout/cycle4"/>
    <dgm:cxn modelId="{05E7E45B-FDB7-43D3-A1E1-7AF063333C9C}" type="presOf" srcId="{9DE4C884-0423-4342-8D6B-EA915546E903}" destId="{B49741EB-2302-4C27-AA61-ED1938A3963A}" srcOrd="1" destOrd="1" presId="urn:microsoft.com/office/officeart/2005/8/layout/cycle4"/>
    <dgm:cxn modelId="{7D6F165C-BB32-4634-9053-5F18A986CA43}" srcId="{682F9995-F046-4B11-B230-B0A0DA577944}" destId="{6156D03D-5D51-4D98-9280-6C352B8A185E}" srcOrd="5" destOrd="0" parTransId="{3B839106-29CB-4FA3-8622-5FDBA0C8F2D2}" sibTransId="{0BE39F0D-6C57-4739-98B2-871251AF0E5B}"/>
    <dgm:cxn modelId="{B71C215C-951D-4A18-A675-4BEEFF6845A5}" type="presOf" srcId="{8507E81E-3BD7-47EF-A3CC-25D82F3535E1}" destId="{448FB673-6AA7-4128-B6F5-85578EFA30ED}" srcOrd="1" destOrd="7" presId="urn:microsoft.com/office/officeart/2005/8/layout/cycle4"/>
    <dgm:cxn modelId="{1E4AEB5E-82F7-4280-883A-C94E21B21F1A}" type="presOf" srcId="{2F32F06A-1D6D-441E-BBFD-65631D0628DE}" destId="{656483B5-EE70-492F-9E7F-3D6E3700CACB}" srcOrd="0" destOrd="3" presId="urn:microsoft.com/office/officeart/2005/8/layout/cycle4"/>
    <dgm:cxn modelId="{090FD961-A3EF-42B0-8525-27E5B7F695E7}" srcId="{682F9995-F046-4B11-B230-B0A0DA577944}" destId="{A554D65C-47B9-4000-8877-9A5F7998FF80}" srcOrd="11" destOrd="0" parTransId="{429C9758-83CF-4C62-A1E6-127B0B35B292}" sibTransId="{EEA0B3E4-A51E-47F3-850E-1C1D10119891}"/>
    <dgm:cxn modelId="{36913942-196B-4C38-A337-6E88976D0CCD}" type="presOf" srcId="{CB2D2145-732F-4612-A562-C0228952B3D2}" destId="{68E5EA86-67E5-43EA-A8D1-38AEA46A2C86}" srcOrd="0" destOrd="0" presId="urn:microsoft.com/office/officeart/2005/8/layout/cycle4"/>
    <dgm:cxn modelId="{9439C366-A30F-4DA6-AA66-1ACA1FBDC741}" type="presOf" srcId="{9DE4C884-0423-4342-8D6B-EA915546E903}" destId="{656483B5-EE70-492F-9E7F-3D6E3700CACB}" srcOrd="0" destOrd="1" presId="urn:microsoft.com/office/officeart/2005/8/layout/cycle4"/>
    <dgm:cxn modelId="{85E7184A-D4B7-4B16-8D12-5A6118D52297}" srcId="{682F9995-F046-4B11-B230-B0A0DA577944}" destId="{0D135B3E-CEF7-4AC1-9D90-58B63C9357B8}" srcOrd="6" destOrd="0" parTransId="{18F33AA2-E8A9-4556-B009-C388846B4CEF}" sibTransId="{3A8C0522-DD72-436A-8877-34F036459F34}"/>
    <dgm:cxn modelId="{04075E4B-162A-4F60-88B7-C3876E392213}" type="presOf" srcId="{A68808CF-B008-43E7-8D43-639D9C3B9FFB}" destId="{448FB673-6AA7-4128-B6F5-85578EFA30ED}" srcOrd="1" destOrd="0" presId="urn:microsoft.com/office/officeart/2005/8/layout/cycle4"/>
    <dgm:cxn modelId="{EDC65F6B-F4A2-4F00-B033-179089FDD160}" type="presOf" srcId="{051DAB6D-8B38-4054-9747-95EC9A3C40F7}" destId="{40CAD644-76DB-4A7B-9F16-9AA8B1DB470E}" srcOrd="0" destOrd="12" presId="urn:microsoft.com/office/officeart/2005/8/layout/cycle4"/>
    <dgm:cxn modelId="{4A5AC64B-17CE-4C10-87FB-7940ABFD798B}" type="presOf" srcId="{C5CDAB6C-085D-4E54-A357-8CF7F3019199}" destId="{E070F570-F6D2-4F14-9E47-44326AE4EE81}" srcOrd="0" destOrd="3" presId="urn:microsoft.com/office/officeart/2005/8/layout/cycle4"/>
    <dgm:cxn modelId="{EF15D06C-7F80-48EE-B2DA-501CF224A9ED}" type="presOf" srcId="{AEDBA9AA-2C82-4621-A8A3-F1506F0EA392}" destId="{448FB673-6AA7-4128-B6F5-85578EFA30ED}" srcOrd="1" destOrd="10" presId="urn:microsoft.com/office/officeart/2005/8/layout/cycle4"/>
    <dgm:cxn modelId="{22C3F34C-1C55-4CF9-9BCC-066546F090CF}" type="presOf" srcId="{2F766F37-48C1-434C-A31F-8498601360CA}" destId="{448FB673-6AA7-4128-B6F5-85578EFA30ED}" srcOrd="1" destOrd="9" presId="urn:microsoft.com/office/officeart/2005/8/layout/cycle4"/>
    <dgm:cxn modelId="{08179D4D-D749-496C-BBA0-A72556747F83}" type="presOf" srcId="{6156D03D-5D51-4D98-9280-6C352B8A185E}" destId="{448FB673-6AA7-4128-B6F5-85578EFA30ED}" srcOrd="1" destOrd="5" presId="urn:microsoft.com/office/officeart/2005/8/layout/cycle4"/>
    <dgm:cxn modelId="{F0F5B34D-1154-4E0F-9F06-5DB8BE31C3C6}" srcId="{682F9995-F046-4B11-B230-B0A0DA577944}" destId="{564D88EC-D8C5-4436-94BC-7FF25A01A2F0}" srcOrd="3" destOrd="0" parTransId="{BE6E7A08-822B-4670-9F83-671B289535A3}" sibTransId="{AAB814AC-C270-47E9-A241-41F85D86E466}"/>
    <dgm:cxn modelId="{9CABC771-D021-4BAF-BEE8-E6960623F541}" type="presOf" srcId="{8507E81E-3BD7-47EF-A3CC-25D82F3535E1}" destId="{40CAD644-76DB-4A7B-9F16-9AA8B1DB470E}" srcOrd="0" destOrd="7" presId="urn:microsoft.com/office/officeart/2005/8/layout/cycle4"/>
    <dgm:cxn modelId="{84226655-3987-444D-911D-ED5E0D2F7A6B}" srcId="{8EC3DDE2-E46E-4532-A7C5-BFEAC187C967}" destId="{499CFD51-2D4E-49F4-AACB-9C72928031C6}" srcOrd="1" destOrd="0" parTransId="{6002BCC0-59F6-48ED-875B-9A5ED8487CD4}" sibTransId="{7285D39E-BF2C-48B2-A73E-C717D0A22F39}"/>
    <dgm:cxn modelId="{966F2E56-84A4-4F1B-B6B7-49973ACEE542}" type="presOf" srcId="{300DEB7E-C07E-47C3-BF0D-52A554ABCD8E}" destId="{40CAD644-76DB-4A7B-9F16-9AA8B1DB470E}" srcOrd="0" destOrd="2" presId="urn:microsoft.com/office/officeart/2005/8/layout/cycle4"/>
    <dgm:cxn modelId="{3EB7E177-5D0C-4B04-9F5D-05ED1615C47F}" srcId="{8EC3DDE2-E46E-4532-A7C5-BFEAC187C967}" destId="{CB2D2145-732F-4612-A562-C0228952B3D2}" srcOrd="0" destOrd="0" parTransId="{D8F08F9C-C76E-4FE2-9AF5-5EF761AC1E7B}" sibTransId="{6E0C7936-27BD-4B62-A496-7DECEBFBE5EE}"/>
    <dgm:cxn modelId="{5E3F6658-409D-4B55-AAAA-952C3EEC0B89}" srcId="{682F9995-F046-4B11-B230-B0A0DA577944}" destId="{051DAB6D-8B38-4054-9747-95EC9A3C40F7}" srcOrd="12" destOrd="0" parTransId="{F1791BD9-10E0-47B0-9C4A-4C7F9D9D7777}" sibTransId="{48F54923-C621-48BD-B7AB-3030CDEACB58}"/>
    <dgm:cxn modelId="{B0B7EB7B-695E-48E6-AC4B-A0610A097162}" srcId="{682F9995-F046-4B11-B230-B0A0DA577944}" destId="{A093F6FC-D715-483A-837C-68107FA521B3}" srcOrd="4" destOrd="0" parTransId="{6E900C49-61C2-4479-BC13-93E4673BFC6E}" sibTransId="{3421EA63-F4DF-48AA-B7E7-8D628151B749}"/>
    <dgm:cxn modelId="{0B19F87D-99F4-4C7B-B746-A78DDAE35444}" type="presOf" srcId="{A093F6FC-D715-483A-837C-68107FA521B3}" destId="{40CAD644-76DB-4A7B-9F16-9AA8B1DB470E}" srcOrd="0" destOrd="4" presId="urn:microsoft.com/office/officeart/2005/8/layout/cycle4"/>
    <dgm:cxn modelId="{CFA0C47E-7EE9-4718-9AD8-CDD638AE288D}" type="presOf" srcId="{8EC3DDE2-E46E-4532-A7C5-BFEAC187C967}" destId="{E9C4148D-B603-44BF-A8EB-2E8D9B33E4E6}" srcOrd="0" destOrd="0" presId="urn:microsoft.com/office/officeart/2005/8/layout/cycle4"/>
    <dgm:cxn modelId="{835E0181-0245-4543-A586-1D76B841C737}" srcId="{499CFD51-2D4E-49F4-AACB-9C72928031C6}" destId="{E476153D-A088-474C-A285-316FCE5EE035}" srcOrd="0" destOrd="0" parTransId="{AB28C82D-61DC-4D0E-BBFA-789364E54F7E}" sibTransId="{1C8A17C8-9F5B-4D81-A413-A88E2DED488E}"/>
    <dgm:cxn modelId="{48D1AC85-4724-4192-9F4D-56A39CC40226}" type="presOf" srcId="{19317952-F150-4AE8-B341-3EB897037258}" destId="{B49741EB-2302-4C27-AA61-ED1938A3963A}" srcOrd="1" destOrd="2" presId="urn:microsoft.com/office/officeart/2005/8/layout/cycle4"/>
    <dgm:cxn modelId="{BBFCF48B-6290-450B-BD81-FCFF199085EA}" type="presOf" srcId="{8C7FCD6E-E80D-4B39-A368-6436658FB23F}" destId="{64BF3F89-87BB-485B-B58E-CA7A6A36B59E}" srcOrd="1" destOrd="1" presId="urn:microsoft.com/office/officeart/2005/8/layout/cycle4"/>
    <dgm:cxn modelId="{F0F1F98D-700A-423C-B1C0-4178F2EC15DD}" type="presOf" srcId="{564D88EC-D8C5-4436-94BC-7FF25A01A2F0}" destId="{40CAD644-76DB-4A7B-9F16-9AA8B1DB470E}" srcOrd="0" destOrd="3" presId="urn:microsoft.com/office/officeart/2005/8/layout/cycle4"/>
    <dgm:cxn modelId="{29D97790-BECE-4D53-9AA1-8334710B7926}" srcId="{4702D9E4-3425-4557-ABBB-5F6EC9381E84}" destId="{2F32F06A-1D6D-441E-BBFD-65631D0628DE}" srcOrd="3" destOrd="0" parTransId="{16E7A9B0-E529-4A5F-B86B-3A5DBD111EA0}" sibTransId="{9713F5A0-7683-4F7F-9D7F-EA4327B043C7}"/>
    <dgm:cxn modelId="{0C8F6B96-0E97-4BA0-9AE5-EAED8A6BEB4D}" srcId="{499CFD51-2D4E-49F4-AACB-9C72928031C6}" destId="{11122FB2-4036-48F3-A11D-4BB246A09FA5}" srcOrd="2" destOrd="0" parTransId="{1681AD64-4BD7-4521-B165-50F6E732761B}" sibTransId="{EE4839CA-46F4-4833-BD1C-4AF1171FFE9B}"/>
    <dgm:cxn modelId="{AB1F579C-F9B9-47F9-84E6-4C4752266B4C}" srcId="{682F9995-F046-4B11-B230-B0A0DA577944}" destId="{095A0B17-7713-4A03-B406-B4419AA4D98C}" srcOrd="1" destOrd="0" parTransId="{7A759D68-A822-4D73-AB75-57E37043DE0C}" sibTransId="{3231F785-4882-41B3-8F79-D11F2B3BE812}"/>
    <dgm:cxn modelId="{312E53A7-76C7-4BB9-AF23-197271B91DAE}" type="presOf" srcId="{A093F6FC-D715-483A-837C-68107FA521B3}" destId="{448FB673-6AA7-4128-B6F5-85578EFA30ED}" srcOrd="1" destOrd="4" presId="urn:microsoft.com/office/officeart/2005/8/layout/cycle4"/>
    <dgm:cxn modelId="{88D3C3A9-835D-47B3-AF34-F38CD1FBD4AC}" type="presOf" srcId="{AEDBA9AA-2C82-4621-A8A3-F1506F0EA392}" destId="{40CAD644-76DB-4A7B-9F16-9AA8B1DB470E}" srcOrd="0" destOrd="10" presId="urn:microsoft.com/office/officeart/2005/8/layout/cycle4"/>
    <dgm:cxn modelId="{243B17AC-9E41-405C-80D3-EB4D770A5260}" type="presOf" srcId="{E476153D-A088-474C-A285-316FCE5EE035}" destId="{71C4DD37-7493-4F36-B2AC-CAE7E66F61C8}" srcOrd="1" destOrd="0" presId="urn:microsoft.com/office/officeart/2005/8/layout/cycle4"/>
    <dgm:cxn modelId="{411A01B1-BB87-4058-A547-B600C4034099}" type="presOf" srcId="{567996A6-2AD7-4E99-9D97-8391C4DA87B2}" destId="{E070F570-F6D2-4F14-9E47-44326AE4EE81}" srcOrd="0" destOrd="5" presId="urn:microsoft.com/office/officeart/2005/8/layout/cycle4"/>
    <dgm:cxn modelId="{0D0613B2-1B68-4575-B639-0B78FD6F4EA9}" type="presOf" srcId="{567996A6-2AD7-4E99-9D97-8391C4DA87B2}" destId="{71C4DD37-7493-4F36-B2AC-CAE7E66F61C8}" srcOrd="1" destOrd="5" presId="urn:microsoft.com/office/officeart/2005/8/layout/cycle4"/>
    <dgm:cxn modelId="{B24C07B4-72C2-48DD-933F-A9F9F4F3580D}" type="presOf" srcId="{095A0B17-7713-4A03-B406-B4419AA4D98C}" destId="{448FB673-6AA7-4128-B6F5-85578EFA30ED}" srcOrd="1" destOrd="1" presId="urn:microsoft.com/office/officeart/2005/8/layout/cycle4"/>
    <dgm:cxn modelId="{835837B7-EBE3-44F5-A542-FFC43B83AC19}" type="presOf" srcId="{051DAB6D-8B38-4054-9747-95EC9A3C40F7}" destId="{448FB673-6AA7-4128-B6F5-85578EFA30ED}" srcOrd="1" destOrd="12" presId="urn:microsoft.com/office/officeart/2005/8/layout/cycle4"/>
    <dgm:cxn modelId="{E54B36BA-486D-4C48-9742-E5AC8B4B8CAA}" srcId="{682F9995-F046-4B11-B230-B0A0DA577944}" destId="{8507E81E-3BD7-47EF-A3CC-25D82F3535E1}" srcOrd="7" destOrd="0" parTransId="{9AB5AAB8-D55C-4A22-AB7B-5BEFD50EC759}" sibTransId="{244FF993-6AD4-4BEA-8D18-2070D35E90FA}"/>
    <dgm:cxn modelId="{5C1C2CBF-4079-4E95-810D-E5DB3D7E8DE1}" type="presOf" srcId="{2F766F37-48C1-434C-A31F-8498601360CA}" destId="{40CAD644-76DB-4A7B-9F16-9AA8B1DB470E}" srcOrd="0" destOrd="9" presId="urn:microsoft.com/office/officeart/2005/8/layout/cycle4"/>
    <dgm:cxn modelId="{4CDF7EC4-0B1B-4270-ADE0-5394231F1AE1}" type="presOf" srcId="{11122FB2-4036-48F3-A11D-4BB246A09FA5}" destId="{E070F570-F6D2-4F14-9E47-44326AE4EE81}" srcOrd="0" destOrd="2" presId="urn:microsoft.com/office/officeart/2005/8/layout/cycle4"/>
    <dgm:cxn modelId="{980A4AC6-128D-4CC2-9909-51E88E714B36}" srcId="{682F9995-F046-4B11-B230-B0A0DA577944}" destId="{300DEB7E-C07E-47C3-BF0D-52A554ABCD8E}" srcOrd="2" destOrd="0" parTransId="{850A2110-B3C7-48B7-983B-F570D83E3E40}" sibTransId="{845C520C-D153-4522-AC65-6171C037D599}"/>
    <dgm:cxn modelId="{F58714C8-0F42-4C97-B28D-2397A09F2208}" type="presOf" srcId="{095A0B17-7713-4A03-B406-B4419AA4D98C}" destId="{40CAD644-76DB-4A7B-9F16-9AA8B1DB470E}" srcOrd="0" destOrd="1" presId="urn:microsoft.com/office/officeart/2005/8/layout/cycle4"/>
    <dgm:cxn modelId="{2A6E6BCF-E18F-436E-BE48-C82E253B87F4}" type="presOf" srcId="{24AFCD04-F44C-4D24-A459-A8E99233FFA1}" destId="{833719DB-5356-4EF2-87B0-2CA93916BFCD}" srcOrd="0" destOrd="2" presId="urn:microsoft.com/office/officeart/2005/8/layout/cycle4"/>
    <dgm:cxn modelId="{55A04FD0-6D37-47B1-9BD9-63F842687C16}" type="presOf" srcId="{EBF5AA29-C568-43FC-9204-6EA2CF64A23C}" destId="{833719DB-5356-4EF2-87B0-2CA93916BFCD}" srcOrd="0" destOrd="0" presId="urn:microsoft.com/office/officeart/2005/8/layout/cycle4"/>
    <dgm:cxn modelId="{81E3EED1-FA81-4461-8414-3CF3538ED977}" type="presOf" srcId="{910B79BC-19F3-471A-86FF-20EB99D18755}" destId="{448FB673-6AA7-4128-B6F5-85578EFA30ED}" srcOrd="1" destOrd="8" presId="urn:microsoft.com/office/officeart/2005/8/layout/cycle4"/>
    <dgm:cxn modelId="{F26C8ED2-038A-4D53-903E-BAC0678EC939}" srcId="{682F9995-F046-4B11-B230-B0A0DA577944}" destId="{2F766F37-48C1-434C-A31F-8498601360CA}" srcOrd="9" destOrd="0" parTransId="{088E6345-9F45-4F45-9601-3BD2ACB6292B}" sibTransId="{13BE846C-C745-4783-A724-0850E39410E1}"/>
    <dgm:cxn modelId="{DA03B9D5-EED0-47BF-86ED-F36B9C8D32E2}" type="presOf" srcId="{A554D65C-47B9-4000-8877-9A5F7998FF80}" destId="{40CAD644-76DB-4A7B-9F16-9AA8B1DB470E}" srcOrd="0" destOrd="11" presId="urn:microsoft.com/office/officeart/2005/8/layout/cycle4"/>
    <dgm:cxn modelId="{03C4FBD5-7623-4FB7-99F3-FFAADFEC7283}" srcId="{499CFD51-2D4E-49F4-AACB-9C72928031C6}" destId="{567996A6-2AD7-4E99-9D97-8391C4DA87B2}" srcOrd="5" destOrd="0" parTransId="{4807636D-53EA-434F-81C5-36566FC1FE67}" sibTransId="{9AA11D38-6E11-4BB4-BE26-4CFED852EA12}"/>
    <dgm:cxn modelId="{5A4ED5D8-FF87-4F45-8623-CD94B2CF7B6C}" type="presOf" srcId="{8C7FCD6E-E80D-4B39-A368-6436658FB23F}" destId="{833719DB-5356-4EF2-87B0-2CA93916BFCD}" srcOrd="0" destOrd="1" presId="urn:microsoft.com/office/officeart/2005/8/layout/cycle4"/>
    <dgm:cxn modelId="{81F8ABDA-6016-411C-A4D0-087E923E84F2}" type="presOf" srcId="{24AFCD04-F44C-4D24-A459-A8E99233FFA1}" destId="{64BF3F89-87BB-485B-B58E-CA7A6A36B59E}" srcOrd="1" destOrd="2" presId="urn:microsoft.com/office/officeart/2005/8/layout/cycle4"/>
    <dgm:cxn modelId="{E3FD2EDC-C983-4D89-811C-A50E2FEA970F}" type="presOf" srcId="{19317952-F150-4AE8-B341-3EB897037258}" destId="{656483B5-EE70-492F-9E7F-3D6E3700CACB}" srcOrd="0" destOrd="2" presId="urn:microsoft.com/office/officeart/2005/8/layout/cycle4"/>
    <dgm:cxn modelId="{D94948DC-FF6C-4FC4-A77C-C819E03A4C24}" type="presOf" srcId="{682F9995-F046-4B11-B230-B0A0DA577944}" destId="{05888303-E65D-4242-99B0-043E613DAA47}" srcOrd="0" destOrd="0" presId="urn:microsoft.com/office/officeart/2005/8/layout/cycle4"/>
    <dgm:cxn modelId="{25827AE9-944C-491E-8CCB-010992FA7BFA}" type="presOf" srcId="{B4655131-A1CE-49B6-A938-B13A2DD0A0D7}" destId="{71C4DD37-7493-4F36-B2AC-CAE7E66F61C8}" srcOrd="1" destOrd="4" presId="urn:microsoft.com/office/officeart/2005/8/layout/cycle4"/>
    <dgm:cxn modelId="{0A2273EC-43D1-4297-ADAD-DED3DB130864}" type="presOf" srcId="{A68808CF-B008-43E7-8D43-639D9C3B9FFB}" destId="{40CAD644-76DB-4A7B-9F16-9AA8B1DB470E}" srcOrd="0" destOrd="0" presId="urn:microsoft.com/office/officeart/2005/8/layout/cycle4"/>
    <dgm:cxn modelId="{8186BFEC-5E51-4A05-831B-B05C87ADDF3E}" type="presOf" srcId="{499CFD51-2D4E-49F4-AACB-9C72928031C6}" destId="{020D6482-83B8-4F4C-8FCC-F735B8DBAF10}" srcOrd="0" destOrd="0" presId="urn:microsoft.com/office/officeart/2005/8/layout/cycle4"/>
    <dgm:cxn modelId="{8E79D4EF-D424-493B-9B26-B64C5482DA5D}" type="presOf" srcId="{E476153D-A088-474C-A285-316FCE5EE035}" destId="{E070F570-F6D2-4F14-9E47-44326AE4EE81}" srcOrd="0" destOrd="0" presId="urn:microsoft.com/office/officeart/2005/8/layout/cycle4"/>
    <dgm:cxn modelId="{393367F0-80E5-4CDE-823D-B973C627099E}" type="presOf" srcId="{564D88EC-D8C5-4436-94BC-7FF25A01A2F0}" destId="{448FB673-6AA7-4128-B6F5-85578EFA30ED}" srcOrd="1" destOrd="3" presId="urn:microsoft.com/office/officeart/2005/8/layout/cycle4"/>
    <dgm:cxn modelId="{81FE3AF3-7EB2-4D62-87FE-79C81DDD48FF}" type="presOf" srcId="{B4655131-A1CE-49B6-A938-B13A2DD0A0D7}" destId="{E070F570-F6D2-4F14-9E47-44326AE4EE81}" srcOrd="0" destOrd="4" presId="urn:microsoft.com/office/officeart/2005/8/layout/cycle4"/>
    <dgm:cxn modelId="{C7889FF4-A2E9-4A81-B6E8-B1327AAE132D}" srcId="{8EC3DDE2-E46E-4532-A7C5-BFEAC187C967}" destId="{682F9995-F046-4B11-B230-B0A0DA577944}" srcOrd="3" destOrd="0" parTransId="{A272747C-0AF7-4A80-8168-E1AE95E93CDE}" sibTransId="{C2F43362-BF04-48E4-BD74-6BAA5AC3E722}"/>
    <dgm:cxn modelId="{245375F6-869E-4F46-A42B-4665FF664178}" type="presOf" srcId="{6156D03D-5D51-4D98-9280-6C352B8A185E}" destId="{40CAD644-76DB-4A7B-9F16-9AA8B1DB470E}" srcOrd="0" destOrd="5" presId="urn:microsoft.com/office/officeart/2005/8/layout/cycle4"/>
    <dgm:cxn modelId="{7BCE8DFB-CC83-44FA-83A9-6554035D80FC}" srcId="{CB2D2145-732F-4612-A562-C0228952B3D2}" destId="{24AFCD04-F44C-4D24-A459-A8E99233FFA1}" srcOrd="2" destOrd="0" parTransId="{4DD331A8-4F8E-4051-91B3-4153615559C0}" sibTransId="{449D702B-7863-44A0-B353-F46DECA403E9}"/>
    <dgm:cxn modelId="{D87630D1-7C8E-478F-9E6E-3131DBF3ECCB}" type="presParOf" srcId="{E9C4148D-B603-44BF-A8EB-2E8D9B33E4E6}" destId="{0F399F51-B360-421E-A8EF-B239139E1C9F}" srcOrd="0" destOrd="0" presId="urn:microsoft.com/office/officeart/2005/8/layout/cycle4"/>
    <dgm:cxn modelId="{ECD2852E-FE83-42FC-86E2-F1DEE74AE4CD}" type="presParOf" srcId="{0F399F51-B360-421E-A8EF-B239139E1C9F}" destId="{21B98261-D51C-4D39-962D-96686B843B5E}" srcOrd="0" destOrd="0" presId="urn:microsoft.com/office/officeart/2005/8/layout/cycle4"/>
    <dgm:cxn modelId="{41CEC590-F905-4E66-A235-7A79591C09FA}" type="presParOf" srcId="{21B98261-D51C-4D39-962D-96686B843B5E}" destId="{833719DB-5356-4EF2-87B0-2CA93916BFCD}" srcOrd="0" destOrd="0" presId="urn:microsoft.com/office/officeart/2005/8/layout/cycle4"/>
    <dgm:cxn modelId="{EB8A74B4-6E60-4F34-AD8F-1E153E7A9BCA}" type="presParOf" srcId="{21B98261-D51C-4D39-962D-96686B843B5E}" destId="{64BF3F89-87BB-485B-B58E-CA7A6A36B59E}" srcOrd="1" destOrd="0" presId="urn:microsoft.com/office/officeart/2005/8/layout/cycle4"/>
    <dgm:cxn modelId="{9848E3E9-5148-4173-A357-7E7A02B2DA13}" type="presParOf" srcId="{0F399F51-B360-421E-A8EF-B239139E1C9F}" destId="{38BCFE84-525F-4DE7-B679-83F9378E5A49}" srcOrd="1" destOrd="0" presId="urn:microsoft.com/office/officeart/2005/8/layout/cycle4"/>
    <dgm:cxn modelId="{412108EF-7CB5-456D-BB3C-F8D81A61BD64}" type="presParOf" srcId="{38BCFE84-525F-4DE7-B679-83F9378E5A49}" destId="{E070F570-F6D2-4F14-9E47-44326AE4EE81}" srcOrd="0" destOrd="0" presId="urn:microsoft.com/office/officeart/2005/8/layout/cycle4"/>
    <dgm:cxn modelId="{A62AEF51-25D1-4013-8304-DD22A36C16A8}" type="presParOf" srcId="{38BCFE84-525F-4DE7-B679-83F9378E5A49}" destId="{71C4DD37-7493-4F36-B2AC-CAE7E66F61C8}" srcOrd="1" destOrd="0" presId="urn:microsoft.com/office/officeart/2005/8/layout/cycle4"/>
    <dgm:cxn modelId="{4AC1ACF8-980B-48EB-B33E-BF620C3B7134}" type="presParOf" srcId="{0F399F51-B360-421E-A8EF-B239139E1C9F}" destId="{1945CF63-8280-43A3-A11F-60563973DBC2}" srcOrd="2" destOrd="0" presId="urn:microsoft.com/office/officeart/2005/8/layout/cycle4"/>
    <dgm:cxn modelId="{9C400DDC-5A0D-4A6D-ABDF-49C39BC6942C}" type="presParOf" srcId="{1945CF63-8280-43A3-A11F-60563973DBC2}" destId="{656483B5-EE70-492F-9E7F-3D6E3700CACB}" srcOrd="0" destOrd="0" presId="urn:microsoft.com/office/officeart/2005/8/layout/cycle4"/>
    <dgm:cxn modelId="{F70182DD-5E7F-41D9-AC0C-C517F3BE663A}" type="presParOf" srcId="{1945CF63-8280-43A3-A11F-60563973DBC2}" destId="{B49741EB-2302-4C27-AA61-ED1938A3963A}" srcOrd="1" destOrd="0" presId="urn:microsoft.com/office/officeart/2005/8/layout/cycle4"/>
    <dgm:cxn modelId="{C57E9961-FE40-4D6F-90BB-0700150C5EC0}" type="presParOf" srcId="{0F399F51-B360-421E-A8EF-B239139E1C9F}" destId="{B6D0B439-659D-47ED-B76C-376F533B6F55}" srcOrd="3" destOrd="0" presId="urn:microsoft.com/office/officeart/2005/8/layout/cycle4"/>
    <dgm:cxn modelId="{EC00B4F2-80DC-411B-B7E1-B6D20166D3D3}" type="presParOf" srcId="{B6D0B439-659D-47ED-B76C-376F533B6F55}" destId="{40CAD644-76DB-4A7B-9F16-9AA8B1DB470E}" srcOrd="0" destOrd="0" presId="urn:microsoft.com/office/officeart/2005/8/layout/cycle4"/>
    <dgm:cxn modelId="{F068A069-B746-4B6A-8D66-8718AA71C4A5}" type="presParOf" srcId="{B6D0B439-659D-47ED-B76C-376F533B6F55}" destId="{448FB673-6AA7-4128-B6F5-85578EFA30ED}" srcOrd="1" destOrd="0" presId="urn:microsoft.com/office/officeart/2005/8/layout/cycle4"/>
    <dgm:cxn modelId="{346C89E7-A02D-45CF-A78F-04CBABCB007A}" type="presParOf" srcId="{0F399F51-B360-421E-A8EF-B239139E1C9F}" destId="{5F5D26D8-6919-433C-A214-8E802DD9C6EB}" srcOrd="4" destOrd="0" presId="urn:microsoft.com/office/officeart/2005/8/layout/cycle4"/>
    <dgm:cxn modelId="{FD210A8C-C6D1-4EF2-B96C-1407AEBA7DF0}" type="presParOf" srcId="{E9C4148D-B603-44BF-A8EB-2E8D9B33E4E6}" destId="{858EB609-39F8-4CF7-98F3-593D6C3430AE}" srcOrd="1" destOrd="0" presId="urn:microsoft.com/office/officeart/2005/8/layout/cycle4"/>
    <dgm:cxn modelId="{CEA247B3-7A65-4312-A109-FF85F79927FF}" type="presParOf" srcId="{858EB609-39F8-4CF7-98F3-593D6C3430AE}" destId="{68E5EA86-67E5-43EA-A8D1-38AEA46A2C86}" srcOrd="0" destOrd="0" presId="urn:microsoft.com/office/officeart/2005/8/layout/cycle4"/>
    <dgm:cxn modelId="{C205ED94-A3EC-4E1B-9086-AC883A7D5EB2}" type="presParOf" srcId="{858EB609-39F8-4CF7-98F3-593D6C3430AE}" destId="{020D6482-83B8-4F4C-8FCC-F735B8DBAF10}" srcOrd="1" destOrd="0" presId="urn:microsoft.com/office/officeart/2005/8/layout/cycle4"/>
    <dgm:cxn modelId="{02AC13A1-F84E-4B45-A7DF-676BDCA19062}" type="presParOf" srcId="{858EB609-39F8-4CF7-98F3-593D6C3430AE}" destId="{2FFF0DE5-972E-4105-871E-A06570D91F68}" srcOrd="2" destOrd="0" presId="urn:microsoft.com/office/officeart/2005/8/layout/cycle4"/>
    <dgm:cxn modelId="{7C31EFA8-3CDA-4C74-8444-783EFCE0858B}" type="presParOf" srcId="{858EB609-39F8-4CF7-98F3-593D6C3430AE}" destId="{05888303-E65D-4242-99B0-043E613DAA47}" srcOrd="3" destOrd="0" presId="urn:microsoft.com/office/officeart/2005/8/layout/cycle4"/>
    <dgm:cxn modelId="{56C61F7E-B351-43E4-980C-E4C7E3C69CA2}" type="presParOf" srcId="{858EB609-39F8-4CF7-98F3-593D6C3430AE}" destId="{C6EC6D65-1647-47AC-9AB1-10CFBDA5546F}" srcOrd="4" destOrd="0" presId="urn:microsoft.com/office/officeart/2005/8/layout/cycle4"/>
    <dgm:cxn modelId="{3E0161BA-1F19-4ED3-AD53-27B34C9F7F8A}" type="presParOf" srcId="{E9C4148D-B603-44BF-A8EB-2E8D9B33E4E6}" destId="{0D9BA03A-710F-480F-B6AA-8E23E7FE9A42}" srcOrd="2" destOrd="0" presId="urn:microsoft.com/office/officeart/2005/8/layout/cycle4"/>
    <dgm:cxn modelId="{520E9BB0-69B4-474E-AAA7-DD0024B0A855}" type="presParOf" srcId="{E9C4148D-B603-44BF-A8EB-2E8D9B33E4E6}" destId="{C4F65AFF-0B06-4ABE-A322-EA0B472457CA}"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6483B5-EE70-492F-9E7F-3D6E3700CACB}">
      <dsp:nvSpPr>
        <dsp:cNvPr id="0" name=""/>
        <dsp:cNvSpPr/>
      </dsp:nvSpPr>
      <dsp:spPr>
        <a:xfrm>
          <a:off x="6251630" y="2921002"/>
          <a:ext cx="4843999" cy="2883372"/>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6622584"/>
              <a:satOff val="26541"/>
              <a:lumOff val="575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285750" lvl="1" indent="0" algn="l" defTabSz="1600200">
            <a:lnSpc>
              <a:spcPct val="90000"/>
            </a:lnSpc>
            <a:spcBef>
              <a:spcPct val="0"/>
            </a:spcBef>
            <a:spcAft>
              <a:spcPct val="15000"/>
            </a:spcAft>
            <a:buChar char="•"/>
          </a:pPr>
          <a:r>
            <a:rPr lang="en-US" sz="1400" kern="1200" dirty="0">
              <a:latin typeface="+mj-lt"/>
            </a:rPr>
            <a:t> Customers feel decisions are dismissive of their concerns.</a:t>
          </a:r>
          <a:endParaRPr lang="en-US" kern="1200" dirty="0"/>
        </a:p>
        <a:p>
          <a:pPr marL="285750" lvl="1" indent="0" algn="l" defTabSz="1600200">
            <a:lnSpc>
              <a:spcPct val="90000"/>
            </a:lnSpc>
            <a:spcBef>
              <a:spcPct val="0"/>
            </a:spcBef>
            <a:spcAft>
              <a:spcPct val="15000"/>
            </a:spcAft>
            <a:buChar char="•"/>
          </a:pPr>
          <a:r>
            <a:rPr lang="en-US" sz="1400" kern="1200" dirty="0">
              <a:latin typeface="+mj-lt"/>
            </a:rPr>
            <a:t> Customers feel responses contain overly technical explanations to obfuscate and avoid accountability.</a:t>
          </a:r>
        </a:p>
        <a:p>
          <a:pPr marL="285750" lvl="1" indent="0" algn="l" defTabSz="1600200">
            <a:lnSpc>
              <a:spcPct val="90000"/>
            </a:lnSpc>
            <a:spcBef>
              <a:spcPct val="0"/>
            </a:spcBef>
            <a:spcAft>
              <a:spcPct val="15000"/>
            </a:spcAft>
            <a:buChar char="•"/>
          </a:pPr>
          <a:r>
            <a:rPr lang="en-US" sz="1400" kern="1200" dirty="0">
              <a:latin typeface="+mj-lt"/>
            </a:rPr>
            <a:t> We are now gathering equality data via the online complaints and feedback forms. Insight will be reported on in future papers.</a:t>
          </a:r>
        </a:p>
        <a:p>
          <a:pPr marL="285750" lvl="1" indent="-285750" algn="l" defTabSz="1600200" rtl="0">
            <a:lnSpc>
              <a:spcPct val="90000"/>
            </a:lnSpc>
            <a:spcBef>
              <a:spcPct val="0"/>
            </a:spcBef>
            <a:spcAft>
              <a:spcPct val="15000"/>
            </a:spcAft>
            <a:buChar char="•"/>
          </a:pPr>
          <a:endParaRPr lang="en-US" sz="3600" kern="1200" dirty="0">
            <a:latin typeface="+mj-lt"/>
            <a:ea typeface="+mj-lt"/>
            <a:cs typeface="+mj-lt"/>
          </a:endParaRPr>
        </a:p>
      </dsp:txBody>
      <dsp:txXfrm>
        <a:off x="7768168" y="3705184"/>
        <a:ext cx="3264123" cy="2035853"/>
      </dsp:txXfrm>
    </dsp:sp>
    <dsp:sp modelId="{40CAD644-76DB-4A7B-9F16-9AA8B1DB470E}">
      <dsp:nvSpPr>
        <dsp:cNvPr id="0" name=""/>
        <dsp:cNvSpPr/>
      </dsp:nvSpPr>
      <dsp:spPr>
        <a:xfrm>
          <a:off x="105689" y="2765978"/>
          <a:ext cx="4042079" cy="2958270"/>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rtl="0">
            <a:lnSpc>
              <a:spcPct val="90000"/>
            </a:lnSpc>
            <a:spcBef>
              <a:spcPct val="0"/>
            </a:spcBef>
            <a:spcAft>
              <a:spcPct val="15000"/>
            </a:spcAft>
            <a:buChar char="•"/>
          </a:pPr>
          <a:endParaRPr lang="en-US" sz="1800" kern="1200">
            <a:latin typeface="+mj-lt"/>
          </a:endParaRPr>
        </a:p>
        <a:p>
          <a:pPr marL="171450" lvl="1" indent="-171450" algn="l" defTabSz="800100" rtl="0">
            <a:lnSpc>
              <a:spcPct val="90000"/>
            </a:lnSpc>
            <a:spcBef>
              <a:spcPct val="0"/>
            </a:spcBef>
            <a:spcAft>
              <a:spcPct val="15000"/>
            </a:spcAft>
            <a:buChar char="•"/>
          </a:pPr>
          <a:endParaRPr lang="en-US" sz="1800" kern="1200" dirty="0">
            <a:latin typeface="+mj-lt"/>
          </a:endParaRPr>
        </a:p>
        <a:p>
          <a:pPr marL="171450" lvl="1" indent="-171450" algn="l" defTabSz="800100" rtl="0">
            <a:lnSpc>
              <a:spcPct val="90000"/>
            </a:lnSpc>
            <a:spcBef>
              <a:spcPct val="0"/>
            </a:spcBef>
            <a:spcAft>
              <a:spcPct val="15000"/>
            </a:spcAft>
            <a:buChar char="•"/>
          </a:pPr>
          <a:endParaRPr lang="en-US" sz="1800" kern="1200" dirty="0">
            <a:latin typeface="+mj-lt"/>
          </a:endParaRPr>
        </a:p>
        <a:p>
          <a:pPr marL="114300" lvl="1" indent="-114300" algn="l" defTabSz="622300" rtl="0">
            <a:lnSpc>
              <a:spcPct val="90000"/>
            </a:lnSpc>
            <a:spcBef>
              <a:spcPct val="0"/>
            </a:spcBef>
            <a:spcAft>
              <a:spcPct val="15000"/>
            </a:spcAft>
            <a:buChar char="•"/>
          </a:pPr>
          <a:r>
            <a:rPr lang="en-US" sz="1400" kern="1200" dirty="0">
              <a:latin typeface="+mj-lt"/>
            </a:rPr>
            <a:t>The Complaint policy rebrand allows for better management of customer expectations.</a:t>
          </a:r>
        </a:p>
        <a:p>
          <a:pPr marL="114300" lvl="1" indent="-114300" algn="l" defTabSz="622300" rtl="0">
            <a:lnSpc>
              <a:spcPct val="90000"/>
            </a:lnSpc>
            <a:spcBef>
              <a:spcPct val="0"/>
            </a:spcBef>
            <a:spcAft>
              <a:spcPct val="15000"/>
            </a:spcAft>
            <a:buChar char="•"/>
          </a:pPr>
          <a:r>
            <a:rPr lang="en-US" sz="1400" kern="1200" dirty="0">
              <a:latin typeface="+mj-lt"/>
            </a:rPr>
            <a:t>The online complaints form went live March 4</a:t>
          </a:r>
          <a:r>
            <a:rPr lang="en-US" sz="1400" kern="1200" baseline="30000" dirty="0">
              <a:latin typeface="+mj-lt"/>
            </a:rPr>
            <a:t>th</a:t>
          </a:r>
          <a:r>
            <a:rPr lang="en-US" sz="1400" kern="1200" dirty="0">
              <a:latin typeface="+mj-lt"/>
            </a:rPr>
            <a:t>. This has improved reporting and team cooperation in how complaints are managed.</a:t>
          </a:r>
        </a:p>
        <a:p>
          <a:pPr marL="114300" lvl="1" indent="-114300" algn="l" defTabSz="622300" rtl="0">
            <a:lnSpc>
              <a:spcPct val="90000"/>
            </a:lnSpc>
            <a:spcBef>
              <a:spcPct val="0"/>
            </a:spcBef>
            <a:spcAft>
              <a:spcPct val="15000"/>
            </a:spcAft>
            <a:buChar char="•"/>
          </a:pPr>
          <a:r>
            <a:rPr lang="en-US" sz="1400" kern="1200" dirty="0">
              <a:latin typeface="+mj-lt"/>
            </a:rPr>
            <a:t>The Focus Group is consulting with an outside provider to explore how complaint correspondence can be improved.  </a:t>
          </a:r>
        </a:p>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endParaRPr lang="en-US" sz="1200" kern="1200"/>
        </a:p>
        <a:p>
          <a:pPr marL="114300" lvl="1" indent="-114300" algn="l" defTabSz="533400">
            <a:lnSpc>
              <a:spcPct val="90000"/>
            </a:lnSpc>
            <a:spcBef>
              <a:spcPct val="0"/>
            </a:spcBef>
            <a:spcAft>
              <a:spcPct val="15000"/>
            </a:spcAft>
            <a:buChar char="•"/>
          </a:pPr>
          <a:endParaRPr lang="en-US" sz="1200" kern="1200"/>
        </a:p>
        <a:p>
          <a:pPr marL="114300" lvl="1" indent="-114300" algn="l" defTabSz="533400">
            <a:lnSpc>
              <a:spcPct val="90000"/>
            </a:lnSpc>
            <a:spcBef>
              <a:spcPct val="0"/>
            </a:spcBef>
            <a:spcAft>
              <a:spcPct val="15000"/>
            </a:spcAft>
            <a:buChar char="•"/>
          </a:pPr>
          <a:endParaRPr lang="en-US" sz="1200" kern="1200"/>
        </a:p>
        <a:p>
          <a:pPr marL="114300" lvl="1" indent="-114300" algn="l" defTabSz="533400">
            <a:lnSpc>
              <a:spcPct val="90000"/>
            </a:lnSpc>
            <a:spcBef>
              <a:spcPct val="0"/>
            </a:spcBef>
            <a:spcAft>
              <a:spcPct val="15000"/>
            </a:spcAft>
            <a:buChar char="•"/>
          </a:pPr>
          <a:endParaRPr lang="en-US" sz="1200" kern="1200"/>
        </a:p>
        <a:p>
          <a:pPr marL="114300" lvl="1" indent="-114300" algn="l" defTabSz="533400">
            <a:lnSpc>
              <a:spcPct val="90000"/>
            </a:lnSpc>
            <a:spcBef>
              <a:spcPct val="0"/>
            </a:spcBef>
            <a:spcAft>
              <a:spcPct val="15000"/>
            </a:spcAft>
            <a:buChar char="•"/>
          </a:pPr>
          <a:endParaRPr lang="en-US" sz="1200" kern="1200"/>
        </a:p>
        <a:p>
          <a:pPr marL="114300" lvl="1" indent="-114300" algn="l" defTabSz="533400">
            <a:lnSpc>
              <a:spcPct val="90000"/>
            </a:lnSpc>
            <a:spcBef>
              <a:spcPct val="0"/>
            </a:spcBef>
            <a:spcAft>
              <a:spcPct val="15000"/>
            </a:spcAft>
            <a:buChar char="•"/>
          </a:pPr>
          <a:endParaRPr lang="en-US" sz="1200" kern="1200"/>
        </a:p>
      </dsp:txBody>
      <dsp:txXfrm>
        <a:off x="170673" y="3570530"/>
        <a:ext cx="2699487" cy="2088735"/>
      </dsp:txXfrm>
    </dsp:sp>
    <dsp:sp modelId="{E070F570-F6D2-4F14-9E47-44326AE4EE81}">
      <dsp:nvSpPr>
        <dsp:cNvPr id="0" name=""/>
        <dsp:cNvSpPr/>
      </dsp:nvSpPr>
      <dsp:spPr>
        <a:xfrm>
          <a:off x="6633850" y="-4"/>
          <a:ext cx="4448916" cy="2705190"/>
        </a:xfrm>
        <a:prstGeom prst="roundRect">
          <a:avLst>
            <a:gd name="adj" fmla="val 10000"/>
          </a:avLst>
        </a:prstGeom>
        <a:solidFill>
          <a:schemeClr val="lt1">
            <a:alpha val="90000"/>
            <a:hueOff val="0"/>
            <a:satOff val="0"/>
            <a:lumOff val="0"/>
            <a:alphaOff val="0"/>
          </a:schemeClr>
        </a:solidFill>
        <a:ln w="25400" cap="flat" cmpd="sng" algn="ctr">
          <a:solidFill>
            <a:schemeClr val="accent4"/>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p>
        <a:p>
          <a:pPr marL="114300" lvl="1" indent="-114300" algn="l" defTabSz="622300">
            <a:lnSpc>
              <a:spcPct val="90000"/>
            </a:lnSpc>
            <a:spcBef>
              <a:spcPct val="0"/>
            </a:spcBef>
            <a:spcAft>
              <a:spcPct val="15000"/>
            </a:spcAft>
            <a:buChar char="•"/>
          </a:pPr>
          <a:r>
            <a:rPr lang="en-US" sz="1400" kern="1200" dirty="0">
              <a:latin typeface="+mj-lt"/>
            </a:rPr>
            <a:t>Responses confuse rather than enlighten customers.</a:t>
          </a:r>
          <a:endParaRPr lang="en-US" sz="1400" kern="1200" dirty="0"/>
        </a:p>
        <a:p>
          <a:pPr marL="114300" lvl="1" indent="-114300" algn="l" defTabSz="622300" rtl="0">
            <a:lnSpc>
              <a:spcPct val="90000"/>
            </a:lnSpc>
            <a:spcBef>
              <a:spcPct val="0"/>
            </a:spcBef>
            <a:spcAft>
              <a:spcPct val="15000"/>
            </a:spcAft>
            <a:buChar char="•"/>
          </a:pPr>
          <a:endParaRPr lang="en-US" sz="1400" kern="1200" dirty="0">
            <a:latin typeface="+mj-lt"/>
          </a:endParaRPr>
        </a:p>
        <a:p>
          <a:pPr marL="114300" lvl="1" indent="-114300" algn="l" defTabSz="622300" rtl="0">
            <a:lnSpc>
              <a:spcPct val="90000"/>
            </a:lnSpc>
            <a:spcBef>
              <a:spcPct val="0"/>
            </a:spcBef>
            <a:spcAft>
              <a:spcPct val="15000"/>
            </a:spcAft>
            <a:buChar char="•"/>
          </a:pPr>
          <a:r>
            <a:rPr lang="en-US" sz="1400" kern="1200" dirty="0">
              <a:latin typeface="+mj-lt"/>
            </a:rPr>
            <a:t>The guidance on complaints handling is to become part of the Customer Experience learning programme. </a:t>
          </a:r>
        </a:p>
        <a:p>
          <a:pPr marL="114300" lvl="1" indent="-114300" algn="l" defTabSz="622300" rtl="0">
            <a:lnSpc>
              <a:spcPct val="90000"/>
            </a:lnSpc>
            <a:spcBef>
              <a:spcPct val="0"/>
            </a:spcBef>
            <a:spcAft>
              <a:spcPct val="15000"/>
            </a:spcAft>
            <a:buChar char="•"/>
          </a:pPr>
          <a:endParaRPr lang="en-US" sz="1400" kern="1200" dirty="0">
            <a:latin typeface="+mj-lt"/>
          </a:endParaRPr>
        </a:p>
        <a:p>
          <a:pPr marL="57150" lvl="1" indent="-57150" algn="l" defTabSz="488950">
            <a:lnSpc>
              <a:spcPct val="90000"/>
            </a:lnSpc>
            <a:spcBef>
              <a:spcPct val="0"/>
            </a:spcBef>
            <a:spcAft>
              <a:spcPct val="15000"/>
            </a:spcAft>
            <a:buNone/>
          </a:pPr>
          <a:endParaRPr lang="en-US" sz="1100" kern="1200" dirty="0"/>
        </a:p>
      </dsp:txBody>
      <dsp:txXfrm>
        <a:off x="8027948" y="59420"/>
        <a:ext cx="2995393" cy="1910044"/>
      </dsp:txXfrm>
    </dsp:sp>
    <dsp:sp modelId="{833719DB-5356-4EF2-87B0-2CA93916BFCD}">
      <dsp:nvSpPr>
        <dsp:cNvPr id="0" name=""/>
        <dsp:cNvSpPr/>
      </dsp:nvSpPr>
      <dsp:spPr>
        <a:xfrm>
          <a:off x="89546" y="-102079"/>
          <a:ext cx="4583110" cy="2824408"/>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rtl="0">
            <a:lnSpc>
              <a:spcPct val="90000"/>
            </a:lnSpc>
            <a:spcBef>
              <a:spcPct val="0"/>
            </a:spcBef>
            <a:spcAft>
              <a:spcPct val="15000"/>
            </a:spcAft>
            <a:buChar char="•"/>
          </a:pPr>
          <a:r>
            <a:rPr lang="en-US" sz="1400" kern="1200" dirty="0">
              <a:latin typeface="+mj-lt"/>
              <a:cs typeface="Calibri Light"/>
            </a:rPr>
            <a:t>Lockdown measures impacted how many maintenance visits could be made for tenants.  This caused tenants to become frustrated.</a:t>
          </a:r>
        </a:p>
        <a:p>
          <a:pPr marL="114300" lvl="1" indent="-114300" algn="l" defTabSz="622300" rtl="0">
            <a:lnSpc>
              <a:spcPct val="90000"/>
            </a:lnSpc>
            <a:spcBef>
              <a:spcPct val="0"/>
            </a:spcBef>
            <a:spcAft>
              <a:spcPct val="15000"/>
            </a:spcAft>
            <a:buChar char="•"/>
          </a:pPr>
          <a:endParaRPr lang="en-US" sz="1400" kern="1200" dirty="0">
            <a:latin typeface="+mj-lt"/>
            <a:cs typeface="Calibri Light"/>
          </a:endParaRPr>
        </a:p>
        <a:p>
          <a:pPr marL="114300" lvl="1" indent="-114300" algn="l" defTabSz="622300" rtl="0">
            <a:lnSpc>
              <a:spcPct val="90000"/>
            </a:lnSpc>
            <a:spcBef>
              <a:spcPct val="0"/>
            </a:spcBef>
            <a:spcAft>
              <a:spcPct val="15000"/>
            </a:spcAft>
            <a:buChar char="•"/>
          </a:pPr>
          <a:r>
            <a:rPr lang="en-US" sz="1400" kern="1200" dirty="0">
              <a:latin typeface="+mj-lt"/>
              <a:cs typeface="Calibri Light"/>
            </a:rPr>
            <a:t>In line with the Housing Ombudsman’s new complaints handling Code, the Customer Care Housing team have completed a second self-assessment in preparation for the new policy. This includes the introduction of a tenant's panel to review complaints. </a:t>
          </a:r>
        </a:p>
      </dsp:txBody>
      <dsp:txXfrm>
        <a:off x="151589" y="-40036"/>
        <a:ext cx="3084091" cy="1994220"/>
      </dsp:txXfrm>
    </dsp:sp>
    <dsp:sp modelId="{68E5EA86-67E5-43EA-A8D1-38AEA46A2C86}">
      <dsp:nvSpPr>
        <dsp:cNvPr id="0" name=""/>
        <dsp:cNvSpPr/>
      </dsp:nvSpPr>
      <dsp:spPr>
        <a:xfrm>
          <a:off x="3089012" y="322204"/>
          <a:ext cx="2390239" cy="2390239"/>
        </a:xfrm>
        <a:prstGeom prst="pieWedg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Current environment</a:t>
          </a:r>
        </a:p>
      </dsp:txBody>
      <dsp:txXfrm>
        <a:off x="3789097" y="1022289"/>
        <a:ext cx="1690154" cy="1690154"/>
      </dsp:txXfrm>
    </dsp:sp>
    <dsp:sp modelId="{020D6482-83B8-4F4C-8FCC-F735B8DBAF10}">
      <dsp:nvSpPr>
        <dsp:cNvPr id="0" name=""/>
        <dsp:cNvSpPr/>
      </dsp:nvSpPr>
      <dsp:spPr>
        <a:xfrm rot="5400000">
          <a:off x="5589655" y="322204"/>
          <a:ext cx="2390239" cy="2390239"/>
        </a:xfrm>
        <a:prstGeom prst="pieWedge">
          <a:avLst/>
        </a:prstGeom>
        <a:solidFill>
          <a:schemeClr val="accent4"/>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alibri"/>
            </a:rPr>
            <a:t>Behaviours</a:t>
          </a:r>
          <a:endParaRPr lang="en-US" sz="1600" kern="1200" dirty="0"/>
        </a:p>
      </dsp:txBody>
      <dsp:txXfrm rot="-5400000">
        <a:off x="5589655" y="1022289"/>
        <a:ext cx="1690154" cy="1690154"/>
      </dsp:txXfrm>
    </dsp:sp>
    <dsp:sp modelId="{2FFF0DE5-972E-4105-871E-A06570D91F68}">
      <dsp:nvSpPr>
        <dsp:cNvPr id="0" name=""/>
        <dsp:cNvSpPr/>
      </dsp:nvSpPr>
      <dsp:spPr>
        <a:xfrm rot="10800000">
          <a:off x="5589655" y="2822847"/>
          <a:ext cx="2390239" cy="2390239"/>
        </a:xfrm>
        <a:prstGeom prst="pieWedge">
          <a:avLst/>
        </a:prstGeom>
        <a:solidFill>
          <a:srgbClr val="0070C0"/>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Calibri"/>
            </a:rPr>
            <a:t>Customer</a:t>
          </a:r>
          <a:r>
            <a:rPr lang="en-US" sz="1800" kern="1200" dirty="0"/>
            <a:t> </a:t>
          </a:r>
          <a:r>
            <a:rPr lang="en-US" sz="1800" kern="1200" dirty="0">
              <a:latin typeface="Calibri"/>
              <a:ea typeface="+mj-lt"/>
              <a:cs typeface="Calibri"/>
            </a:rPr>
            <a:t>connection</a:t>
          </a:r>
        </a:p>
      </dsp:txBody>
      <dsp:txXfrm rot="10800000">
        <a:off x="5589655" y="2822847"/>
        <a:ext cx="1690154" cy="1690154"/>
      </dsp:txXfrm>
    </dsp:sp>
    <dsp:sp modelId="{05888303-E65D-4242-99B0-043E613DAA47}">
      <dsp:nvSpPr>
        <dsp:cNvPr id="0" name=""/>
        <dsp:cNvSpPr/>
      </dsp:nvSpPr>
      <dsp:spPr>
        <a:xfrm rot="16200000">
          <a:off x="3089012" y="2822847"/>
          <a:ext cx="2390239" cy="2390239"/>
        </a:xfrm>
        <a:prstGeom prst="pieWedg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alibri"/>
            </a:rPr>
            <a:t>Process</a:t>
          </a:r>
          <a:r>
            <a:rPr lang="en-US" sz="1600" kern="1200" dirty="0"/>
            <a:t> management</a:t>
          </a:r>
        </a:p>
      </dsp:txBody>
      <dsp:txXfrm rot="5400000">
        <a:off x="3789097" y="2822847"/>
        <a:ext cx="1690154" cy="1690154"/>
      </dsp:txXfrm>
    </dsp:sp>
    <dsp:sp modelId="{0D9BA03A-710F-480F-B6AA-8E23E7FE9A42}">
      <dsp:nvSpPr>
        <dsp:cNvPr id="0" name=""/>
        <dsp:cNvSpPr/>
      </dsp:nvSpPr>
      <dsp:spPr>
        <a:xfrm>
          <a:off x="5135181" y="2280007"/>
          <a:ext cx="825267" cy="717623"/>
        </a:xfrm>
        <a:prstGeom prst="circularArrow">
          <a:avLst/>
        </a:prstGeom>
        <a:solidFill>
          <a:schemeClr val="accent5">
            <a:tint val="40000"/>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C4F65AFF-0B06-4ABE-A322-EA0B472457CA}">
      <dsp:nvSpPr>
        <dsp:cNvPr id="0" name=""/>
        <dsp:cNvSpPr/>
      </dsp:nvSpPr>
      <dsp:spPr>
        <a:xfrm rot="10800000">
          <a:off x="5135181" y="2556017"/>
          <a:ext cx="825267" cy="717623"/>
        </a:xfrm>
        <a:prstGeom prst="circularArrow">
          <a:avLst/>
        </a:prstGeom>
        <a:solidFill>
          <a:schemeClr val="accent5">
            <a:tint val="40000"/>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0.3543</cdr:x>
      <cdr:y>0.36729</cdr:y>
    </cdr:from>
    <cdr:to>
      <cdr:x>0.6457</cdr:x>
      <cdr:y>0.56302</cdr:y>
    </cdr:to>
    <cdr:sp macro="" textlink="">
      <cdr:nvSpPr>
        <cdr:cNvPr id="2" name="TextBox 1">
          <a:extLst xmlns:a="http://schemas.openxmlformats.org/drawingml/2006/main">
            <a:ext uri="{FF2B5EF4-FFF2-40B4-BE49-F238E27FC236}">
              <a16:creationId xmlns:a16="http://schemas.microsoft.com/office/drawing/2014/main" id="{6311B8BF-B5EB-422E-8A5D-1174B11C13DE}"/>
            </a:ext>
          </a:extLst>
        </cdr:cNvPr>
        <cdr:cNvSpPr txBox="1"/>
      </cdr:nvSpPr>
      <cdr:spPr>
        <a:xfrm xmlns:a="http://schemas.openxmlformats.org/drawingml/2006/main">
          <a:off x="1376899" y="1009112"/>
          <a:ext cx="1132455" cy="537763"/>
        </a:xfrm>
        <a:prstGeom xmlns:a="http://schemas.openxmlformats.org/drawingml/2006/main" prst="rect">
          <a:avLst/>
        </a:prstGeom>
      </cdr:spPr>
      <cdr:txBody>
        <a:bodyPr xmlns:a="http://schemas.openxmlformats.org/drawingml/2006/main" wrap="square" lIns="36000" tIns="36000" rIns="36000" bIns="3600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GB" sz="1050" dirty="0"/>
            <a:t>Proportion of complaints</a:t>
          </a:r>
          <a:r>
            <a:rPr lang="en-GB" sz="1050" baseline="0" dirty="0"/>
            <a:t> received</a:t>
          </a:r>
          <a:r>
            <a:rPr lang="en-GB" sz="1050" b="1" dirty="0">
              <a:solidFill>
                <a:schemeClr val="accent1">
                  <a:lumMod val="75000"/>
                </a:schemeClr>
              </a:solidFill>
            </a:rPr>
            <a:t> </a:t>
          </a:r>
        </a:p>
        <a:p xmlns:a="http://schemas.openxmlformats.org/drawingml/2006/main">
          <a:pPr algn="ctr"/>
          <a:r>
            <a:rPr lang="en-GB" sz="1050" b="1" dirty="0">
              <a:solidFill>
                <a:schemeClr val="accent1">
                  <a:lumMod val="75000"/>
                </a:schemeClr>
              </a:solidFill>
            </a:rPr>
            <a:t>2019/20</a:t>
          </a:r>
        </a:p>
        <a:p xmlns:a="http://schemas.openxmlformats.org/drawingml/2006/main">
          <a:pPr algn="ctr"/>
          <a:endParaRPr lang="en-GB" sz="1100" dirty="0"/>
        </a:p>
      </cdr:txBody>
    </cdr:sp>
  </cdr:relSizeAnchor>
</c:userShapes>
</file>

<file path=ppt/drawings/drawing10.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1.xml><?xml version="1.0" encoding="utf-8"?>
<c:userShapes xmlns:c="http://schemas.openxmlformats.org/drawingml/2006/chart">
  <cdr:relSizeAnchor xmlns:cdr="http://schemas.openxmlformats.org/drawingml/2006/chartDrawing">
    <cdr:from>
      <cdr:x>0.46264</cdr:x>
      <cdr:y>0.72778</cdr:y>
    </cdr:from>
    <cdr:to>
      <cdr:x>0.64396</cdr:x>
      <cdr:y>0.88074</cdr:y>
    </cdr:to>
    <cdr:sp macro="" textlink="">
      <cdr:nvSpPr>
        <cdr:cNvPr id="3" name="TextBox 2"/>
        <cdr:cNvSpPr txBox="1"/>
      </cdr:nvSpPr>
      <cdr:spPr>
        <a:xfrm xmlns:a="http://schemas.openxmlformats.org/drawingml/2006/main">
          <a:off x="1310255" y="1523720"/>
          <a:ext cx="513542" cy="32023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600" b="1" dirty="0">
              <a:solidFill>
                <a:schemeClr val="bg1"/>
              </a:solidFill>
            </a:rPr>
            <a:t>SDL (7)</a:t>
          </a:r>
        </a:p>
      </cdr:txBody>
    </cdr:sp>
  </cdr:relSizeAnchor>
  <cdr:relSizeAnchor xmlns:cdr="http://schemas.openxmlformats.org/drawingml/2006/chartDrawing">
    <cdr:from>
      <cdr:x>0.34825</cdr:x>
      <cdr:y>0.24142</cdr:y>
    </cdr:from>
    <cdr:to>
      <cdr:x>0.47812</cdr:x>
      <cdr:y>0.24142</cdr:y>
    </cdr:to>
    <cdr:cxnSp macro="">
      <cdr:nvCxnSpPr>
        <cdr:cNvPr id="9" name="Straight Connector 8">
          <a:extLst xmlns:a="http://schemas.openxmlformats.org/drawingml/2006/main">
            <a:ext uri="{FF2B5EF4-FFF2-40B4-BE49-F238E27FC236}">
              <a16:creationId xmlns:a16="http://schemas.microsoft.com/office/drawing/2014/main" id="{0C0C7DF6-2A61-4D64-9750-549CA5934244}"/>
            </a:ext>
          </a:extLst>
        </cdr:cNvPr>
        <cdr:cNvCxnSpPr/>
      </cdr:nvCxnSpPr>
      <cdr:spPr>
        <a:xfrm xmlns:a="http://schemas.openxmlformats.org/drawingml/2006/main" flipH="1">
          <a:off x="1015233" y="575960"/>
          <a:ext cx="378615" cy="0"/>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0.28821</cdr:x>
      <cdr:y>0.74351</cdr:y>
    </cdr:from>
    <cdr:to>
      <cdr:x>0.44009</cdr:x>
      <cdr:y>0.79734</cdr:y>
    </cdr:to>
    <cdr:cxnSp macro="">
      <cdr:nvCxnSpPr>
        <cdr:cNvPr id="15" name="Straight Connector 14">
          <a:extLst xmlns:a="http://schemas.openxmlformats.org/drawingml/2006/main">
            <a:ext uri="{FF2B5EF4-FFF2-40B4-BE49-F238E27FC236}">
              <a16:creationId xmlns:a16="http://schemas.microsoft.com/office/drawing/2014/main" id="{51A2A3FA-1329-48C1-92D4-B2A1DECB5A76}"/>
            </a:ext>
          </a:extLst>
        </cdr:cNvPr>
        <cdr:cNvCxnSpPr/>
      </cdr:nvCxnSpPr>
      <cdr:spPr>
        <a:xfrm xmlns:a="http://schemas.openxmlformats.org/drawingml/2006/main">
          <a:off x="816238" y="1602221"/>
          <a:ext cx="430161" cy="116005"/>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12.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3.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4.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5.xml><?xml version="1.0" encoding="utf-8"?>
<c:userShapes xmlns:c="http://schemas.openxmlformats.org/drawingml/2006/chart">
  <cdr:relSizeAnchor xmlns:cdr="http://schemas.openxmlformats.org/drawingml/2006/chartDrawing">
    <cdr:from>
      <cdr:x>0.33235</cdr:x>
      <cdr:y>0.24484</cdr:y>
    </cdr:from>
    <cdr:to>
      <cdr:x>0.48725</cdr:x>
      <cdr:y>0.39631</cdr:y>
    </cdr:to>
    <cdr:sp macro="" textlink="">
      <cdr:nvSpPr>
        <cdr:cNvPr id="14" name="TextBox 13">
          <a:extLst xmlns:a="http://schemas.openxmlformats.org/drawingml/2006/main">
            <a:ext uri="{FF2B5EF4-FFF2-40B4-BE49-F238E27FC236}">
              <a16:creationId xmlns:a16="http://schemas.microsoft.com/office/drawing/2014/main" id="{DD97CF91-6C30-4EB4-B750-2DDA6CABC75C}"/>
            </a:ext>
          </a:extLst>
        </cdr:cNvPr>
        <cdr:cNvSpPr txBox="1"/>
      </cdr:nvSpPr>
      <cdr:spPr>
        <a:xfrm xmlns:a="http://schemas.openxmlformats.org/drawingml/2006/main">
          <a:off x="836782" y="583882"/>
          <a:ext cx="390028" cy="36121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500" dirty="0">
              <a:solidFill>
                <a:schemeClr val="bg1"/>
              </a:solidFill>
              <a:latin typeface="Verdana" panose="020B0604030504040204" pitchFamily="34" charset="0"/>
              <a:ea typeface="Verdana" panose="020B0604030504040204" pitchFamily="34" charset="0"/>
            </a:rPr>
            <a:t>Sports &amp; </a:t>
          </a:r>
        </a:p>
        <a:p xmlns:a="http://schemas.openxmlformats.org/drawingml/2006/main">
          <a:pPr algn="ctr"/>
          <a:r>
            <a:rPr lang="en-GB" sz="500" dirty="0">
              <a:solidFill>
                <a:schemeClr val="bg1"/>
              </a:solidFill>
              <a:latin typeface="Verdana" panose="020B0604030504040204" pitchFamily="34" charset="0"/>
              <a:ea typeface="Verdana" panose="020B0604030504040204" pitchFamily="34" charset="0"/>
            </a:rPr>
            <a:t>Leisure</a:t>
          </a:r>
        </a:p>
        <a:p xmlns:a="http://schemas.openxmlformats.org/drawingml/2006/main">
          <a:pPr algn="ctr"/>
          <a:r>
            <a:rPr lang="en-GB" sz="500" dirty="0">
              <a:solidFill>
                <a:schemeClr val="bg1"/>
              </a:solidFill>
              <a:latin typeface="Verdana" panose="020B0604030504040204" pitchFamily="34" charset="0"/>
              <a:ea typeface="Verdana" panose="020B0604030504040204" pitchFamily="34" charset="0"/>
            </a:rPr>
            <a:t>(2)</a:t>
          </a:r>
        </a:p>
      </cdr:txBody>
    </cdr:sp>
  </cdr:relSizeAnchor>
</c:userShapes>
</file>

<file path=ppt/drawings/drawing16.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7.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8.xml><?xml version="1.0" encoding="utf-8"?>
<c:userShapes xmlns:c="http://schemas.openxmlformats.org/drawingml/2006/chart">
  <cdr:relSizeAnchor xmlns:cdr="http://schemas.openxmlformats.org/drawingml/2006/chartDrawing">
    <cdr:from>
      <cdr:x>0.47377</cdr:x>
      <cdr:y>0.37679</cdr:y>
    </cdr:from>
    <cdr:to>
      <cdr:x>0.99647</cdr:x>
      <cdr:y>0.46003</cdr:y>
    </cdr:to>
    <cdr:sp macro="" textlink="">
      <cdr:nvSpPr>
        <cdr:cNvPr id="2" name="TextBox 1"/>
        <cdr:cNvSpPr txBox="1"/>
      </cdr:nvSpPr>
      <cdr:spPr>
        <a:xfrm xmlns:a="http://schemas.openxmlformats.org/drawingml/2006/main">
          <a:off x="1781049" y="1053501"/>
          <a:ext cx="1964964" cy="232756"/>
        </a:xfrm>
        <a:prstGeom xmlns:a="http://schemas.openxmlformats.org/drawingml/2006/main" prst="rect">
          <a:avLst/>
        </a:prstGeom>
        <a:effectLst xmlns:a="http://schemas.openxmlformats.org/drawingml/2006/main">
          <a:outerShdw blurRad="50800" dist="38100" dir="8100000" algn="tr" rotWithShape="0">
            <a:prstClr val="black">
              <a:alpha val="40000"/>
            </a:prstClr>
          </a:outerShdw>
        </a:effectLst>
      </cdr:spPr>
      <cdr:txBody>
        <a:bodyPr xmlns:a="http://schemas.openxmlformats.org/drawingml/2006/main" vertOverflow="clip" wrap="none" rtlCol="0"/>
        <a:lstStyle xmlns:a="http://schemas.openxmlformats.org/drawingml/2006/main"/>
        <a:p xmlns:a="http://schemas.openxmlformats.org/drawingml/2006/main">
          <a:pPr algn="ctr"/>
          <a:endParaRPr lang="en-GB" sz="1000" dirty="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0.3543</cdr:x>
      <cdr:y>0.37419</cdr:y>
    </cdr:from>
    <cdr:to>
      <cdr:x>0.6457</cdr:x>
      <cdr:y>0.70594</cdr:y>
    </cdr:to>
    <cdr:sp macro="" textlink="">
      <cdr:nvSpPr>
        <cdr:cNvPr id="2" name="TextBox 1">
          <a:extLst xmlns:a="http://schemas.openxmlformats.org/drawingml/2006/main">
            <a:ext uri="{FF2B5EF4-FFF2-40B4-BE49-F238E27FC236}">
              <a16:creationId xmlns:a16="http://schemas.microsoft.com/office/drawing/2014/main" id="{6311B8BF-B5EB-422E-8A5D-1174B11C13DE}"/>
            </a:ext>
          </a:extLst>
        </cdr:cNvPr>
        <cdr:cNvSpPr txBox="1"/>
      </cdr:nvSpPr>
      <cdr:spPr>
        <a:xfrm xmlns:a="http://schemas.openxmlformats.org/drawingml/2006/main">
          <a:off x="1422902" y="1028057"/>
          <a:ext cx="1170289" cy="911484"/>
        </a:xfrm>
        <a:prstGeom xmlns:a="http://schemas.openxmlformats.org/drawingml/2006/main" prst="rect">
          <a:avLst/>
        </a:prstGeom>
      </cdr:spPr>
      <cdr:txBody>
        <a:bodyPr xmlns:a="http://schemas.openxmlformats.org/drawingml/2006/main" wrap="square" lIns="36000" tIns="36000" rIns="36000" bIns="3600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GB" sz="1050" dirty="0"/>
            <a:t>Proportion of</a:t>
          </a:r>
        </a:p>
        <a:p xmlns:a="http://schemas.openxmlformats.org/drawingml/2006/main">
          <a:pPr algn="ctr"/>
          <a:r>
            <a:rPr lang="en-GB" sz="1050" dirty="0"/>
            <a:t> complaints</a:t>
          </a:r>
          <a:r>
            <a:rPr lang="en-GB" sz="1050" baseline="0" dirty="0"/>
            <a:t> received</a:t>
          </a:r>
          <a:endParaRPr lang="en-GB" sz="1050" b="1" dirty="0">
            <a:solidFill>
              <a:schemeClr val="accent1">
                <a:lumMod val="75000"/>
              </a:schemeClr>
            </a:solidFill>
          </a:endParaRPr>
        </a:p>
        <a:p xmlns:a="http://schemas.openxmlformats.org/drawingml/2006/main">
          <a:pPr algn="ctr"/>
          <a:r>
            <a:rPr lang="en-GB" sz="1050" b="1" dirty="0">
              <a:solidFill>
                <a:schemeClr val="accent1">
                  <a:lumMod val="75000"/>
                </a:schemeClr>
              </a:solidFill>
            </a:rPr>
            <a:t>2020/21</a:t>
          </a:r>
        </a:p>
        <a:p xmlns:a="http://schemas.openxmlformats.org/drawingml/2006/main">
          <a:pPr algn="ctr"/>
          <a:endParaRPr lang="en-GB"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4.xml><?xml version="1.0" encoding="utf-8"?>
<c:userShapes xmlns:c="http://schemas.openxmlformats.org/drawingml/2006/chart">
  <cdr:relSizeAnchor xmlns:cdr="http://schemas.openxmlformats.org/drawingml/2006/chartDrawing">
    <cdr:from>
      <cdr:x>0.20419</cdr:x>
      <cdr:y>0.12119</cdr:y>
    </cdr:from>
    <cdr:to>
      <cdr:x>0.49904</cdr:x>
      <cdr:y>0.40069</cdr:y>
    </cdr:to>
    <cdr:sp macro="" textlink="">
      <cdr:nvSpPr>
        <cdr:cNvPr id="4" name="TextBox 3">
          <a:extLst xmlns:a="http://schemas.openxmlformats.org/drawingml/2006/main">
            <a:ext uri="{FF2B5EF4-FFF2-40B4-BE49-F238E27FC236}">
              <a16:creationId xmlns:a16="http://schemas.microsoft.com/office/drawing/2014/main" id="{83999835-97AC-4E20-BC32-3E6D03B1E21F}"/>
            </a:ext>
          </a:extLst>
        </cdr:cNvPr>
        <cdr:cNvSpPr txBox="1"/>
      </cdr:nvSpPr>
      <cdr:spPr>
        <a:xfrm xmlns:a="http://schemas.openxmlformats.org/drawingml/2006/main">
          <a:off x="479457" y="251773"/>
          <a:ext cx="692342" cy="58066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600" dirty="0">
              <a:solidFill>
                <a:schemeClr val="bg1"/>
              </a:solidFill>
              <a:latin typeface="Verdana" panose="020B0604030504040204" pitchFamily="34" charset="0"/>
              <a:ea typeface="Verdana" panose="020B0604030504040204" pitchFamily="34" charset="0"/>
            </a:rPr>
            <a:t>Finance</a:t>
          </a:r>
        </a:p>
        <a:p xmlns:a="http://schemas.openxmlformats.org/drawingml/2006/main">
          <a:pPr algn="ctr"/>
          <a:r>
            <a:rPr lang="en-GB" sz="600" dirty="0">
              <a:solidFill>
                <a:schemeClr val="bg1"/>
              </a:solidFill>
              <a:latin typeface="Verdana" panose="020B0604030504040204" pitchFamily="34" charset="0"/>
              <a:ea typeface="Verdana" panose="020B0604030504040204" pitchFamily="34" charset="0"/>
            </a:rPr>
            <a:t>&amp; </a:t>
          </a:r>
        </a:p>
        <a:p xmlns:a="http://schemas.openxmlformats.org/drawingml/2006/main">
          <a:pPr algn="ctr"/>
          <a:r>
            <a:rPr lang="en-GB" sz="600" dirty="0">
              <a:solidFill>
                <a:schemeClr val="bg1"/>
              </a:solidFill>
              <a:latin typeface="Verdana" panose="020B0604030504040204" pitchFamily="34" charset="0"/>
              <a:ea typeface="Verdana" panose="020B0604030504040204" pitchFamily="34" charset="0"/>
            </a:rPr>
            <a:t>Assessments</a:t>
          </a:r>
        </a:p>
        <a:p xmlns:a="http://schemas.openxmlformats.org/drawingml/2006/main">
          <a:pPr algn="ctr"/>
          <a:r>
            <a:rPr lang="en-GB" sz="600" dirty="0">
              <a:solidFill>
                <a:schemeClr val="bg1"/>
              </a:solidFill>
              <a:latin typeface="Verdana" panose="020B0604030504040204" pitchFamily="34" charset="0"/>
              <a:ea typeface="Verdana" panose="020B0604030504040204" pitchFamily="34" charset="0"/>
            </a:rPr>
            <a:t>(4)</a:t>
          </a:r>
        </a:p>
      </cdr:txBody>
    </cdr:sp>
  </cdr:relSizeAnchor>
</c:userShapes>
</file>

<file path=ppt/drawings/drawing5.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6.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7.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8.xml><?xml version="1.0" encoding="utf-8"?>
<c:userShapes xmlns:c="http://schemas.openxmlformats.org/drawingml/2006/chart">
  <cdr:relSizeAnchor xmlns:cdr="http://schemas.openxmlformats.org/drawingml/2006/chartDrawing">
    <cdr:from>
      <cdr:x>0.21058</cdr:x>
      <cdr:y>0.54066</cdr:y>
    </cdr:from>
    <cdr:to>
      <cdr:x>0.43336</cdr:x>
      <cdr:y>0.67858</cdr:y>
    </cdr:to>
    <cdr:sp macro="" textlink="">
      <cdr:nvSpPr>
        <cdr:cNvPr id="3" name="TextBox 2"/>
        <cdr:cNvSpPr txBox="1"/>
      </cdr:nvSpPr>
      <cdr:spPr>
        <a:xfrm xmlns:a="http://schemas.openxmlformats.org/drawingml/2006/main">
          <a:off x="795171" y="1509270"/>
          <a:ext cx="841280" cy="38500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endParaRPr lang="en-GB" sz="900" b="1" dirty="0">
            <a:solidFill>
              <a:schemeClr val="bg1"/>
            </a:solidFill>
          </a:endParaRPr>
        </a:p>
      </cdr:txBody>
    </cdr:sp>
  </cdr:relSizeAnchor>
  <cdr:relSizeAnchor xmlns:cdr="http://schemas.openxmlformats.org/drawingml/2006/chartDrawing">
    <cdr:from>
      <cdr:x>0.17215</cdr:x>
      <cdr:y>0.04452</cdr:y>
    </cdr:from>
    <cdr:to>
      <cdr:x>0.32813</cdr:x>
      <cdr:y>0.37108</cdr:y>
    </cdr:to>
    <cdr:sp macro="" textlink="">
      <cdr:nvSpPr>
        <cdr:cNvPr id="2" name="TextBox 1"/>
        <cdr:cNvSpPr txBox="1"/>
      </cdr:nvSpPr>
      <cdr:spPr>
        <a:xfrm xmlns:a="http://schemas.openxmlformats.org/drawingml/2006/main" flipH="1" flipV="1">
          <a:off x="487553" y="93218"/>
          <a:ext cx="441749" cy="68369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0.38952</cdr:x>
      <cdr:y>0.18801</cdr:y>
    </cdr:from>
    <cdr:to>
      <cdr:x>0.4808</cdr:x>
      <cdr:y>0.33382</cdr:y>
    </cdr:to>
    <cdr:cxnSp macro="">
      <cdr:nvCxnSpPr>
        <cdr:cNvPr id="5" name="Straight Connector 4">
          <a:extLst xmlns:a="http://schemas.openxmlformats.org/drawingml/2006/main">
            <a:ext uri="{FF2B5EF4-FFF2-40B4-BE49-F238E27FC236}">
              <a16:creationId xmlns:a16="http://schemas.microsoft.com/office/drawing/2014/main" id="{98B6BA1E-D24B-42C4-B60A-4303660BA1CA}"/>
            </a:ext>
          </a:extLst>
        </cdr:cNvPr>
        <cdr:cNvCxnSpPr/>
      </cdr:nvCxnSpPr>
      <cdr:spPr>
        <a:xfrm xmlns:a="http://schemas.openxmlformats.org/drawingml/2006/main" flipV="1">
          <a:off x="1103175" y="393631"/>
          <a:ext cx="258514" cy="305273"/>
        </a:xfrm>
        <a:prstGeom xmlns:a="http://schemas.openxmlformats.org/drawingml/2006/main" prst="line">
          <a:avLst/>
        </a:prstGeom>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cxnSp>
  </cdr:relSizeAnchor>
  <cdr:relSizeAnchor xmlns:cdr="http://schemas.openxmlformats.org/drawingml/2006/chartDrawing">
    <cdr:from>
      <cdr:x>0.57824</cdr:x>
      <cdr:y>0.19515</cdr:y>
    </cdr:from>
    <cdr:to>
      <cdr:x>0.68607</cdr:x>
      <cdr:y>0.19515</cdr:y>
    </cdr:to>
    <cdr:cxnSp macro="">
      <cdr:nvCxnSpPr>
        <cdr:cNvPr id="10" name="Straight Connector 9">
          <a:extLst xmlns:a="http://schemas.openxmlformats.org/drawingml/2006/main">
            <a:ext uri="{FF2B5EF4-FFF2-40B4-BE49-F238E27FC236}">
              <a16:creationId xmlns:a16="http://schemas.microsoft.com/office/drawing/2014/main" id="{CFF618F2-5DF6-46CB-9019-83D953A3E7E2}"/>
            </a:ext>
          </a:extLst>
        </cdr:cNvPr>
        <cdr:cNvCxnSpPr/>
      </cdr:nvCxnSpPr>
      <cdr:spPr>
        <a:xfrm xmlns:a="http://schemas.openxmlformats.org/drawingml/2006/main">
          <a:off x="1637655" y="408587"/>
          <a:ext cx="305390" cy="0"/>
        </a:xfrm>
        <a:prstGeom xmlns:a="http://schemas.openxmlformats.org/drawingml/2006/main" prst="line">
          <a:avLst/>
        </a:prstGeom>
        <a:ln xmlns:a="http://schemas.openxmlformats.org/drawingml/2006/main">
          <a:solidFill>
            <a:schemeClr val="accent2"/>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9.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47DAF5-BE81-4EA5-B165-CD6E3F6D0CA9}" type="datetimeFigureOut">
              <a:rPr lang="en-GB" smtClean="0"/>
              <a:t>25/04/2022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C2FF2A-4AE2-4803-94B5-7A5CF70F8501}" type="slidenum">
              <a:rPr lang="en-GB" smtClean="0"/>
              <a:t>‹#›</a:t>
            </a:fld>
            <a:endParaRPr lang="en-GB"/>
          </a:p>
        </p:txBody>
      </p:sp>
    </p:spTree>
    <p:extLst>
      <p:ext uri="{BB962C8B-B14F-4D97-AF65-F5344CB8AC3E}">
        <p14:creationId xmlns:p14="http://schemas.microsoft.com/office/powerpoint/2010/main" val="1857165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E6B67F-4FCE-4477-9621-A46D4C83AC1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3052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960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3015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6570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8297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6559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R&amp;A annual report slide has consolidated the data by removing all Housing complaints from Quarters 1-3 2020/21.</a:t>
            </a:r>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9925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052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E6B67F-4FCE-4477-9621-A46D4C83AC1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4278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649303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85870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22876568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
        <p:nvSpPr>
          <p:cNvPr id="248" name="Title 247"/>
          <p:cNvSpPr>
            <a:spLocks noGrp="1"/>
          </p:cNvSpPr>
          <p:nvPr userDrawn="1">
            <p:ph type="title" hasCustomPrompt="1"/>
          </p:nvPr>
        </p:nvSpPr>
        <p:spPr>
          <a:xfrm>
            <a:off x="6492277" y="306680"/>
            <a:ext cx="5017311" cy="535029"/>
          </a:xfrm>
        </p:spPr>
        <p:txBody>
          <a:bodyPr lIns="0" tIns="0" rIns="0" bIns="0">
            <a:normAutofit/>
          </a:bodyPr>
          <a:lstStyle>
            <a:lvl1pPr algn="r">
              <a:defRPr sz="1205" b="1">
                <a:solidFill>
                  <a:schemeClr val="tx1"/>
                </a:solidFill>
              </a:defRPr>
            </a:lvl1pPr>
          </a:lstStyle>
          <a:p>
            <a:r>
              <a:rPr lang="en-US"/>
              <a:t>INFOGRAPHIC</a:t>
            </a:r>
            <a:br>
              <a:rPr lang="en-US"/>
            </a:br>
            <a:r>
              <a:rPr lang="en-US"/>
              <a:t>ELEMENTS:</a:t>
            </a:r>
          </a:p>
        </p:txBody>
      </p:sp>
      <p:sp>
        <p:nvSpPr>
          <p:cNvPr id="254" name="Text Placeholder 253"/>
          <p:cNvSpPr>
            <a:spLocks noGrp="1"/>
          </p:cNvSpPr>
          <p:nvPr userDrawn="1">
            <p:ph type="body" sz="quarter" idx="10" hasCustomPrompt="1"/>
          </p:nvPr>
        </p:nvSpPr>
        <p:spPr>
          <a:xfrm>
            <a:off x="9248355" y="856917"/>
            <a:ext cx="2240845" cy="246796"/>
          </a:xfrm>
        </p:spPr>
        <p:txBody>
          <a:bodyPr lIns="0" tIns="0" rIns="0" bIns="0">
            <a:noAutofit/>
          </a:bodyPr>
          <a:lstStyle>
            <a:lvl1pPr marL="0" indent="0" algn="r">
              <a:buNone/>
              <a:defRPr sz="884" i="1">
                <a:solidFill>
                  <a:schemeClr val="bg2"/>
                </a:solidFill>
              </a:defRPr>
            </a:lvl1pPr>
            <a:lvl2pPr marL="137771" indent="0" algn="r">
              <a:buNone/>
              <a:defRPr sz="884">
                <a:solidFill>
                  <a:schemeClr val="bg2"/>
                </a:solidFill>
              </a:defRPr>
            </a:lvl2pPr>
            <a:lvl3pPr marL="275543" indent="0" algn="r">
              <a:buNone/>
              <a:defRPr sz="884">
                <a:solidFill>
                  <a:schemeClr val="bg2"/>
                </a:solidFill>
              </a:defRPr>
            </a:lvl3pPr>
            <a:lvl4pPr marL="413314" indent="0" algn="r">
              <a:buNone/>
              <a:defRPr sz="884">
                <a:solidFill>
                  <a:schemeClr val="bg2"/>
                </a:solidFill>
              </a:defRPr>
            </a:lvl4pPr>
            <a:lvl5pPr marL="551085" indent="0" algn="r">
              <a:buNone/>
              <a:defRPr sz="884">
                <a:solidFill>
                  <a:schemeClr val="bg2"/>
                </a:solidFill>
              </a:defRPr>
            </a:lvl5pPr>
          </a:lstStyle>
          <a:p>
            <a:pPr lvl="0"/>
            <a:r>
              <a:rPr lang="en-US"/>
              <a:t>Shapes</a:t>
            </a:r>
          </a:p>
        </p:txBody>
      </p:sp>
    </p:spTree>
    <p:extLst>
      <p:ext uri="{BB962C8B-B14F-4D97-AF65-F5344CB8AC3E}">
        <p14:creationId xmlns:p14="http://schemas.microsoft.com/office/powerpoint/2010/main" val="458489533"/>
      </p:ext>
    </p:extLst>
  </p:cSld>
  <p:clrMapOvr>
    <a:masterClrMapping/>
  </p:clrMapOvr>
  <p:extLst>
    <p:ext uri="{DCECCB84-F9BA-43D5-87BE-67443E8EF086}">
      <p15:sldGuideLst xmlns:p15="http://schemas.microsoft.com/office/powerpoint/2012/main">
        <p15:guide id="1" orient="horz" pos="150">
          <p15:clr>
            <a:srgbClr val="FBAE40"/>
          </p15:clr>
        </p15:guide>
        <p15:guide id="2" pos="2430">
          <p15:clr>
            <a:srgbClr val="FBAE40"/>
          </p15:clr>
        </p15:guide>
        <p15:guide id="3" pos="185">
          <p15:clr>
            <a:srgbClr val="FBAE40"/>
          </p15:clr>
        </p15:guide>
        <p15:guide id="4" pos="4674">
          <p15:clr>
            <a:srgbClr val="FBAE40"/>
          </p15:clr>
        </p15:guide>
        <p15:guide id="12" orient="horz" pos="5270">
          <p15:clr>
            <a:srgbClr val="FBAE40"/>
          </p15:clr>
        </p15:guide>
        <p15:guide id="13" orient="horz" pos="777">
          <p15:clr>
            <a:srgbClr val="FBAE40"/>
          </p15:clr>
        </p15:guide>
        <p15:guide id="14" orient="horz" pos="3650">
          <p15:clr>
            <a:srgbClr val="FBAE40"/>
          </p15:clr>
        </p15:guide>
        <p15:guide id="15" pos="179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1"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244927" indent="0" algn="ctr">
              <a:buNone/>
              <a:defRPr>
                <a:solidFill>
                  <a:schemeClr val="tx1">
                    <a:tint val="75000"/>
                  </a:schemeClr>
                </a:solidFill>
              </a:defRPr>
            </a:lvl2pPr>
            <a:lvl3pPr marL="489854" indent="0" algn="ctr">
              <a:buNone/>
              <a:defRPr>
                <a:solidFill>
                  <a:schemeClr val="tx1">
                    <a:tint val="75000"/>
                  </a:schemeClr>
                </a:solidFill>
              </a:defRPr>
            </a:lvl3pPr>
            <a:lvl4pPr marL="734781" indent="0" algn="ctr">
              <a:buNone/>
              <a:defRPr>
                <a:solidFill>
                  <a:schemeClr val="tx1">
                    <a:tint val="75000"/>
                  </a:schemeClr>
                </a:solidFill>
              </a:defRPr>
            </a:lvl4pPr>
            <a:lvl5pPr marL="979708" indent="0" algn="ctr">
              <a:buNone/>
              <a:defRPr>
                <a:solidFill>
                  <a:schemeClr val="tx1">
                    <a:tint val="75000"/>
                  </a:schemeClr>
                </a:solidFill>
              </a:defRPr>
            </a:lvl5pPr>
            <a:lvl6pPr marL="1224635" indent="0" algn="ctr">
              <a:buNone/>
              <a:defRPr>
                <a:solidFill>
                  <a:schemeClr val="tx1">
                    <a:tint val="75000"/>
                  </a:schemeClr>
                </a:solidFill>
              </a:defRPr>
            </a:lvl6pPr>
            <a:lvl7pPr marL="1469561" indent="0" algn="ctr">
              <a:buNone/>
              <a:defRPr>
                <a:solidFill>
                  <a:schemeClr val="tx1">
                    <a:tint val="75000"/>
                  </a:schemeClr>
                </a:solidFill>
              </a:defRPr>
            </a:lvl7pPr>
            <a:lvl8pPr marL="1714489" indent="0" algn="ctr">
              <a:buNone/>
              <a:defRPr>
                <a:solidFill>
                  <a:schemeClr val="tx1">
                    <a:tint val="75000"/>
                  </a:schemeClr>
                </a:solidFill>
              </a:defRPr>
            </a:lvl8pPr>
            <a:lvl9pPr marL="1959416"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pic>
        <p:nvPicPr>
          <p:cNvPr id="7" name="Picture 11" descr="C:\Users\jamshe\Desktop\Wokingham Borough Council Crest.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24577" y="242646"/>
            <a:ext cx="1259057" cy="1290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9673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36227109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1" cy="1362075"/>
          </a:xfrm>
        </p:spPr>
        <p:txBody>
          <a:bodyPr anchor="t"/>
          <a:lstStyle>
            <a:lvl1pPr algn="l">
              <a:defRPr sz="2143"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1" cy="1500188"/>
          </a:xfrm>
        </p:spPr>
        <p:txBody>
          <a:bodyPr anchor="b"/>
          <a:lstStyle>
            <a:lvl1pPr marL="0" indent="0">
              <a:buNone/>
              <a:defRPr sz="1072">
                <a:solidFill>
                  <a:schemeClr val="tx1">
                    <a:tint val="75000"/>
                  </a:schemeClr>
                </a:solidFill>
              </a:defRPr>
            </a:lvl1pPr>
            <a:lvl2pPr marL="244927" indent="0">
              <a:buNone/>
              <a:defRPr sz="956">
                <a:solidFill>
                  <a:schemeClr val="tx1">
                    <a:tint val="75000"/>
                  </a:schemeClr>
                </a:solidFill>
              </a:defRPr>
            </a:lvl2pPr>
            <a:lvl3pPr marL="489854" indent="0">
              <a:buNone/>
              <a:defRPr sz="842">
                <a:solidFill>
                  <a:schemeClr val="tx1">
                    <a:tint val="75000"/>
                  </a:schemeClr>
                </a:solidFill>
              </a:defRPr>
            </a:lvl3pPr>
            <a:lvl4pPr marL="734781" indent="0">
              <a:buNone/>
              <a:defRPr sz="765">
                <a:solidFill>
                  <a:schemeClr val="tx1">
                    <a:tint val="75000"/>
                  </a:schemeClr>
                </a:solidFill>
              </a:defRPr>
            </a:lvl4pPr>
            <a:lvl5pPr marL="979708" indent="0">
              <a:buNone/>
              <a:defRPr sz="765">
                <a:solidFill>
                  <a:schemeClr val="tx1">
                    <a:tint val="75000"/>
                  </a:schemeClr>
                </a:solidFill>
              </a:defRPr>
            </a:lvl5pPr>
            <a:lvl6pPr marL="1224635" indent="0">
              <a:buNone/>
              <a:defRPr sz="765">
                <a:solidFill>
                  <a:schemeClr val="tx1">
                    <a:tint val="75000"/>
                  </a:schemeClr>
                </a:solidFill>
              </a:defRPr>
            </a:lvl6pPr>
            <a:lvl7pPr marL="1469561" indent="0">
              <a:buNone/>
              <a:defRPr sz="765">
                <a:solidFill>
                  <a:schemeClr val="tx1">
                    <a:tint val="75000"/>
                  </a:schemeClr>
                </a:solidFill>
              </a:defRPr>
            </a:lvl7pPr>
            <a:lvl8pPr marL="1714489" indent="0">
              <a:buNone/>
              <a:defRPr sz="765">
                <a:solidFill>
                  <a:schemeClr val="tx1">
                    <a:tint val="75000"/>
                  </a:schemeClr>
                </a:solidFill>
              </a:defRPr>
            </a:lvl8pPr>
            <a:lvl9pPr marL="1959416" indent="0">
              <a:buNone/>
              <a:defRPr sz="76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A896001-ED6B-4434-A178-D1B94E0C86D9}"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035278"/>
            <a:ext cx="12192000" cy="822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23033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1" y="1600203"/>
            <a:ext cx="5384800" cy="4525963"/>
          </a:xfrm>
        </p:spPr>
        <p:txBody>
          <a:bodyPr/>
          <a:lstStyle>
            <a:lvl1pPr>
              <a:defRPr sz="1493"/>
            </a:lvl1pPr>
            <a:lvl2pPr>
              <a:defRPr sz="1301"/>
            </a:lvl2pPr>
            <a:lvl3pPr>
              <a:defRPr sz="1072"/>
            </a:lvl3pPr>
            <a:lvl4pPr>
              <a:defRPr sz="956"/>
            </a:lvl4pPr>
            <a:lvl5pPr>
              <a:defRPr sz="956"/>
            </a:lvl5pPr>
            <a:lvl6pPr>
              <a:defRPr sz="956"/>
            </a:lvl6pPr>
            <a:lvl7pPr>
              <a:defRPr sz="956"/>
            </a:lvl7pPr>
            <a:lvl8pPr>
              <a:defRPr sz="956"/>
            </a:lvl8pPr>
            <a:lvl9pPr>
              <a:defRPr sz="95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1" y="1600203"/>
            <a:ext cx="5384800" cy="4525963"/>
          </a:xfrm>
        </p:spPr>
        <p:txBody>
          <a:bodyPr/>
          <a:lstStyle>
            <a:lvl1pPr>
              <a:defRPr sz="1493"/>
            </a:lvl1pPr>
            <a:lvl2pPr>
              <a:defRPr sz="1301"/>
            </a:lvl2pPr>
            <a:lvl3pPr>
              <a:defRPr sz="1072"/>
            </a:lvl3pPr>
            <a:lvl4pPr>
              <a:defRPr sz="956"/>
            </a:lvl4pPr>
            <a:lvl5pPr>
              <a:defRPr sz="956"/>
            </a:lvl5pPr>
            <a:lvl6pPr>
              <a:defRPr sz="956"/>
            </a:lvl6pPr>
            <a:lvl7pPr>
              <a:defRPr sz="956"/>
            </a:lvl7pPr>
            <a:lvl8pPr>
              <a:defRPr sz="956"/>
            </a:lvl8pPr>
            <a:lvl9pPr>
              <a:defRPr sz="95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A896001-ED6B-4434-A178-D1B94E0C86D9}" type="datetimeFigureOut">
              <a:rPr lang="en-GB" smtClean="0"/>
              <a:t>25/04/2022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3535393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1" y="1535113"/>
            <a:ext cx="5386917" cy="639762"/>
          </a:xfrm>
        </p:spPr>
        <p:txBody>
          <a:bodyPr anchor="b"/>
          <a:lstStyle>
            <a:lvl1pPr marL="0" indent="0">
              <a:buNone/>
              <a:defRPr sz="1301" b="1"/>
            </a:lvl1pPr>
            <a:lvl2pPr marL="244927" indent="0">
              <a:buNone/>
              <a:defRPr sz="1072" b="1"/>
            </a:lvl2pPr>
            <a:lvl3pPr marL="489854" indent="0">
              <a:buNone/>
              <a:defRPr sz="956" b="1"/>
            </a:lvl3pPr>
            <a:lvl4pPr marL="734781" indent="0">
              <a:buNone/>
              <a:defRPr sz="842" b="1"/>
            </a:lvl4pPr>
            <a:lvl5pPr marL="979708" indent="0">
              <a:buNone/>
              <a:defRPr sz="842" b="1"/>
            </a:lvl5pPr>
            <a:lvl6pPr marL="1224635" indent="0">
              <a:buNone/>
              <a:defRPr sz="842" b="1"/>
            </a:lvl6pPr>
            <a:lvl7pPr marL="1469561" indent="0">
              <a:buNone/>
              <a:defRPr sz="842" b="1"/>
            </a:lvl7pPr>
            <a:lvl8pPr marL="1714489" indent="0">
              <a:buNone/>
              <a:defRPr sz="842" b="1"/>
            </a:lvl8pPr>
            <a:lvl9pPr marL="1959416" indent="0">
              <a:buNone/>
              <a:defRPr sz="842" b="1"/>
            </a:lvl9pPr>
          </a:lstStyle>
          <a:p>
            <a:pPr lvl="0"/>
            <a:r>
              <a:rPr lang="en-US"/>
              <a:t>Click to edit Master text styles</a:t>
            </a:r>
          </a:p>
        </p:txBody>
      </p:sp>
      <p:sp>
        <p:nvSpPr>
          <p:cNvPr id="4" name="Content Placeholder 3"/>
          <p:cNvSpPr>
            <a:spLocks noGrp="1"/>
          </p:cNvSpPr>
          <p:nvPr>
            <p:ph sz="half" idx="2"/>
          </p:nvPr>
        </p:nvSpPr>
        <p:spPr>
          <a:xfrm>
            <a:off x="609601" y="2174875"/>
            <a:ext cx="5386917" cy="3951288"/>
          </a:xfrm>
        </p:spPr>
        <p:txBody>
          <a:bodyPr/>
          <a:lstStyle>
            <a:lvl1pPr>
              <a:defRPr sz="1301"/>
            </a:lvl1pPr>
            <a:lvl2pPr>
              <a:defRPr sz="1072"/>
            </a:lvl2pPr>
            <a:lvl3pPr>
              <a:defRPr sz="956"/>
            </a:lvl3pPr>
            <a:lvl4pPr>
              <a:defRPr sz="842"/>
            </a:lvl4pPr>
            <a:lvl5pPr>
              <a:defRPr sz="842"/>
            </a:lvl5pPr>
            <a:lvl6pPr>
              <a:defRPr sz="842"/>
            </a:lvl6pPr>
            <a:lvl7pPr>
              <a:defRPr sz="842"/>
            </a:lvl7pPr>
            <a:lvl8pPr>
              <a:defRPr sz="842"/>
            </a:lvl8pPr>
            <a:lvl9pPr>
              <a:defRPr sz="84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0" y="1535113"/>
            <a:ext cx="5389032" cy="639762"/>
          </a:xfrm>
        </p:spPr>
        <p:txBody>
          <a:bodyPr anchor="b"/>
          <a:lstStyle>
            <a:lvl1pPr marL="0" indent="0">
              <a:buNone/>
              <a:defRPr sz="1301" b="1"/>
            </a:lvl1pPr>
            <a:lvl2pPr marL="244927" indent="0">
              <a:buNone/>
              <a:defRPr sz="1072" b="1"/>
            </a:lvl2pPr>
            <a:lvl3pPr marL="489854" indent="0">
              <a:buNone/>
              <a:defRPr sz="956" b="1"/>
            </a:lvl3pPr>
            <a:lvl4pPr marL="734781" indent="0">
              <a:buNone/>
              <a:defRPr sz="842" b="1"/>
            </a:lvl4pPr>
            <a:lvl5pPr marL="979708" indent="0">
              <a:buNone/>
              <a:defRPr sz="842" b="1"/>
            </a:lvl5pPr>
            <a:lvl6pPr marL="1224635" indent="0">
              <a:buNone/>
              <a:defRPr sz="842" b="1"/>
            </a:lvl6pPr>
            <a:lvl7pPr marL="1469561" indent="0">
              <a:buNone/>
              <a:defRPr sz="842" b="1"/>
            </a:lvl7pPr>
            <a:lvl8pPr marL="1714489" indent="0">
              <a:buNone/>
              <a:defRPr sz="842" b="1"/>
            </a:lvl8pPr>
            <a:lvl9pPr marL="1959416" indent="0">
              <a:buNone/>
              <a:defRPr sz="842" b="1"/>
            </a:lvl9pPr>
          </a:lstStyle>
          <a:p>
            <a:pPr lvl="0"/>
            <a:r>
              <a:rPr lang="en-US"/>
              <a:t>Click to edit Master text styles</a:t>
            </a:r>
          </a:p>
        </p:txBody>
      </p:sp>
      <p:sp>
        <p:nvSpPr>
          <p:cNvPr id="6" name="Content Placeholder 5"/>
          <p:cNvSpPr>
            <a:spLocks noGrp="1"/>
          </p:cNvSpPr>
          <p:nvPr>
            <p:ph sz="quarter" idx="4"/>
          </p:nvPr>
        </p:nvSpPr>
        <p:spPr>
          <a:xfrm>
            <a:off x="6193370" y="2174875"/>
            <a:ext cx="5389032" cy="3951288"/>
          </a:xfrm>
        </p:spPr>
        <p:txBody>
          <a:bodyPr/>
          <a:lstStyle>
            <a:lvl1pPr>
              <a:defRPr sz="1301"/>
            </a:lvl1pPr>
            <a:lvl2pPr>
              <a:defRPr sz="1072"/>
            </a:lvl2pPr>
            <a:lvl3pPr>
              <a:defRPr sz="956"/>
            </a:lvl3pPr>
            <a:lvl4pPr>
              <a:defRPr sz="842"/>
            </a:lvl4pPr>
            <a:lvl5pPr>
              <a:defRPr sz="842"/>
            </a:lvl5pPr>
            <a:lvl6pPr>
              <a:defRPr sz="842"/>
            </a:lvl6pPr>
            <a:lvl7pPr>
              <a:defRPr sz="842"/>
            </a:lvl7pPr>
            <a:lvl8pPr>
              <a:defRPr sz="842"/>
            </a:lvl8pPr>
            <a:lvl9pPr>
              <a:defRPr sz="84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A896001-ED6B-4434-A178-D1B94E0C86D9}" type="datetimeFigureOut">
              <a:rPr lang="en-GB" smtClean="0"/>
              <a:t>25/04/2022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18105124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A896001-ED6B-4434-A178-D1B94E0C86D9}" type="datetimeFigureOut">
              <a:rPr lang="en-GB" smtClean="0"/>
              <a:t>25/04/2022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42255960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896001-ED6B-4434-A178-D1B94E0C86D9}" type="datetimeFigureOut">
              <a:rPr lang="en-GB" smtClean="0"/>
              <a:t>25/04/2022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520254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9557438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5" cy="1162050"/>
          </a:xfrm>
        </p:spPr>
        <p:txBody>
          <a:bodyPr anchor="b"/>
          <a:lstStyle>
            <a:lvl1pPr algn="l">
              <a:defRPr sz="1072" b="1"/>
            </a:lvl1pPr>
          </a:lstStyle>
          <a:p>
            <a:r>
              <a:rPr lang="en-US"/>
              <a:t>Click to edit Master title style</a:t>
            </a:r>
            <a:endParaRPr lang="en-GB"/>
          </a:p>
        </p:txBody>
      </p:sp>
      <p:sp>
        <p:nvSpPr>
          <p:cNvPr id="3" name="Content Placeholder 2"/>
          <p:cNvSpPr>
            <a:spLocks noGrp="1"/>
          </p:cNvSpPr>
          <p:nvPr>
            <p:ph idx="1"/>
          </p:nvPr>
        </p:nvSpPr>
        <p:spPr>
          <a:xfrm>
            <a:off x="4766734" y="273051"/>
            <a:ext cx="6815667" cy="5853113"/>
          </a:xfrm>
        </p:spPr>
        <p:txBody>
          <a:bodyPr/>
          <a:lstStyle>
            <a:lvl1pPr>
              <a:defRPr sz="1722"/>
            </a:lvl1pPr>
            <a:lvl2pPr>
              <a:defRPr sz="1493"/>
            </a:lvl2pPr>
            <a:lvl3pPr>
              <a:defRPr sz="1301"/>
            </a:lvl3pPr>
            <a:lvl4pPr>
              <a:defRPr sz="1072"/>
            </a:lvl4pPr>
            <a:lvl5pPr>
              <a:defRPr sz="1072"/>
            </a:lvl5pPr>
            <a:lvl6pPr>
              <a:defRPr sz="1072"/>
            </a:lvl6pPr>
            <a:lvl7pPr>
              <a:defRPr sz="1072"/>
            </a:lvl7pPr>
            <a:lvl8pPr>
              <a:defRPr sz="1072"/>
            </a:lvl8pPr>
            <a:lvl9pPr>
              <a:defRPr sz="107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5" cy="4691063"/>
          </a:xfrm>
        </p:spPr>
        <p:txBody>
          <a:bodyPr/>
          <a:lstStyle>
            <a:lvl1pPr marL="0" indent="0">
              <a:buNone/>
              <a:defRPr sz="765"/>
            </a:lvl1pPr>
            <a:lvl2pPr marL="244927" indent="0">
              <a:buNone/>
              <a:defRPr sz="651"/>
            </a:lvl2pPr>
            <a:lvl3pPr marL="489854" indent="0">
              <a:buNone/>
              <a:defRPr sz="536"/>
            </a:lvl3pPr>
            <a:lvl4pPr marL="734781" indent="0">
              <a:buNone/>
              <a:defRPr sz="497"/>
            </a:lvl4pPr>
            <a:lvl5pPr marL="979708" indent="0">
              <a:buNone/>
              <a:defRPr sz="497"/>
            </a:lvl5pPr>
            <a:lvl6pPr marL="1224635" indent="0">
              <a:buNone/>
              <a:defRPr sz="497"/>
            </a:lvl6pPr>
            <a:lvl7pPr marL="1469561" indent="0">
              <a:buNone/>
              <a:defRPr sz="497"/>
            </a:lvl7pPr>
            <a:lvl8pPr marL="1714489" indent="0">
              <a:buNone/>
              <a:defRPr sz="497"/>
            </a:lvl8pPr>
            <a:lvl9pPr marL="1959416" indent="0">
              <a:buNone/>
              <a:defRPr sz="497"/>
            </a:lvl9pPr>
          </a:lstStyle>
          <a:p>
            <a:pPr lvl="0"/>
            <a:r>
              <a:rPr lang="en-US"/>
              <a:t>Click to edit Master text styles</a:t>
            </a:r>
          </a:p>
        </p:txBody>
      </p:sp>
      <p:sp>
        <p:nvSpPr>
          <p:cNvPr id="5" name="Date Placeholder 4"/>
          <p:cNvSpPr>
            <a:spLocks noGrp="1"/>
          </p:cNvSpPr>
          <p:nvPr>
            <p:ph type="dt" sz="half" idx="10"/>
          </p:nvPr>
        </p:nvSpPr>
        <p:spPr/>
        <p:txBody>
          <a:bodyPr/>
          <a:lstStyle/>
          <a:p>
            <a:fld id="{AA896001-ED6B-4434-A178-D1B94E0C86D9}" type="datetimeFigureOut">
              <a:rPr lang="en-GB" smtClean="0"/>
              <a:t>25/04/2022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250359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1"/>
            <a:ext cx="7315200" cy="566738"/>
          </a:xfrm>
        </p:spPr>
        <p:txBody>
          <a:bodyPr anchor="b"/>
          <a:lstStyle>
            <a:lvl1pPr algn="l">
              <a:defRPr sz="1072" b="1"/>
            </a:lvl1pPr>
          </a:lstStyle>
          <a:p>
            <a:r>
              <a:rPr lang="en-US"/>
              <a:t>Click to edit Master title style</a:t>
            </a:r>
            <a:endParaRPr lang="en-GB"/>
          </a:p>
        </p:txBody>
      </p:sp>
      <p:sp>
        <p:nvSpPr>
          <p:cNvPr id="3" name="Picture Placeholder 2"/>
          <p:cNvSpPr>
            <a:spLocks noGrp="1"/>
          </p:cNvSpPr>
          <p:nvPr>
            <p:ph type="pic" idx="1"/>
          </p:nvPr>
        </p:nvSpPr>
        <p:spPr>
          <a:xfrm>
            <a:off x="2389718" y="612775"/>
            <a:ext cx="7315200" cy="4114800"/>
          </a:xfrm>
        </p:spPr>
        <p:txBody>
          <a:bodyPr/>
          <a:lstStyle>
            <a:lvl1pPr marL="0" indent="0">
              <a:buNone/>
              <a:defRPr sz="1722"/>
            </a:lvl1pPr>
            <a:lvl2pPr marL="244927" indent="0">
              <a:buNone/>
              <a:defRPr sz="1493"/>
            </a:lvl2pPr>
            <a:lvl3pPr marL="489854" indent="0">
              <a:buNone/>
              <a:defRPr sz="1301"/>
            </a:lvl3pPr>
            <a:lvl4pPr marL="734781" indent="0">
              <a:buNone/>
              <a:defRPr sz="1072"/>
            </a:lvl4pPr>
            <a:lvl5pPr marL="979708" indent="0">
              <a:buNone/>
              <a:defRPr sz="1072"/>
            </a:lvl5pPr>
            <a:lvl6pPr marL="1224635" indent="0">
              <a:buNone/>
              <a:defRPr sz="1072"/>
            </a:lvl6pPr>
            <a:lvl7pPr marL="1469561" indent="0">
              <a:buNone/>
              <a:defRPr sz="1072"/>
            </a:lvl7pPr>
            <a:lvl8pPr marL="1714489" indent="0">
              <a:buNone/>
              <a:defRPr sz="1072"/>
            </a:lvl8pPr>
            <a:lvl9pPr marL="1959416" indent="0">
              <a:buNone/>
              <a:defRPr sz="1072"/>
            </a:lvl9pPr>
          </a:lstStyle>
          <a:p>
            <a:endParaRPr lang="en-GB"/>
          </a:p>
        </p:txBody>
      </p:sp>
      <p:sp>
        <p:nvSpPr>
          <p:cNvPr id="4" name="Text Placeholder 3"/>
          <p:cNvSpPr>
            <a:spLocks noGrp="1"/>
          </p:cNvSpPr>
          <p:nvPr>
            <p:ph type="body" sz="half" idx="2"/>
          </p:nvPr>
        </p:nvSpPr>
        <p:spPr>
          <a:xfrm>
            <a:off x="2389718" y="5367338"/>
            <a:ext cx="7315200" cy="804863"/>
          </a:xfrm>
        </p:spPr>
        <p:txBody>
          <a:bodyPr/>
          <a:lstStyle>
            <a:lvl1pPr marL="0" indent="0">
              <a:buNone/>
              <a:defRPr sz="765"/>
            </a:lvl1pPr>
            <a:lvl2pPr marL="244927" indent="0">
              <a:buNone/>
              <a:defRPr sz="651"/>
            </a:lvl2pPr>
            <a:lvl3pPr marL="489854" indent="0">
              <a:buNone/>
              <a:defRPr sz="536"/>
            </a:lvl3pPr>
            <a:lvl4pPr marL="734781" indent="0">
              <a:buNone/>
              <a:defRPr sz="497"/>
            </a:lvl4pPr>
            <a:lvl5pPr marL="979708" indent="0">
              <a:buNone/>
              <a:defRPr sz="497"/>
            </a:lvl5pPr>
            <a:lvl6pPr marL="1224635" indent="0">
              <a:buNone/>
              <a:defRPr sz="497"/>
            </a:lvl6pPr>
            <a:lvl7pPr marL="1469561" indent="0">
              <a:buNone/>
              <a:defRPr sz="497"/>
            </a:lvl7pPr>
            <a:lvl8pPr marL="1714489" indent="0">
              <a:buNone/>
              <a:defRPr sz="497"/>
            </a:lvl8pPr>
            <a:lvl9pPr marL="1959416" indent="0">
              <a:buNone/>
              <a:defRPr sz="497"/>
            </a:lvl9pPr>
          </a:lstStyle>
          <a:p>
            <a:pPr lvl="0"/>
            <a:r>
              <a:rPr lang="en-US"/>
              <a:t>Click to edit Master text styles</a:t>
            </a:r>
          </a:p>
        </p:txBody>
      </p:sp>
      <p:sp>
        <p:nvSpPr>
          <p:cNvPr id="5" name="Date Placeholder 4"/>
          <p:cNvSpPr>
            <a:spLocks noGrp="1"/>
          </p:cNvSpPr>
          <p:nvPr>
            <p:ph type="dt" sz="half" idx="10"/>
          </p:nvPr>
        </p:nvSpPr>
        <p:spPr/>
        <p:txBody>
          <a:bodyPr/>
          <a:lstStyle/>
          <a:p>
            <a:fld id="{AA896001-ED6B-4434-A178-D1B94E0C86D9}" type="datetimeFigureOut">
              <a:rPr lang="en-GB" smtClean="0"/>
              <a:t>25/04/2022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7343998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16269060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1"/>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40297428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
        <p:nvSpPr>
          <p:cNvPr id="248" name="Title 247"/>
          <p:cNvSpPr>
            <a:spLocks noGrp="1"/>
          </p:cNvSpPr>
          <p:nvPr userDrawn="1">
            <p:ph type="title" hasCustomPrompt="1"/>
          </p:nvPr>
        </p:nvSpPr>
        <p:spPr>
          <a:xfrm>
            <a:off x="6492277" y="306680"/>
            <a:ext cx="5017311" cy="535029"/>
          </a:xfrm>
        </p:spPr>
        <p:txBody>
          <a:bodyPr lIns="0" tIns="0" rIns="0" bIns="0">
            <a:normAutofit/>
          </a:bodyPr>
          <a:lstStyle>
            <a:lvl1pPr algn="r">
              <a:defRPr sz="1205" b="1">
                <a:solidFill>
                  <a:schemeClr val="tx1"/>
                </a:solidFill>
              </a:defRPr>
            </a:lvl1pPr>
          </a:lstStyle>
          <a:p>
            <a:r>
              <a:rPr lang="en-US"/>
              <a:t>INFOGRAPHIC</a:t>
            </a:r>
            <a:br>
              <a:rPr lang="en-US"/>
            </a:br>
            <a:r>
              <a:rPr lang="en-US"/>
              <a:t>ELEMENTS:</a:t>
            </a:r>
          </a:p>
        </p:txBody>
      </p:sp>
      <p:sp>
        <p:nvSpPr>
          <p:cNvPr id="254" name="Text Placeholder 253"/>
          <p:cNvSpPr>
            <a:spLocks noGrp="1"/>
          </p:cNvSpPr>
          <p:nvPr userDrawn="1">
            <p:ph type="body" sz="quarter" idx="10" hasCustomPrompt="1"/>
          </p:nvPr>
        </p:nvSpPr>
        <p:spPr>
          <a:xfrm>
            <a:off x="9248355" y="856917"/>
            <a:ext cx="2240845" cy="246796"/>
          </a:xfrm>
        </p:spPr>
        <p:txBody>
          <a:bodyPr lIns="0" tIns="0" rIns="0" bIns="0">
            <a:noAutofit/>
          </a:bodyPr>
          <a:lstStyle>
            <a:lvl1pPr marL="0" indent="0" algn="r">
              <a:buNone/>
              <a:defRPr sz="884" i="1">
                <a:solidFill>
                  <a:schemeClr val="bg2"/>
                </a:solidFill>
              </a:defRPr>
            </a:lvl1pPr>
            <a:lvl2pPr marL="137771" indent="0" algn="r">
              <a:buNone/>
              <a:defRPr sz="884">
                <a:solidFill>
                  <a:schemeClr val="bg2"/>
                </a:solidFill>
              </a:defRPr>
            </a:lvl2pPr>
            <a:lvl3pPr marL="275543" indent="0" algn="r">
              <a:buNone/>
              <a:defRPr sz="884">
                <a:solidFill>
                  <a:schemeClr val="bg2"/>
                </a:solidFill>
              </a:defRPr>
            </a:lvl3pPr>
            <a:lvl4pPr marL="413314" indent="0" algn="r">
              <a:buNone/>
              <a:defRPr sz="884">
                <a:solidFill>
                  <a:schemeClr val="bg2"/>
                </a:solidFill>
              </a:defRPr>
            </a:lvl4pPr>
            <a:lvl5pPr marL="551085" indent="0" algn="r">
              <a:buNone/>
              <a:defRPr sz="884">
                <a:solidFill>
                  <a:schemeClr val="bg2"/>
                </a:solidFill>
              </a:defRPr>
            </a:lvl5pPr>
          </a:lstStyle>
          <a:p>
            <a:pPr lvl="0"/>
            <a:r>
              <a:rPr lang="en-US"/>
              <a:t>Shapes</a:t>
            </a:r>
          </a:p>
        </p:txBody>
      </p:sp>
    </p:spTree>
    <p:extLst>
      <p:ext uri="{BB962C8B-B14F-4D97-AF65-F5344CB8AC3E}">
        <p14:creationId xmlns:p14="http://schemas.microsoft.com/office/powerpoint/2010/main" val="4223669109"/>
      </p:ext>
    </p:extLst>
  </p:cSld>
  <p:clrMapOvr>
    <a:masterClrMapping/>
  </p:clrMapOvr>
  <p:extLst>
    <p:ext uri="{DCECCB84-F9BA-43D5-87BE-67443E8EF086}">
      <p15:sldGuideLst xmlns:p15="http://schemas.microsoft.com/office/powerpoint/2012/main">
        <p15:guide id="1" orient="horz" pos="150">
          <p15:clr>
            <a:srgbClr val="FBAE40"/>
          </p15:clr>
        </p15:guide>
        <p15:guide id="2" pos="2430">
          <p15:clr>
            <a:srgbClr val="FBAE40"/>
          </p15:clr>
        </p15:guide>
        <p15:guide id="3" pos="185">
          <p15:clr>
            <a:srgbClr val="FBAE40"/>
          </p15:clr>
        </p15:guide>
        <p15:guide id="4" pos="4674">
          <p15:clr>
            <a:srgbClr val="FBAE40"/>
          </p15:clr>
        </p15:guide>
        <p15:guide id="12" orient="horz" pos="5270">
          <p15:clr>
            <a:srgbClr val="FBAE40"/>
          </p15:clr>
        </p15:guide>
        <p15:guide id="13" orient="horz" pos="777">
          <p15:clr>
            <a:srgbClr val="FBAE40"/>
          </p15:clr>
        </p15:guide>
        <p15:guide id="14" orient="horz" pos="3650">
          <p15:clr>
            <a:srgbClr val="FBAE40"/>
          </p15:clr>
        </p15:guide>
        <p15:guide id="15" pos="179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15CBA6D-3508-41F8-B7B1-3F78977D97C8}" type="datetimeFigureOut">
              <a:rPr lang="en-GB" smtClean="0"/>
              <a:t>25/04/2022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869794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15CBA6D-3508-41F8-B7B1-3F78977D97C8}" type="datetimeFigureOut">
              <a:rPr lang="en-GB" smtClean="0"/>
              <a:t>25/04/2022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162648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15CBA6D-3508-41F8-B7B1-3F78977D97C8}" type="datetimeFigureOut">
              <a:rPr lang="en-GB" smtClean="0"/>
              <a:t>25/04/2022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1512804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15CBA6D-3508-41F8-B7B1-3F78977D97C8}" type="datetimeFigureOut">
              <a:rPr lang="en-GB" smtClean="0"/>
              <a:t>25/04/2022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2565150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5CBA6D-3508-41F8-B7B1-3F78977D97C8}" type="datetimeFigureOut">
              <a:rPr lang="en-GB" smtClean="0"/>
              <a:t>25/04/2022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0121707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5CBA6D-3508-41F8-B7B1-3F78977D97C8}" type="datetimeFigureOut">
              <a:rPr lang="en-GB" smtClean="0"/>
              <a:t>25/04/2022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619564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5CBA6D-3508-41F8-B7B1-3F78977D97C8}" type="datetimeFigureOut">
              <a:rPr lang="en-GB" smtClean="0"/>
              <a:t>25/04/2022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4083802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CBA6D-3508-41F8-B7B1-3F78977D97C8}" type="datetimeFigureOut">
              <a:rPr lang="en-GB" smtClean="0"/>
              <a:t>25/04/2022</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52917F-FA09-4ED1-ADD0-43BC662E32C7}" type="slidenum">
              <a:rPr lang="en-GB" smtClean="0"/>
              <a:t>‹#›</a:t>
            </a:fld>
            <a:endParaRPr lang="en-GB"/>
          </a:p>
        </p:txBody>
      </p:sp>
    </p:spTree>
    <p:extLst>
      <p:ext uri="{BB962C8B-B14F-4D97-AF65-F5344CB8AC3E}">
        <p14:creationId xmlns:p14="http://schemas.microsoft.com/office/powerpoint/2010/main" val="10842664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128016" tIns="64008" rIns="128016" bIns="64008"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3"/>
            <a:ext cx="10972800" cy="4525963"/>
          </a:xfrm>
          <a:prstGeom prst="rect">
            <a:avLst/>
          </a:prstGeom>
        </p:spPr>
        <p:txBody>
          <a:bodyPr vert="horz" lIns="128016" tIns="64008" rIns="128016" bIns="6400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1" y="6356354"/>
            <a:ext cx="2844800" cy="365125"/>
          </a:xfrm>
          <a:prstGeom prst="rect">
            <a:avLst/>
          </a:prstGeom>
        </p:spPr>
        <p:txBody>
          <a:bodyPr vert="horz" lIns="128016" tIns="64008" rIns="128016" bIns="64008" rtlCol="0" anchor="ctr"/>
          <a:lstStyle>
            <a:lvl1pPr algn="l">
              <a:defRPr sz="651">
                <a:solidFill>
                  <a:schemeClr val="tx1">
                    <a:tint val="75000"/>
                  </a:schemeClr>
                </a:solidFill>
              </a:defRPr>
            </a:lvl1pPr>
          </a:lstStyle>
          <a:p>
            <a:fld id="{AA896001-ED6B-4434-A178-D1B94E0C86D9}" type="datetimeFigureOut">
              <a:rPr lang="en-GB" smtClean="0"/>
              <a:t>25/04/2022</a:t>
            </a:fld>
            <a:endParaRPr lang="en-GB"/>
          </a:p>
        </p:txBody>
      </p:sp>
      <p:sp>
        <p:nvSpPr>
          <p:cNvPr id="5" name="Footer Placeholder 4"/>
          <p:cNvSpPr>
            <a:spLocks noGrp="1"/>
          </p:cNvSpPr>
          <p:nvPr>
            <p:ph type="ftr" sz="quarter" idx="3"/>
          </p:nvPr>
        </p:nvSpPr>
        <p:spPr>
          <a:xfrm>
            <a:off x="4165601" y="6356354"/>
            <a:ext cx="3860800" cy="365125"/>
          </a:xfrm>
          <a:prstGeom prst="rect">
            <a:avLst/>
          </a:prstGeom>
        </p:spPr>
        <p:txBody>
          <a:bodyPr vert="horz" lIns="128016" tIns="64008" rIns="128016" bIns="64008" rtlCol="0" anchor="ctr"/>
          <a:lstStyle>
            <a:lvl1pPr algn="ctr">
              <a:defRPr sz="651">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4"/>
            <a:ext cx="2844800" cy="365125"/>
          </a:xfrm>
          <a:prstGeom prst="rect">
            <a:avLst/>
          </a:prstGeom>
        </p:spPr>
        <p:txBody>
          <a:bodyPr vert="horz" lIns="128016" tIns="64008" rIns="128016" bIns="64008" rtlCol="0" anchor="ctr"/>
          <a:lstStyle>
            <a:lvl1pPr algn="r">
              <a:defRPr sz="651">
                <a:solidFill>
                  <a:schemeClr val="tx1">
                    <a:tint val="75000"/>
                  </a:schemeClr>
                </a:solidFill>
              </a:defRPr>
            </a:lvl1pPr>
          </a:lstStyle>
          <a:p>
            <a:fld id="{53042B01-AF35-4928-9691-F2398F3E43CD}" type="slidenum">
              <a:rPr lang="en-GB" smtClean="0"/>
              <a:t>‹#›</a:t>
            </a:fld>
            <a:endParaRPr lang="en-GB"/>
          </a:p>
        </p:txBody>
      </p:sp>
    </p:spTree>
    <p:extLst>
      <p:ext uri="{BB962C8B-B14F-4D97-AF65-F5344CB8AC3E}">
        <p14:creationId xmlns:p14="http://schemas.microsoft.com/office/powerpoint/2010/main" val="75474022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489854" rtl="0" eaLnBrk="1" latinLnBrk="0" hangingPunct="1">
        <a:spcBef>
          <a:spcPct val="0"/>
        </a:spcBef>
        <a:buNone/>
        <a:defRPr sz="2372" kern="1200">
          <a:solidFill>
            <a:schemeClr val="tx1"/>
          </a:solidFill>
          <a:latin typeface="+mj-lt"/>
          <a:ea typeface="+mj-ea"/>
          <a:cs typeface="+mj-cs"/>
        </a:defRPr>
      </a:lvl1pPr>
    </p:titleStyle>
    <p:bodyStyle>
      <a:lvl1pPr marL="183695" indent="-183695" algn="l" defTabSz="489854" rtl="0" eaLnBrk="1" latinLnBrk="0" hangingPunct="1">
        <a:spcBef>
          <a:spcPct val="20000"/>
        </a:spcBef>
        <a:buFont typeface="Arial" panose="020B0604020202020204" pitchFamily="34" charset="0"/>
        <a:buChar char="•"/>
        <a:defRPr sz="1722" kern="1200">
          <a:solidFill>
            <a:schemeClr val="tx1"/>
          </a:solidFill>
          <a:latin typeface="+mn-lt"/>
          <a:ea typeface="+mn-ea"/>
          <a:cs typeface="+mn-cs"/>
        </a:defRPr>
      </a:lvl1pPr>
      <a:lvl2pPr marL="398006" indent="-153080" algn="l" defTabSz="489854" rtl="0" eaLnBrk="1" latinLnBrk="0" hangingPunct="1">
        <a:spcBef>
          <a:spcPct val="20000"/>
        </a:spcBef>
        <a:buFont typeface="Arial" panose="020B0604020202020204" pitchFamily="34" charset="0"/>
        <a:buChar char="–"/>
        <a:defRPr sz="1493" kern="1200">
          <a:solidFill>
            <a:schemeClr val="tx1"/>
          </a:solidFill>
          <a:latin typeface="+mn-lt"/>
          <a:ea typeface="+mn-ea"/>
          <a:cs typeface="+mn-cs"/>
        </a:defRPr>
      </a:lvl2pPr>
      <a:lvl3pPr marL="612317" indent="-122463" algn="l" defTabSz="489854" rtl="0" eaLnBrk="1" latinLnBrk="0" hangingPunct="1">
        <a:spcBef>
          <a:spcPct val="20000"/>
        </a:spcBef>
        <a:buFont typeface="Arial" panose="020B0604020202020204" pitchFamily="34" charset="0"/>
        <a:buChar char="•"/>
        <a:defRPr sz="1301" kern="1200">
          <a:solidFill>
            <a:schemeClr val="tx1"/>
          </a:solidFill>
          <a:latin typeface="+mn-lt"/>
          <a:ea typeface="+mn-ea"/>
          <a:cs typeface="+mn-cs"/>
        </a:defRPr>
      </a:lvl3pPr>
      <a:lvl4pPr marL="857244"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4pPr>
      <a:lvl5pPr marL="1102172"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5pPr>
      <a:lvl6pPr marL="1347098"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6pPr>
      <a:lvl7pPr marL="1592026"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7pPr>
      <a:lvl8pPr marL="1836952"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8pPr>
      <a:lvl9pPr marL="2081879"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9pPr>
    </p:bodyStyle>
    <p:otherStyle>
      <a:defPPr>
        <a:defRPr lang="en-US"/>
      </a:defPPr>
      <a:lvl1pPr marL="0" algn="l" defTabSz="489854" rtl="0" eaLnBrk="1" latinLnBrk="0" hangingPunct="1">
        <a:defRPr sz="956" kern="1200">
          <a:solidFill>
            <a:schemeClr val="tx1"/>
          </a:solidFill>
          <a:latin typeface="+mn-lt"/>
          <a:ea typeface="+mn-ea"/>
          <a:cs typeface="+mn-cs"/>
        </a:defRPr>
      </a:lvl1pPr>
      <a:lvl2pPr marL="244927" algn="l" defTabSz="489854" rtl="0" eaLnBrk="1" latinLnBrk="0" hangingPunct="1">
        <a:defRPr sz="956" kern="1200">
          <a:solidFill>
            <a:schemeClr val="tx1"/>
          </a:solidFill>
          <a:latin typeface="+mn-lt"/>
          <a:ea typeface="+mn-ea"/>
          <a:cs typeface="+mn-cs"/>
        </a:defRPr>
      </a:lvl2pPr>
      <a:lvl3pPr marL="489854" algn="l" defTabSz="489854" rtl="0" eaLnBrk="1" latinLnBrk="0" hangingPunct="1">
        <a:defRPr sz="956" kern="1200">
          <a:solidFill>
            <a:schemeClr val="tx1"/>
          </a:solidFill>
          <a:latin typeface="+mn-lt"/>
          <a:ea typeface="+mn-ea"/>
          <a:cs typeface="+mn-cs"/>
        </a:defRPr>
      </a:lvl3pPr>
      <a:lvl4pPr marL="734781" algn="l" defTabSz="489854" rtl="0" eaLnBrk="1" latinLnBrk="0" hangingPunct="1">
        <a:defRPr sz="956" kern="1200">
          <a:solidFill>
            <a:schemeClr val="tx1"/>
          </a:solidFill>
          <a:latin typeface="+mn-lt"/>
          <a:ea typeface="+mn-ea"/>
          <a:cs typeface="+mn-cs"/>
        </a:defRPr>
      </a:lvl4pPr>
      <a:lvl5pPr marL="979708" algn="l" defTabSz="489854" rtl="0" eaLnBrk="1" latinLnBrk="0" hangingPunct="1">
        <a:defRPr sz="956" kern="1200">
          <a:solidFill>
            <a:schemeClr val="tx1"/>
          </a:solidFill>
          <a:latin typeface="+mn-lt"/>
          <a:ea typeface="+mn-ea"/>
          <a:cs typeface="+mn-cs"/>
        </a:defRPr>
      </a:lvl5pPr>
      <a:lvl6pPr marL="1224635" algn="l" defTabSz="489854" rtl="0" eaLnBrk="1" latinLnBrk="0" hangingPunct="1">
        <a:defRPr sz="956" kern="1200">
          <a:solidFill>
            <a:schemeClr val="tx1"/>
          </a:solidFill>
          <a:latin typeface="+mn-lt"/>
          <a:ea typeface="+mn-ea"/>
          <a:cs typeface="+mn-cs"/>
        </a:defRPr>
      </a:lvl6pPr>
      <a:lvl7pPr marL="1469561" algn="l" defTabSz="489854" rtl="0" eaLnBrk="1" latinLnBrk="0" hangingPunct="1">
        <a:defRPr sz="956" kern="1200">
          <a:solidFill>
            <a:schemeClr val="tx1"/>
          </a:solidFill>
          <a:latin typeface="+mn-lt"/>
          <a:ea typeface="+mn-ea"/>
          <a:cs typeface="+mn-cs"/>
        </a:defRPr>
      </a:lvl7pPr>
      <a:lvl8pPr marL="1714489" algn="l" defTabSz="489854" rtl="0" eaLnBrk="1" latinLnBrk="0" hangingPunct="1">
        <a:defRPr sz="956" kern="1200">
          <a:solidFill>
            <a:schemeClr val="tx1"/>
          </a:solidFill>
          <a:latin typeface="+mn-lt"/>
          <a:ea typeface="+mn-ea"/>
          <a:cs typeface="+mn-cs"/>
        </a:defRPr>
      </a:lvl8pPr>
      <a:lvl9pPr marL="1959416" algn="l" defTabSz="489854" rtl="0" eaLnBrk="1" latinLnBrk="0" hangingPunct="1">
        <a:defRPr sz="95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8" Type="http://schemas.openxmlformats.org/officeDocument/2006/relationships/chart" Target="../charts/chart7.xml"/><Relationship Id="rId13" Type="http://schemas.openxmlformats.org/officeDocument/2006/relationships/image" Target="../media/image7.png"/><Relationship Id="rId18"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5.png"/><Relationship Id="rId12" Type="http://schemas.openxmlformats.org/officeDocument/2006/relationships/chart" Target="../charts/chart10.xml"/><Relationship Id="rId17" Type="http://schemas.openxmlformats.org/officeDocument/2006/relationships/image" Target="../media/image9.png"/><Relationship Id="rId2" Type="http://schemas.openxmlformats.org/officeDocument/2006/relationships/notesSlide" Target="../notesSlides/notesSlide4.xml"/><Relationship Id="rId16"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chart" Target="../charts/chart6.xml"/><Relationship Id="rId11" Type="http://schemas.openxmlformats.org/officeDocument/2006/relationships/image" Target="../media/image6.jpeg"/><Relationship Id="rId5" Type="http://schemas.microsoft.com/office/2007/relationships/hdphoto" Target="../media/hdphoto1.wdp"/><Relationship Id="rId15" Type="http://schemas.openxmlformats.org/officeDocument/2006/relationships/chart" Target="../charts/chart11.xml"/><Relationship Id="rId10" Type="http://schemas.openxmlformats.org/officeDocument/2006/relationships/chart" Target="../charts/chart9.xml"/><Relationship Id="rId4" Type="http://schemas.openxmlformats.org/officeDocument/2006/relationships/image" Target="../media/image4.png"/><Relationship Id="rId9" Type="http://schemas.openxmlformats.org/officeDocument/2006/relationships/chart" Target="../charts/chart8.xml"/><Relationship Id="rId1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chart" Target="../charts/chart17.xml"/><Relationship Id="rId3" Type="http://schemas.openxmlformats.org/officeDocument/2006/relationships/chart" Target="../charts/chart12.xml"/><Relationship Id="rId7" Type="http://schemas.openxmlformats.org/officeDocument/2006/relationships/image" Target="../media/image6.jpeg"/><Relationship Id="rId12" Type="http://schemas.openxmlformats.org/officeDocument/2006/relationships/chart" Target="../charts/chart16.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hart" Target="../charts/chart13.xml"/><Relationship Id="rId11" Type="http://schemas.openxmlformats.org/officeDocument/2006/relationships/chart" Target="../charts/chart15.xml"/><Relationship Id="rId5" Type="http://schemas.openxmlformats.org/officeDocument/2006/relationships/image" Target="../media/image10.png"/><Relationship Id="rId15" Type="http://schemas.microsoft.com/office/2007/relationships/hdphoto" Target="../media/hdphoto4.wdp"/><Relationship Id="rId10" Type="http://schemas.openxmlformats.org/officeDocument/2006/relationships/chart" Target="../charts/chart14.xml"/><Relationship Id="rId4" Type="http://schemas.openxmlformats.org/officeDocument/2006/relationships/image" Target="../media/image3.png"/><Relationship Id="rId9" Type="http://schemas.openxmlformats.org/officeDocument/2006/relationships/image" Target="../media/image11.png"/><Relationship Id="rId1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chart" Target="../charts/chart23.xml"/><Relationship Id="rId3" Type="http://schemas.openxmlformats.org/officeDocument/2006/relationships/chart" Target="../charts/chart18.xml"/><Relationship Id="rId7" Type="http://schemas.openxmlformats.org/officeDocument/2006/relationships/chart" Target="../charts/chart19.xml"/><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chart" Target="../charts/chart22.xml"/><Relationship Id="rId5" Type="http://schemas.openxmlformats.org/officeDocument/2006/relationships/image" Target="../media/image10.png"/><Relationship Id="rId10" Type="http://schemas.openxmlformats.org/officeDocument/2006/relationships/chart" Target="../charts/chart21.xml"/><Relationship Id="rId4" Type="http://schemas.openxmlformats.org/officeDocument/2006/relationships/image" Target="../media/image3.png"/><Relationship Id="rId9" Type="http://schemas.openxmlformats.org/officeDocument/2006/relationships/chart" Target="../charts/chart20.xml"/><Relationship Id="rId1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png"/><Relationship Id="rId3" Type="http://schemas.openxmlformats.org/officeDocument/2006/relationships/chart" Target="../charts/chart24.xml"/><Relationship Id="rId7" Type="http://schemas.openxmlformats.org/officeDocument/2006/relationships/image" Target="../media/image6.jpeg"/><Relationship Id="rId12" Type="http://schemas.openxmlformats.org/officeDocument/2006/relationships/chart" Target="../charts/chart29.xml"/><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chart" Target="../charts/chart25.xml"/><Relationship Id="rId11" Type="http://schemas.openxmlformats.org/officeDocument/2006/relationships/chart" Target="../charts/chart28.xml"/><Relationship Id="rId5" Type="http://schemas.openxmlformats.org/officeDocument/2006/relationships/image" Target="../media/image10.png"/><Relationship Id="rId10" Type="http://schemas.openxmlformats.org/officeDocument/2006/relationships/chart" Target="../charts/chart27.xml"/><Relationship Id="rId4" Type="http://schemas.openxmlformats.org/officeDocument/2006/relationships/image" Target="../media/image3.png"/><Relationship Id="rId9" Type="http://schemas.openxmlformats.org/officeDocument/2006/relationships/chart" Target="../charts/chart26.xml"/><Relationship Id="rId14" Type="http://schemas.microsoft.com/office/2007/relationships/hdphoto" Target="../media/hdphoto3.wdp"/></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5.png"/><Relationship Id="rId3" Type="http://schemas.openxmlformats.org/officeDocument/2006/relationships/chart" Target="../charts/chart30.xml"/><Relationship Id="rId7" Type="http://schemas.openxmlformats.org/officeDocument/2006/relationships/image" Target="../media/image6.jpeg"/><Relationship Id="rId12" Type="http://schemas.openxmlformats.org/officeDocument/2006/relationships/chart" Target="../charts/chart35.xml"/><Relationship Id="rId17" Type="http://schemas.microsoft.com/office/2007/relationships/hdphoto" Target="../media/hdphoto3.wdp"/><Relationship Id="rId2" Type="http://schemas.openxmlformats.org/officeDocument/2006/relationships/notesSlide" Target="../notesSlides/notesSlide8.xml"/><Relationship Id="rId16" Type="http://schemas.openxmlformats.org/officeDocument/2006/relationships/image" Target="../media/image17.png"/><Relationship Id="rId1" Type="http://schemas.openxmlformats.org/officeDocument/2006/relationships/slideLayout" Target="../slideLayouts/slideLayout19.xml"/><Relationship Id="rId6" Type="http://schemas.openxmlformats.org/officeDocument/2006/relationships/chart" Target="../charts/chart31.xml"/><Relationship Id="rId11" Type="http://schemas.openxmlformats.org/officeDocument/2006/relationships/chart" Target="../charts/chart34.xml"/><Relationship Id="rId5" Type="http://schemas.openxmlformats.org/officeDocument/2006/relationships/image" Target="../media/image10.png"/><Relationship Id="rId15" Type="http://schemas.microsoft.com/office/2007/relationships/hdphoto" Target="../media/hdphoto5.wdp"/><Relationship Id="rId10" Type="http://schemas.openxmlformats.org/officeDocument/2006/relationships/chart" Target="../charts/chart33.xml"/><Relationship Id="rId4" Type="http://schemas.openxmlformats.org/officeDocument/2006/relationships/image" Target="../media/image3.png"/><Relationship Id="rId9" Type="http://schemas.openxmlformats.org/officeDocument/2006/relationships/chart" Target="../charts/chart32.xml"/><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5932" y="1916832"/>
            <a:ext cx="9180137" cy="1470025"/>
          </a:xfrm>
        </p:spPr>
        <p:txBody>
          <a:bodyPr/>
          <a:lstStyle/>
          <a:p>
            <a:r>
              <a:rPr lang="en-GB" sz="2350" b="1" dirty="0"/>
              <a:t>Formal Complaints – Annual Report Summary</a:t>
            </a:r>
            <a:endParaRPr lang="en-GB" b="1" dirty="0"/>
          </a:p>
        </p:txBody>
      </p:sp>
      <p:sp>
        <p:nvSpPr>
          <p:cNvPr id="3" name="Subtitle 2"/>
          <p:cNvSpPr>
            <a:spLocks noGrp="1"/>
          </p:cNvSpPr>
          <p:nvPr>
            <p:ph type="subTitle" idx="1"/>
          </p:nvPr>
        </p:nvSpPr>
        <p:spPr/>
        <p:txBody>
          <a:bodyPr>
            <a:normAutofit lnSpcReduction="10000"/>
          </a:bodyPr>
          <a:lstStyle/>
          <a:p>
            <a:endParaRPr lang="en-GB" dirty="0"/>
          </a:p>
          <a:p>
            <a:endParaRPr lang="en-GB" b="1" dirty="0"/>
          </a:p>
          <a:p>
            <a:r>
              <a:rPr lang="en-GB" sz="1950" b="1" dirty="0"/>
              <a:t>2020-21</a:t>
            </a:r>
          </a:p>
          <a:p>
            <a:r>
              <a:rPr lang="en-GB" dirty="0"/>
              <a:t> </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382" y="6030764"/>
            <a:ext cx="10802699" cy="822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17408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007" y="6035278"/>
            <a:ext cx="10802699" cy="82272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stretch>
            <a:fillRect/>
          </a:stretch>
        </p:blipFill>
        <p:spPr>
          <a:xfrm>
            <a:off x="539007" y="4726715"/>
            <a:ext cx="10802699" cy="1313794"/>
          </a:xfrm>
          <a:prstGeom prst="rect">
            <a:avLst/>
          </a:prstGeom>
        </p:spPr>
      </p:pic>
      <p:sp>
        <p:nvSpPr>
          <p:cNvPr id="4" name="Rectangle 3"/>
          <p:cNvSpPr/>
          <p:nvPr/>
        </p:nvSpPr>
        <p:spPr>
          <a:xfrm>
            <a:off x="751992" y="217713"/>
            <a:ext cx="423460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panose="020F0302020204030204"/>
                <a:ea typeface="+mn-ea"/>
                <a:cs typeface="+mn-cs"/>
              </a:rPr>
              <a:t>CUSTOMER COMPLIMENTS</a:t>
            </a:r>
            <a:endParaRPr kumimoji="0" lang="en-GB"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panose="020F0302020204030204"/>
              <a:ea typeface="+mn-ea"/>
              <a:cs typeface="+mn-cs"/>
            </a:endParaRPr>
          </a:p>
        </p:txBody>
      </p:sp>
      <p:sp>
        <p:nvSpPr>
          <p:cNvPr id="5" name="Rectangular Callout 4"/>
          <p:cNvSpPr/>
          <p:nvPr/>
        </p:nvSpPr>
        <p:spPr>
          <a:xfrm>
            <a:off x="524291" y="2957182"/>
            <a:ext cx="2140215" cy="1775415"/>
          </a:xfrm>
          <a:prstGeom prst="wedgeRectCallout">
            <a:avLst>
              <a:gd name="adj1" fmla="val 32909"/>
              <a:gd name="adj2" fmla="val 61685"/>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Just want to say how good the team was I've had to fit my bathroom. Both of them were very professional, polite and nothing was too much trouble.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January 2021 </a:t>
            </a:r>
            <a:r>
              <a:rPr kumimoji="0" lang="en-GB" sz="1200" b="0" i="1" u="none" strike="noStrike" kern="1200" cap="none" spc="0" normalizeH="0" baseline="0" noProof="0" dirty="0" err="1">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Biocraft</a:t>
            </a:r>
            <a:r>
              <a:rPr kumimoji="0" lang="en-GB" sz="1200" b="0" i="1"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 Housing contractor</a:t>
            </a:r>
          </a:p>
        </p:txBody>
      </p:sp>
      <p:sp>
        <p:nvSpPr>
          <p:cNvPr id="6" name="Rounded Rectangular Callout 5"/>
          <p:cNvSpPr/>
          <p:nvPr/>
        </p:nvSpPr>
        <p:spPr>
          <a:xfrm>
            <a:off x="6426569" y="2295980"/>
            <a:ext cx="2049794" cy="2146652"/>
          </a:xfrm>
          <a:prstGeom prst="wedgeRoundRectCallout">
            <a:avLst>
              <a:gd name="adj1" fmla="val -19513"/>
              <a:gd name="adj2" fmla="val 61283"/>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“I had the pleasure of working with the SW on a few occasions  and found her to be a delight to work with.  She was extremely professional and very skilled”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1"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March 2021, family feedback to Ambleside Social Worker</a:t>
            </a:r>
            <a:endParaRPr kumimoji="0" lang="en-GB" sz="16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Oval Callout 6"/>
          <p:cNvSpPr/>
          <p:nvPr/>
        </p:nvSpPr>
        <p:spPr>
          <a:xfrm>
            <a:off x="490346" y="730512"/>
            <a:ext cx="3507669" cy="2216665"/>
          </a:xfrm>
          <a:prstGeom prst="wedgeEllipseCallout">
            <a:avLst>
              <a:gd name="adj1" fmla="val 42377"/>
              <a:gd name="adj2" fmla="val 1388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Calibri Light" panose="020F0302020204030204" pitchFamily="34" charset="0"/>
              </a:rPr>
              <a:t>“</a:t>
            </a:r>
            <a:r>
              <a:rPr kumimoji="0" lang="en-GB" sz="1200" b="1"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Calibri Light" panose="020F0302020204030204" pitchFamily="34" charset="0"/>
              </a:rPr>
              <a:t>This is fantastic work, really well done! I love the words and pictures approach, so clear and informative, as is the court info! How useful for a young person to have an index of acronyms and explanation of our complicated processes</a:t>
            </a:r>
            <a:r>
              <a:rPr kumimoji="0" lang="en-GB" sz="1200" b="1"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February 2021, Manager feedback for ASYE Social Worker</a:t>
            </a:r>
            <a:endParaRPr kumimoji="0" lang="en-GB" sz="1200" b="0" i="1"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endParaRPr>
          </a:p>
        </p:txBody>
      </p:sp>
      <p:sp>
        <p:nvSpPr>
          <p:cNvPr id="8" name="Rounded Rectangular Callout 7"/>
          <p:cNvSpPr/>
          <p:nvPr/>
        </p:nvSpPr>
        <p:spPr>
          <a:xfrm>
            <a:off x="3339962" y="1533315"/>
            <a:ext cx="2273478" cy="2909317"/>
          </a:xfrm>
          <a:prstGeom prst="wedgeRoundRectCallout">
            <a:avLst>
              <a:gd name="adj1" fmla="val 18372"/>
              <a:gd name="adj2" fmla="val 59110"/>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“Just a quick note to say we very much appreciate the approval of our planning permission …and the balanced way the matter has been handled.  You have no idea how much of a positive lift this has been in the midst of a tough lock down with the difficulties of home schooling and remote working”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a:ea typeface="Calibri" panose="020F0502020204030204" pitchFamily="34" charset="0"/>
                <a:cs typeface="Times New Roman" panose="02020603050405020304" pitchFamily="18" charset="0"/>
              </a:rPr>
              <a:t> </a:t>
            </a:r>
            <a:r>
              <a:rPr kumimoji="0" lang="en-GB" sz="1200" b="0" i="1"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January 2021 Development Management </a:t>
            </a:r>
          </a:p>
        </p:txBody>
      </p:sp>
      <p:sp>
        <p:nvSpPr>
          <p:cNvPr id="9" name="Oval Callout 8"/>
          <p:cNvSpPr/>
          <p:nvPr/>
        </p:nvSpPr>
        <p:spPr>
          <a:xfrm>
            <a:off x="4955387" y="-85909"/>
            <a:ext cx="2942365" cy="2146652"/>
          </a:xfrm>
          <a:prstGeom prst="wedgeEllipseCallout">
            <a:avLst>
              <a:gd name="adj1" fmla="val -18442"/>
              <a:gd name="adj2" fmla="val 18282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sz="1200" b="1" i="0" u="none" strike="noStrike" kern="1200" cap="none" spc="0" normalizeH="0" baseline="0" noProof="0" dirty="0">
                <a:ln>
                  <a:noFill/>
                </a:ln>
                <a:solidFill>
                  <a:prstClr val="black">
                    <a:lumMod val="95000"/>
                    <a:lumOff val="5000"/>
                  </a:prstClr>
                </a:solidFill>
                <a:effectLst/>
                <a:uLnTx/>
                <a:uFillTx/>
                <a:latin typeface="Calibri Light" panose="020F0302020204030204" pitchFamily="34" charset="0"/>
                <a:ea typeface="Calibri" panose="020F0502020204030204" pitchFamily="34" charset="0"/>
                <a:cs typeface="Times New Roman" panose="02020603050405020304" pitchFamily="18" charset="0"/>
              </a:rPr>
              <a:t>“Thank you so much to the agent who helped me this afternoon. He was very concise and clarified what was needed in order to navigate through validating an application - we are very grateful</a:t>
            </a:r>
            <a:r>
              <a:rPr kumimoji="0" lang="en-GB" sz="1250" b="1" i="0" u="none" strike="noStrike" kern="1200" cap="none" spc="0" normalizeH="0" baseline="0" noProof="0" dirty="0">
                <a:ln>
                  <a:noFill/>
                </a:ln>
                <a:solidFill>
                  <a:prstClr val="black">
                    <a:lumMod val="95000"/>
                    <a:lumOff val="5000"/>
                  </a:prstClr>
                </a:solidFill>
                <a:effectLst/>
                <a:uLnTx/>
                <a:uFillTx/>
                <a:latin typeface="Calibri Light" panose="020F0302020204030204" pitchFamily="34" charset="0"/>
                <a:ea typeface="Calibri" panose="020F0502020204030204" pitchFamily="34" charset="0"/>
                <a:cs typeface="Times New Roman" panose="02020603050405020304" pitchFamily="18" charset="0"/>
              </a:rPr>
              <a:t>.”</a:t>
            </a:r>
          </a:p>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sz="1200" b="0" i="1" u="none" strike="noStrike" kern="1200" cap="none" spc="0" normalizeH="0" baseline="0" noProof="0" dirty="0">
                <a:ln>
                  <a:noFill/>
                </a:ln>
                <a:solidFill>
                  <a:prstClr val="black">
                    <a:lumMod val="95000"/>
                    <a:lumOff val="5000"/>
                  </a:prstClr>
                </a:solidFill>
                <a:effectLst/>
                <a:uLnTx/>
                <a:uFillTx/>
                <a:latin typeface="Calibri" panose="020F0502020204030204"/>
                <a:ea typeface="Calibri" panose="020F0502020204030204" pitchFamily="34" charset="0"/>
                <a:cs typeface="Times New Roman" panose="02020603050405020304" pitchFamily="18" charset="0"/>
              </a:rPr>
              <a:t>January 2021 Development Management</a:t>
            </a:r>
          </a:p>
        </p:txBody>
      </p:sp>
      <p:sp>
        <p:nvSpPr>
          <p:cNvPr id="12" name="Oval Callout 11"/>
          <p:cNvSpPr/>
          <p:nvPr/>
        </p:nvSpPr>
        <p:spPr>
          <a:xfrm>
            <a:off x="7761198" y="259896"/>
            <a:ext cx="3702570" cy="2508371"/>
          </a:xfrm>
          <a:prstGeom prst="wedgeEllipseCallout">
            <a:avLst>
              <a:gd name="adj1" fmla="val -35123"/>
              <a:gd name="adj2" fmla="val 12936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rPr>
              <a:t>“thank you all personally for all the help in securing myself and family to this temporary accommodation. You are a lovely team and well done for not allowing your standards drop through these unprecedented times as have so many officers”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prstClr val="black"/>
                </a:solidFill>
                <a:effectLst/>
                <a:uLnTx/>
                <a:uFillTx/>
                <a:latin typeface="Calibri" panose="020F0502020204030204"/>
                <a:ea typeface="+mn-ea"/>
                <a:cs typeface="+mn-cs"/>
              </a:rPr>
              <a:t>March 2021, Housing Needs Team</a:t>
            </a:r>
          </a:p>
        </p:txBody>
      </p:sp>
      <p:sp>
        <p:nvSpPr>
          <p:cNvPr id="13" name="Rectangular Callout 12"/>
          <p:cNvSpPr/>
          <p:nvPr/>
        </p:nvSpPr>
        <p:spPr>
          <a:xfrm>
            <a:off x="9233368" y="2562726"/>
            <a:ext cx="2084191" cy="2045369"/>
          </a:xfrm>
          <a:prstGeom prst="wedgeRectCallout">
            <a:avLst>
              <a:gd name="adj1" fmla="val -44722"/>
              <a:gd name="adj2" fmla="val 6499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rPr>
              <a:t>“The Social Worker was very professional and sympathetic and was persistent in trying to advise the level of support that I needed.  She understood that my situation was evolving throughout the last year </a:t>
            </a:r>
            <a:r>
              <a:rPr kumimoji="0" lang="en-GB"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or so”</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February 2021 Social Work Team</a:t>
            </a:r>
            <a:r>
              <a:rPr kumimoji="0" lang="en-GB"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 </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3590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625449788"/>
              </p:ext>
            </p:extLst>
          </p:nvPr>
        </p:nvGraphicFramePr>
        <p:xfrm>
          <a:off x="381152" y="973497"/>
          <a:ext cx="11095630" cy="55536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1"/>
          <p:cNvSpPr txBox="1">
            <a:spLocks/>
          </p:cNvSpPr>
          <p:nvPr/>
        </p:nvSpPr>
        <p:spPr>
          <a:xfrm>
            <a:off x="1114131" y="361140"/>
            <a:ext cx="9181020" cy="612357"/>
          </a:xfrm>
          <a:prstGeom prst="rect">
            <a:avLst/>
          </a:prstGeom>
        </p:spPr>
        <p:txBody>
          <a:bodyPr vert="horz" lIns="0" tIns="0" rIns="0" bIns="0" rtlCol="0" anchor="ctr">
            <a:normAutofit/>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dirty="0">
                <a:ln>
                  <a:noFill/>
                </a:ln>
                <a:solidFill>
                  <a:prstClr val="black"/>
                </a:solidFill>
                <a:effectLst/>
                <a:uLnTx/>
                <a:uFillTx/>
                <a:latin typeface="Calibri"/>
                <a:ea typeface="+mj-ea"/>
                <a:cs typeface="+mj-cs"/>
              </a:rPr>
              <a:t>Formal Complaints </a:t>
            </a:r>
            <a:r>
              <a:rPr kumimoji="0" lang="en-GB" sz="2100" b="1" i="0" u="none" strike="noStrike" kern="1200" cap="none" spc="0" normalizeH="0" baseline="0" noProof="0" dirty="0">
                <a:ln>
                  <a:noFill/>
                </a:ln>
                <a:solidFill>
                  <a:srgbClr val="0070C0"/>
                </a:solidFill>
                <a:effectLst/>
                <a:uLnTx/>
                <a:uFillTx/>
                <a:latin typeface="Calibri"/>
                <a:ea typeface="+mj-ea"/>
                <a:cs typeface="+mj-cs"/>
              </a:rPr>
              <a:t>I Insight </a:t>
            </a:r>
            <a:r>
              <a:rPr kumimoji="0" lang="en-GB" sz="1600" b="1" i="0" u="none" strike="noStrike" kern="1200" cap="none" spc="0" normalizeH="0" baseline="0" noProof="0" dirty="0">
                <a:ln>
                  <a:noFill/>
                </a:ln>
                <a:solidFill>
                  <a:srgbClr val="0070C0"/>
                </a:solidFill>
                <a:effectLst/>
                <a:uLnTx/>
                <a:uFillTx/>
                <a:latin typeface="Calibri"/>
                <a:ea typeface="+mj-ea"/>
                <a:cs typeface="Calibri"/>
              </a:rPr>
              <a:t> </a:t>
            </a:r>
          </a:p>
          <a:p>
            <a:pPr marL="0" marR="0" lvl="0" indent="0" algn="l" defTabSz="489854" rtl="0" eaLnBrk="1" fontAlgn="auto" latinLnBrk="0" hangingPunct="1">
              <a:lnSpc>
                <a:spcPct val="100000"/>
              </a:lnSpc>
              <a:spcBef>
                <a:spcPct val="0"/>
              </a:spcBef>
              <a:spcAft>
                <a:spcPts val="0"/>
              </a:spcAft>
              <a:buClrTx/>
              <a:buSzTx/>
              <a:buFontTx/>
              <a:buNone/>
              <a:tabLst/>
              <a:defRPr/>
            </a:pPr>
            <a:endParaRPr kumimoji="0" lang="en-GB" sz="2100" b="1" i="0" u="none" strike="noStrike" kern="1200" cap="none" spc="0" normalizeH="0" baseline="0" noProof="0" dirty="0">
              <a:ln>
                <a:noFill/>
              </a:ln>
              <a:solidFill>
                <a:srgbClr val="0070C0"/>
              </a:solidFill>
              <a:effectLst/>
              <a:uLnTx/>
              <a:uFillTx/>
              <a:latin typeface="Calibri"/>
              <a:ea typeface="+mj-ea"/>
              <a:cs typeface="+mj-cs"/>
            </a:endParaRPr>
          </a:p>
          <a:p>
            <a:pPr marL="0" marR="0" lvl="0" indent="0" algn="l" defTabSz="489854" rtl="0" eaLnBrk="1" fontAlgn="auto" latinLnBrk="0" hangingPunct="1">
              <a:lnSpc>
                <a:spcPct val="100000"/>
              </a:lnSpc>
              <a:spcBef>
                <a:spcPct val="0"/>
              </a:spcBef>
              <a:spcAft>
                <a:spcPts val="0"/>
              </a:spcAft>
              <a:buClrTx/>
              <a:buSzTx/>
              <a:buFontTx/>
              <a:buNone/>
              <a:tabLst/>
              <a:defRPr/>
            </a:pPr>
            <a:endParaRPr kumimoji="0" lang="en-GB" sz="1600" b="1" i="0" u="none" strike="noStrike" kern="1200" cap="none" spc="0" normalizeH="0" baseline="0" noProof="0" dirty="0">
              <a:ln>
                <a:noFill/>
              </a:ln>
              <a:solidFill>
                <a:srgbClr val="0070C0"/>
              </a:solidFill>
              <a:effectLst/>
              <a:uLnTx/>
              <a:uFillTx/>
              <a:latin typeface="Calibri"/>
              <a:ea typeface="+mj-ea"/>
              <a:cs typeface="+mj-cs"/>
            </a:endParaRPr>
          </a:p>
        </p:txBody>
      </p:sp>
    </p:spTree>
    <p:extLst>
      <p:ext uri="{BB962C8B-B14F-4D97-AF65-F5344CB8AC3E}">
        <p14:creationId xmlns:p14="http://schemas.microsoft.com/office/powerpoint/2010/main" val="836940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534" y="-42038"/>
            <a:ext cx="11290135" cy="843156"/>
          </a:xfrm>
        </p:spPr>
        <p:txBody>
          <a:bodyPr>
            <a:normAutofit/>
          </a:bodyPr>
          <a:lstStyle/>
          <a:p>
            <a:r>
              <a:rPr lang="en-GB" sz="2300" b="1" dirty="0"/>
              <a:t>Annual Report </a:t>
            </a:r>
            <a:r>
              <a:rPr lang="en-GB" sz="2300" dirty="0">
                <a:solidFill>
                  <a:srgbClr val="0070C0"/>
                </a:solidFill>
              </a:rPr>
              <a:t>I </a:t>
            </a:r>
            <a:r>
              <a:rPr lang="en-GB" sz="2300" b="1" dirty="0">
                <a:solidFill>
                  <a:srgbClr val="0070C0"/>
                </a:solidFill>
              </a:rPr>
              <a:t>Executive Summary </a:t>
            </a:r>
            <a:br>
              <a:rPr lang="en-GB" sz="2100" b="1" dirty="0">
                <a:solidFill>
                  <a:srgbClr val="0070C0"/>
                </a:solidFill>
                <a:cs typeface="Calibri"/>
              </a:rPr>
            </a:br>
            <a:r>
              <a:rPr lang="en-GB" sz="1400" b="1" dirty="0">
                <a:solidFill>
                  <a:srgbClr val="0070C0"/>
                </a:solidFill>
                <a:cs typeface="Calibri"/>
              </a:rPr>
              <a:t>The number of complaints recorded increased compared to the previous year. This was a result of better reporting following the rebrand of the c</a:t>
            </a:r>
            <a:r>
              <a:rPr lang="en-GB" sz="1400" b="1" dirty="0">
                <a:solidFill>
                  <a:srgbClr val="0070C0"/>
                </a:solidFill>
              </a:rPr>
              <a:t>omplaints policy and the creation of the Focus Group. Formal reporting of early resolution began in quarter 3.</a:t>
            </a:r>
            <a:endParaRPr lang="en-GB" sz="1400" b="1" dirty="0">
              <a:solidFill>
                <a:srgbClr val="0070C0"/>
              </a:solidFill>
              <a:cs typeface="Calibri"/>
            </a:endParaRPr>
          </a:p>
        </p:txBody>
      </p:sp>
      <p:sp>
        <p:nvSpPr>
          <p:cNvPr id="28" name="TextBox 27"/>
          <p:cNvSpPr txBox="1"/>
          <p:nvPr/>
        </p:nvSpPr>
        <p:spPr>
          <a:xfrm>
            <a:off x="413692" y="941097"/>
            <a:ext cx="11604567" cy="2298502"/>
          </a:xfrm>
          <a:prstGeom prst="roundRect">
            <a:avLst/>
          </a:prstGeom>
          <a:ln w="76200">
            <a:noFill/>
          </a:ln>
        </p:spPr>
        <p:style>
          <a:lnRef idx="2">
            <a:schemeClr val="accent2"/>
          </a:lnRef>
          <a:fillRef idx="1">
            <a:schemeClr val="lt1"/>
          </a:fillRef>
          <a:effectRef idx="0">
            <a:schemeClr val="accent2"/>
          </a:effectRef>
          <a:fontRef idx="minor">
            <a:schemeClr val="dk1"/>
          </a:fontRef>
        </p:style>
        <p:txBody>
          <a:bodyPr wrap="square" lIns="91440" tIns="45720" rIns="91440" bIns="4572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solidFill>
                <a:prstClr val="black"/>
              </a:solidFill>
              <a:effectLst/>
              <a:uLnTx/>
              <a:uFillTx/>
              <a:latin typeface="Calibri"/>
              <a:ea typeface="+mn-ea"/>
              <a:cs typeface="+mn-cs"/>
            </a:endParaRPr>
          </a:p>
          <a:p>
            <a:pPr marL="213995" indent="-213995" defTabSz="685718">
              <a:spcBef>
                <a:spcPts val="300"/>
              </a:spcBef>
              <a:spcAft>
                <a:spcPts val="300"/>
              </a:spcAft>
              <a:buFont typeface="Arial" panose="020B0604020202020204" pitchFamily="34" charset="0"/>
              <a:buChar char="•"/>
              <a:defRPr/>
            </a:pPr>
            <a:r>
              <a:rPr lang="en-GB" sz="1350" dirty="0">
                <a:latin typeface="Calibri" panose="020F0502020204030204"/>
                <a:cs typeface="Calibri"/>
              </a:rPr>
              <a:t>T</a:t>
            </a:r>
            <a:r>
              <a:rPr kumimoji="0" lang="en-GB" sz="1350" b="0" i="0" u="none" strike="noStrike" kern="1200" cap="none" spc="0" normalizeH="0" baseline="0" noProof="0" dirty="0">
                <a:ln>
                  <a:noFill/>
                </a:ln>
                <a:effectLst/>
                <a:uLnTx/>
                <a:uFillTx/>
                <a:latin typeface="Calibri" panose="020F0502020204030204"/>
                <a:ea typeface="+mn-ea"/>
                <a:cs typeface="Calibri"/>
              </a:rPr>
              <a:t>he </a:t>
            </a:r>
            <a:r>
              <a:rPr lang="en-GB" sz="1350" dirty="0">
                <a:latin typeface="Calibri" panose="020F0502020204030204"/>
                <a:cs typeface="Calibri"/>
              </a:rPr>
              <a:t>Covid-19 pandemic did initially impact the volume of complaints received, as customers showed greater tolerance during the height of the lockdown.  However, it would also appear that complaints had been ‘saved’ for later submission, as many of the issues raised were familiar, but may have been made worse by the pandemic (e.g. maintenance repairs). </a:t>
            </a:r>
          </a:p>
          <a:p>
            <a:pPr marL="213995" marR="0" lvl="0" indent="-213995"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GB" sz="1350" dirty="0">
                <a:solidFill>
                  <a:prstClr val="black"/>
                </a:solidFill>
                <a:latin typeface="Calibri" panose="020F0502020204030204"/>
                <a:cs typeface="Calibri"/>
              </a:rPr>
              <a:t>The Complaints Focus group was established and assisted with: </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Calibri"/>
              </a:rPr>
              <a:t> </a:t>
            </a:r>
          </a:p>
          <a:p>
            <a:pPr marL="742950" lvl="1" indent="-285750" defTabSz="685718">
              <a:spcBef>
                <a:spcPts val="300"/>
              </a:spcBef>
              <a:spcAft>
                <a:spcPts val="300"/>
              </a:spcAft>
              <a:buFont typeface="Wingdings" panose="05000000000000000000" pitchFamily="2" charset="2"/>
              <a:buChar char="ü"/>
              <a:defRPr/>
            </a:pPr>
            <a:r>
              <a:rPr lang="en-GB" sz="1350" dirty="0">
                <a:solidFill>
                  <a:prstClr val="black"/>
                </a:solidFill>
                <a:latin typeface="Calibri" panose="020F0502020204030204"/>
                <a:cs typeface="Calibri"/>
              </a:rPr>
              <a:t>An increase in the number of complaints resolved outside the formal process.  This number increased from 40% in Q3 to 50% in Q4.</a:t>
            </a:r>
            <a:endPar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742950" marR="0" lvl="1" indent="-285750" algn="l" defTabSz="685718" rtl="0" eaLnBrk="1" fontAlgn="auto" latinLnBrk="0" hangingPunct="1">
              <a:lnSpc>
                <a:spcPct val="100000"/>
              </a:lnSpc>
              <a:spcBef>
                <a:spcPts val="300"/>
              </a:spcBef>
              <a:spcAft>
                <a:spcPts val="300"/>
              </a:spcAft>
              <a:buClrTx/>
              <a:buSzTx/>
              <a:buFont typeface="Wingdings" panose="05000000000000000000" pitchFamily="2" charset="2"/>
              <a:buChar char="ü"/>
              <a:tabLst/>
              <a:defRPr/>
            </a:pP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Calibri"/>
              </a:rPr>
              <a:t>Better reporting </a:t>
            </a:r>
            <a:r>
              <a:rPr lang="en-GB" sz="1350" dirty="0">
                <a:solidFill>
                  <a:prstClr val="black"/>
                </a:solidFill>
                <a:latin typeface="Calibri" panose="020F0502020204030204"/>
                <a:cs typeface="Calibri"/>
              </a:rPr>
              <a:t>of complaints and more bespoke responses.</a:t>
            </a:r>
            <a:endPar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42950" marR="0" lvl="1" indent="-285750" algn="l" defTabSz="685718" rtl="0" eaLnBrk="1" fontAlgn="auto" latinLnBrk="0" hangingPunct="1">
              <a:lnSpc>
                <a:spcPct val="100000"/>
              </a:lnSpc>
              <a:spcBef>
                <a:spcPts val="300"/>
              </a:spcBef>
              <a:spcAft>
                <a:spcPts val="300"/>
              </a:spcAft>
              <a:buClrTx/>
              <a:buSzTx/>
              <a:buFont typeface="Wingdings" panose="05000000000000000000" pitchFamily="2" charset="2"/>
              <a:buChar char="ü"/>
              <a:tabLst/>
              <a:defRPr/>
            </a:pP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Calibri"/>
              </a:rPr>
              <a:t>Improved understanding of what gave rise to a complaint and actions needed to avoid their repeat.</a:t>
            </a:r>
            <a:endParaRPr lang="en-GB" sz="1350" b="0" i="0" u="none" strike="noStrike" kern="1200" cap="none" spc="0" normalizeH="0" baseline="0" noProof="0" dirty="0">
              <a:ln>
                <a:noFill/>
              </a:ln>
              <a:effectLst/>
              <a:uLnTx/>
              <a:uFillTx/>
              <a:latin typeface="Calibri" panose="020F0502020204030204"/>
              <a:cs typeface="Calibri"/>
            </a:endParaRPr>
          </a:p>
        </p:txBody>
      </p:sp>
      <p:sp>
        <p:nvSpPr>
          <p:cNvPr id="35" name="TextBox 34"/>
          <p:cNvSpPr txBox="1"/>
          <p:nvPr/>
        </p:nvSpPr>
        <p:spPr>
          <a:xfrm>
            <a:off x="5368338" y="5134349"/>
            <a:ext cx="6670951" cy="1719620"/>
          </a:xfrm>
          <a:prstGeom prst="roundRect">
            <a:avLst/>
          </a:prstGeom>
          <a:ln w="7620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defPPr>
              <a:defRPr lang="en-US"/>
            </a:defPPr>
            <a:lvl1pPr marL="171450" indent="-171450" defTabSz="685718">
              <a:spcBef>
                <a:spcPts val="300"/>
              </a:spcBef>
              <a:spcAft>
                <a:spcPts val="300"/>
              </a:spcAft>
              <a:buFont typeface="Arial" panose="020B0604020202020204" pitchFamily="34" charset="0"/>
              <a:buChar char="•"/>
              <a:defRPr sz="1200"/>
            </a:lvl1pPr>
          </a:lstStyle>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panose="020F0502020204030204"/>
                <a:ea typeface="+mn-ea"/>
                <a:cs typeface="+mn-cs"/>
              </a:rPr>
              <a:t>Complaint owners to proactively communicate where residents can influence on decisions and be clear on those where they cannot.</a:t>
            </a:r>
          </a:p>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panose="020F0502020204030204"/>
                <a:ea typeface="+mn-ea"/>
                <a:cs typeface="+mn-cs"/>
              </a:rPr>
              <a:t>Children’s Services introduced a complaints learning log to identify what actions can initiate tangible improvements in service.</a:t>
            </a:r>
          </a:p>
          <a:p>
            <a:pPr>
              <a:spcAft>
                <a:spcPts val="0"/>
              </a:spcAft>
              <a:defRPr/>
            </a:pPr>
            <a:r>
              <a:rPr kumimoji="0" lang="en-GB" sz="1250" b="0" i="0" u="none" strike="noStrike" kern="1200" cap="none" spc="0" normalizeH="0" baseline="0" noProof="0" dirty="0">
                <a:ln>
                  <a:noFill/>
                </a:ln>
                <a:effectLst/>
                <a:uLnTx/>
                <a:uFillTx/>
                <a:latin typeface="Calibri" panose="020F0502020204030204"/>
                <a:ea typeface="+mn-ea"/>
                <a:cs typeface="+mn-cs"/>
              </a:rPr>
              <a:t>Complaint owners </a:t>
            </a:r>
            <a:r>
              <a:rPr lang="en-GB" sz="1250" dirty="0">
                <a:latin typeface="Calibri" panose="020F0502020204030204"/>
              </a:rPr>
              <a:t>now improving their focus</a:t>
            </a:r>
            <a:r>
              <a:rPr kumimoji="0" lang="en-GB" sz="1250" b="0" i="0" u="none" strike="noStrike" kern="1200" cap="none" spc="0" normalizeH="0" baseline="0" noProof="0" dirty="0">
                <a:ln>
                  <a:noFill/>
                </a:ln>
                <a:effectLst/>
                <a:uLnTx/>
                <a:uFillTx/>
                <a:latin typeface="Calibri" panose="020F0502020204030204"/>
                <a:ea typeface="+mn-ea"/>
                <a:cs typeface="+mn-cs"/>
              </a:rPr>
              <a:t> on root cause analysis to understand what mitigation can be done in the future.</a:t>
            </a:r>
            <a:endParaRPr lang="en-GB" sz="1250" b="0" i="0" u="none" strike="noStrike" kern="1200" cap="none" spc="0" normalizeH="0" baseline="0" noProof="0" dirty="0">
              <a:ln>
                <a:noFill/>
              </a:ln>
              <a:effectLst/>
              <a:uLnTx/>
              <a:uFillTx/>
              <a:latin typeface="Calibri" panose="020F0502020204030204"/>
              <a:cs typeface="Calibri"/>
            </a:endParaRPr>
          </a:p>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panose="020F0502020204030204"/>
                <a:ea typeface="+mn-ea"/>
                <a:cs typeface="+mn-cs"/>
              </a:rPr>
              <a:t>Housing engaged further with tenants to manage customer expectations.  </a:t>
            </a:r>
          </a:p>
        </p:txBody>
      </p:sp>
      <p:sp>
        <p:nvSpPr>
          <p:cNvPr id="36" name="TextBox 35"/>
          <p:cNvSpPr txBox="1"/>
          <p:nvPr/>
        </p:nvSpPr>
        <p:spPr>
          <a:xfrm>
            <a:off x="214734" y="5057609"/>
            <a:ext cx="5250547" cy="1762185"/>
          </a:xfrm>
          <a:prstGeom prst="roundRect">
            <a:avLst/>
          </a:prstGeom>
          <a:ln w="7620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marL="171450" marR="0" lvl="0" indent="-171450"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panose="020F0502020204030204"/>
                <a:ea typeface="+mn-ea"/>
                <a:cs typeface="+mn-cs"/>
              </a:rPr>
              <a:t>Clear communication and accessible information about process and procedures for residents will help to better manage expectations, particularly around the limits of the Council’s statutory powers.</a:t>
            </a:r>
          </a:p>
          <a:p>
            <a:pPr marL="171450" indent="-171450" defTabSz="685718">
              <a:spcBef>
                <a:spcPts val="300"/>
              </a:spcBef>
              <a:spcAft>
                <a:spcPts val="300"/>
              </a:spcAft>
              <a:buFont typeface="Arial" panose="020B0604020202020204" pitchFamily="34" charset="0"/>
              <a:buChar char="•"/>
              <a:defRPr/>
            </a:pPr>
            <a:r>
              <a:rPr lang="en-GB" sz="1250" dirty="0">
                <a:solidFill>
                  <a:srgbClr val="000000"/>
                </a:solidFill>
                <a:cs typeface="Assistant"/>
              </a:rPr>
              <a:t>Due to COVID, the volume of customer interactions and work levels have increased, but comparatively speaking formal complaints have not.</a:t>
            </a:r>
            <a:endParaRPr lang="en-GB" sz="1250" b="0" i="0" dirty="0">
              <a:solidFill>
                <a:srgbClr val="000000"/>
              </a:solidFill>
              <a:effectLst/>
              <a:cs typeface="Assistant"/>
            </a:endParaRPr>
          </a:p>
          <a:p>
            <a:pPr marL="171450" marR="0" lvl="0" indent="-171450"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panose="020F0502020204030204"/>
                <a:ea typeface="+mn-ea"/>
                <a:cs typeface="+mn-cs"/>
              </a:rPr>
              <a:t>Seasonal pressures normally experienced (Heating Maintenance call outs) have been exacerbated by Covid 19 restrictions.   </a:t>
            </a:r>
          </a:p>
        </p:txBody>
      </p:sp>
      <p:sp>
        <p:nvSpPr>
          <p:cNvPr id="5" name="AutoShape 2" descr="https://ukc-powerpoint.officeapps.live.com/pods/GetClipboardImage.ashx?Id=26f1e2b0-342b-45aa-a60b-21a931516812&amp;DC=GUK2&amp;wdoverrides=GetClipboardImageEnabled:true"/>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7" name="Table 6">
            <a:extLst>
              <a:ext uri="{FF2B5EF4-FFF2-40B4-BE49-F238E27FC236}">
                <a16:creationId xmlns:a16="http://schemas.microsoft.com/office/drawing/2014/main" id="{09BB6C6B-3D1A-43DA-A845-82F73DC4BB6F}"/>
              </a:ext>
            </a:extLst>
          </p:cNvPr>
          <p:cNvGraphicFramePr>
            <a:graphicFrameLocks noGrp="1"/>
          </p:cNvGraphicFramePr>
          <p:nvPr>
            <p:extLst>
              <p:ext uri="{D42A27DB-BD31-4B8C-83A1-F6EECF244321}">
                <p14:modId xmlns:p14="http://schemas.microsoft.com/office/powerpoint/2010/main" val="820579160"/>
              </p:ext>
            </p:extLst>
          </p:nvPr>
        </p:nvGraphicFramePr>
        <p:xfrm>
          <a:off x="7152050" y="3181224"/>
          <a:ext cx="4536880" cy="1280160"/>
        </p:xfrm>
        <a:graphic>
          <a:graphicData uri="http://schemas.openxmlformats.org/drawingml/2006/table">
            <a:tbl>
              <a:tblPr firstRow="1" bandRow="1">
                <a:tableStyleId>{21E4AEA4-8DFA-4A89-87EB-49C32662AFE0}</a:tableStyleId>
              </a:tblPr>
              <a:tblGrid>
                <a:gridCol w="1679172">
                  <a:extLst>
                    <a:ext uri="{9D8B030D-6E8A-4147-A177-3AD203B41FA5}">
                      <a16:colId xmlns:a16="http://schemas.microsoft.com/office/drawing/2014/main" val="2213926588"/>
                    </a:ext>
                  </a:extLst>
                </a:gridCol>
                <a:gridCol w="1345415">
                  <a:extLst>
                    <a:ext uri="{9D8B030D-6E8A-4147-A177-3AD203B41FA5}">
                      <a16:colId xmlns:a16="http://schemas.microsoft.com/office/drawing/2014/main" val="4155169520"/>
                    </a:ext>
                  </a:extLst>
                </a:gridCol>
                <a:gridCol w="1512293">
                  <a:extLst>
                    <a:ext uri="{9D8B030D-6E8A-4147-A177-3AD203B41FA5}">
                      <a16:colId xmlns:a16="http://schemas.microsoft.com/office/drawing/2014/main" val="172457481"/>
                    </a:ext>
                  </a:extLst>
                </a:gridCol>
              </a:tblGrid>
              <a:tr h="172704">
                <a:tc>
                  <a:txBody>
                    <a:bodyPr/>
                    <a:lstStyle/>
                    <a:p>
                      <a:pPr marL="0" algn="l" rtl="0" eaLnBrk="1" fontAlgn="base" latinLnBrk="0" hangingPunct="1">
                        <a:spcBef>
                          <a:spcPts val="0"/>
                        </a:spcBef>
                        <a:spcAft>
                          <a:spcPts val="0"/>
                        </a:spcAft>
                      </a:pPr>
                      <a:r>
                        <a:rPr lang="en-US" sz="1200" b="1" kern="1200" dirty="0">
                          <a:effectLst/>
                        </a:rPr>
                        <a:t>Directorate​</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200" b="1" kern="1200" dirty="0">
                          <a:effectLst/>
                        </a:rPr>
                        <a:t>Formal ​</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200" b="1" kern="1200" dirty="0">
                          <a:effectLst/>
                        </a:rPr>
                        <a:t>Early Resolution</a:t>
                      </a:r>
                    </a:p>
                  </a:txBody>
                  <a:tcPr marL="0" marR="0" marT="0" marB="0" anchor="ctr"/>
                </a:tc>
                <a:extLst>
                  <a:ext uri="{0D108BD9-81ED-4DB2-BD59-A6C34878D82A}">
                    <a16:rowId xmlns:a16="http://schemas.microsoft.com/office/drawing/2014/main" val="259469599"/>
                  </a:ext>
                </a:extLst>
              </a:tr>
              <a:tr h="172704">
                <a:tc>
                  <a:txBody>
                    <a:bodyPr/>
                    <a:lstStyle/>
                    <a:p>
                      <a:pPr marL="0" algn="r" rtl="0" eaLnBrk="1" fontAlgn="base" latinLnBrk="0" hangingPunct="1">
                        <a:spcBef>
                          <a:spcPts val="0"/>
                        </a:spcBef>
                        <a:spcAft>
                          <a:spcPts val="0"/>
                        </a:spcAft>
                      </a:pPr>
                      <a:r>
                        <a:rPr lang="en-US" sz="1200" b="1" kern="1200" dirty="0">
                          <a:effectLst/>
                        </a:rPr>
                        <a:t>ASC​</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100" b="0" dirty="0">
                          <a:effectLst/>
                        </a:rPr>
                        <a:t>30</a:t>
                      </a:r>
                    </a:p>
                  </a:txBody>
                  <a:tcPr marL="0" marR="0" marT="0" marB="0" anchor="ctr"/>
                </a:tc>
                <a:tc>
                  <a:txBody>
                    <a:bodyPr/>
                    <a:lstStyle/>
                    <a:p>
                      <a:pPr marL="0" algn="ctr" rtl="0" eaLnBrk="1" fontAlgn="base" latinLnBrk="0" hangingPunct="1">
                        <a:spcBef>
                          <a:spcPts val="0"/>
                        </a:spcBef>
                        <a:spcAft>
                          <a:spcPts val="0"/>
                        </a:spcAft>
                      </a:pPr>
                      <a:r>
                        <a:rPr lang="en-US" sz="1100" b="0" dirty="0">
                          <a:effectLst/>
                        </a:rPr>
                        <a:t> 5</a:t>
                      </a:r>
                    </a:p>
                  </a:txBody>
                  <a:tcPr marL="0" marR="0" marT="0" marB="0" anchor="ctr"/>
                </a:tc>
                <a:extLst>
                  <a:ext uri="{0D108BD9-81ED-4DB2-BD59-A6C34878D82A}">
                    <a16:rowId xmlns:a16="http://schemas.microsoft.com/office/drawing/2014/main" val="3940066036"/>
                  </a:ext>
                </a:extLst>
              </a:tr>
              <a:tr h="172704">
                <a:tc>
                  <a:txBody>
                    <a:bodyPr/>
                    <a:lstStyle/>
                    <a:p>
                      <a:pPr marL="0" algn="r" rtl="0" eaLnBrk="1" fontAlgn="base" latinLnBrk="0" hangingPunct="1">
                        <a:spcBef>
                          <a:spcPts val="0"/>
                        </a:spcBef>
                        <a:spcAft>
                          <a:spcPts val="0"/>
                        </a:spcAft>
                      </a:pPr>
                      <a:r>
                        <a:rPr lang="en-US" sz="1200" b="1" kern="1200" dirty="0">
                          <a:effectLst/>
                        </a:rPr>
                        <a:t>CIC​</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200" b="0" kern="1200" dirty="0">
                          <a:effectLst/>
                        </a:rPr>
                        <a:t>​64</a:t>
                      </a:r>
                      <a:endParaRPr lang="en-US" sz="1100" b="0" dirty="0">
                        <a:effectLst/>
                      </a:endParaRPr>
                    </a:p>
                  </a:txBody>
                  <a:tcPr marL="0" marR="0" marT="0" marB="0" anchor="ctr"/>
                </a:tc>
                <a:tc>
                  <a:txBody>
                    <a:bodyPr/>
                    <a:lstStyle/>
                    <a:p>
                      <a:pPr marL="0" algn="ctr" rtl="0" eaLnBrk="1" fontAlgn="base" latinLnBrk="0" hangingPunct="1">
                        <a:spcBef>
                          <a:spcPts val="0"/>
                        </a:spcBef>
                        <a:spcAft>
                          <a:spcPts val="0"/>
                        </a:spcAft>
                      </a:pPr>
                      <a:r>
                        <a:rPr lang="en-US" sz="1200" b="0" kern="1200" dirty="0">
                          <a:effectLst/>
                        </a:rPr>
                        <a:t>36</a:t>
                      </a:r>
                      <a:endParaRPr lang="en-US" sz="1100" b="0" dirty="0">
                        <a:effectLst/>
                      </a:endParaRPr>
                    </a:p>
                  </a:txBody>
                  <a:tcPr marL="0" marR="0" marT="0" marB="0" anchor="ctr"/>
                </a:tc>
                <a:extLst>
                  <a:ext uri="{0D108BD9-81ED-4DB2-BD59-A6C34878D82A}">
                    <a16:rowId xmlns:a16="http://schemas.microsoft.com/office/drawing/2014/main" val="2179370709"/>
                  </a:ext>
                </a:extLst>
              </a:tr>
              <a:tr h="172704">
                <a:tc>
                  <a:txBody>
                    <a:bodyPr/>
                    <a:lstStyle/>
                    <a:p>
                      <a:pPr marL="0" algn="r" rtl="0" eaLnBrk="1" fontAlgn="base" latinLnBrk="0" hangingPunct="1">
                        <a:spcBef>
                          <a:spcPts val="0"/>
                        </a:spcBef>
                        <a:spcAft>
                          <a:spcPts val="0"/>
                        </a:spcAft>
                      </a:pPr>
                      <a:r>
                        <a:rPr lang="en-US" sz="1200" b="1" kern="1200" dirty="0">
                          <a:effectLst/>
                        </a:rPr>
                        <a:t>Children's Services</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200" b="0" kern="1200" dirty="0">
                          <a:effectLst/>
                        </a:rPr>
                        <a:t>66</a:t>
                      </a:r>
                      <a:endParaRPr lang="en-US" sz="1100" b="0" dirty="0">
                        <a:effectLst/>
                      </a:endParaRPr>
                    </a:p>
                  </a:txBody>
                  <a:tcPr marL="0" marR="0" marT="0" marB="0" anchor="ctr"/>
                </a:tc>
                <a:tc>
                  <a:txBody>
                    <a:bodyPr/>
                    <a:lstStyle/>
                    <a:p>
                      <a:pPr marL="0" algn="ctr" rtl="0" eaLnBrk="1" fontAlgn="base" latinLnBrk="0" hangingPunct="1">
                        <a:spcBef>
                          <a:spcPts val="0"/>
                        </a:spcBef>
                        <a:spcAft>
                          <a:spcPts val="0"/>
                        </a:spcAft>
                      </a:pPr>
                      <a:r>
                        <a:rPr lang="en-US" sz="1200" b="0" kern="1200" dirty="0">
                          <a:effectLst/>
                        </a:rPr>
                        <a:t>12</a:t>
                      </a:r>
                      <a:endParaRPr lang="en-US" sz="1100" b="0" dirty="0">
                        <a:effectLst/>
                      </a:endParaRPr>
                    </a:p>
                  </a:txBody>
                  <a:tcPr marL="0" marR="0" marT="0" marB="0" anchor="ctr"/>
                </a:tc>
                <a:extLst>
                  <a:ext uri="{0D108BD9-81ED-4DB2-BD59-A6C34878D82A}">
                    <a16:rowId xmlns:a16="http://schemas.microsoft.com/office/drawing/2014/main" val="3846593897"/>
                  </a:ext>
                </a:extLst>
              </a:tr>
              <a:tr h="172704">
                <a:tc>
                  <a:txBody>
                    <a:bodyPr/>
                    <a:lstStyle/>
                    <a:p>
                      <a:pPr marL="0" algn="r" rtl="0" eaLnBrk="1" fontAlgn="base" latinLnBrk="0" hangingPunct="1">
                        <a:spcBef>
                          <a:spcPts val="0"/>
                        </a:spcBef>
                        <a:spcAft>
                          <a:spcPts val="0"/>
                        </a:spcAft>
                      </a:pPr>
                      <a:r>
                        <a:rPr lang="en-US" sz="1200" b="1" kern="1200" dirty="0">
                          <a:effectLst/>
                        </a:rPr>
                        <a:t>Place &amp; Growth​</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200" b="0" kern="1200" dirty="0">
                          <a:effectLst/>
                        </a:rPr>
                        <a:t>​69 </a:t>
                      </a:r>
                      <a:endParaRPr lang="en-US" sz="1100" b="0" dirty="0">
                        <a:effectLst/>
                      </a:endParaRPr>
                    </a:p>
                  </a:txBody>
                  <a:tcPr marL="0" marR="0" marT="0" marB="0" anchor="ctr"/>
                </a:tc>
                <a:tc>
                  <a:txBody>
                    <a:bodyPr/>
                    <a:lstStyle/>
                    <a:p>
                      <a:pPr marL="0" algn="ctr" rtl="0" eaLnBrk="1" fontAlgn="base" latinLnBrk="0" hangingPunct="1">
                        <a:spcBef>
                          <a:spcPts val="0"/>
                        </a:spcBef>
                        <a:spcAft>
                          <a:spcPts val="0"/>
                        </a:spcAft>
                      </a:pPr>
                      <a:r>
                        <a:rPr lang="en-US" sz="1200" b="0" kern="1200" dirty="0">
                          <a:effectLst/>
                        </a:rPr>
                        <a:t>61</a:t>
                      </a:r>
                      <a:endParaRPr lang="en-US" sz="1100" b="0" dirty="0">
                        <a:effectLst/>
                      </a:endParaRPr>
                    </a:p>
                  </a:txBody>
                  <a:tcPr marL="0" marR="0" marT="0" marB="0" anchor="ctr"/>
                </a:tc>
                <a:extLst>
                  <a:ext uri="{0D108BD9-81ED-4DB2-BD59-A6C34878D82A}">
                    <a16:rowId xmlns:a16="http://schemas.microsoft.com/office/drawing/2014/main" val="4292231958"/>
                  </a:ext>
                </a:extLst>
              </a:tr>
              <a:tr h="172704">
                <a:tc>
                  <a:txBody>
                    <a:bodyPr/>
                    <a:lstStyle/>
                    <a:p>
                      <a:pPr marL="0" algn="r" rtl="0" eaLnBrk="1" fontAlgn="base" latinLnBrk="0" hangingPunct="1">
                        <a:spcBef>
                          <a:spcPts val="0"/>
                        </a:spcBef>
                        <a:spcAft>
                          <a:spcPts val="0"/>
                        </a:spcAft>
                      </a:pPr>
                      <a:r>
                        <a:rPr lang="en-US" sz="1200" b="1" kern="1200" dirty="0">
                          <a:effectLst/>
                        </a:rPr>
                        <a:t>Resources &amp; Assets​</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200" b="0" kern="1200" dirty="0">
                          <a:effectLst/>
                        </a:rPr>
                        <a:t>15</a:t>
                      </a:r>
                      <a:endParaRPr lang="en-US" sz="1100" b="0" dirty="0">
                        <a:effectLst/>
                      </a:endParaRPr>
                    </a:p>
                  </a:txBody>
                  <a:tcPr marL="0" marR="0" marT="0" marB="0" anchor="ctr"/>
                </a:tc>
                <a:tc>
                  <a:txBody>
                    <a:bodyPr/>
                    <a:lstStyle/>
                    <a:p>
                      <a:pPr marL="0" algn="ctr" rtl="0" eaLnBrk="1" fontAlgn="base" latinLnBrk="0" hangingPunct="1">
                        <a:spcBef>
                          <a:spcPts val="0"/>
                        </a:spcBef>
                        <a:spcAft>
                          <a:spcPts val="0"/>
                        </a:spcAft>
                      </a:pPr>
                      <a:r>
                        <a:rPr lang="en-US" sz="1200" b="0" kern="1200" dirty="0">
                          <a:effectLst/>
                        </a:rPr>
                        <a:t>​14</a:t>
                      </a:r>
                      <a:endParaRPr lang="en-US" sz="1100" b="0" dirty="0">
                        <a:effectLst/>
                      </a:endParaRPr>
                    </a:p>
                  </a:txBody>
                  <a:tcPr marL="0" marR="0" marT="0" marB="0" anchor="ctr"/>
                </a:tc>
                <a:extLst>
                  <a:ext uri="{0D108BD9-81ED-4DB2-BD59-A6C34878D82A}">
                    <a16:rowId xmlns:a16="http://schemas.microsoft.com/office/drawing/2014/main" val="3218166441"/>
                  </a:ext>
                </a:extLst>
              </a:tr>
              <a:tr h="172704">
                <a:tc>
                  <a:txBody>
                    <a:bodyPr/>
                    <a:lstStyle/>
                    <a:p>
                      <a:pPr marL="0" lvl="0" algn="r">
                        <a:spcBef>
                          <a:spcPts val="0"/>
                        </a:spcBef>
                        <a:spcAft>
                          <a:spcPts val="0"/>
                        </a:spcAft>
                        <a:buNone/>
                      </a:pPr>
                      <a:r>
                        <a:rPr lang="en-US" sz="1200" b="1" kern="1200" dirty="0">
                          <a:effectLst/>
                        </a:rPr>
                        <a:t>TOTALS</a:t>
                      </a:r>
                    </a:p>
                  </a:txBody>
                  <a:tcPr marL="0" marR="0" marT="0" marB="0"/>
                </a:tc>
                <a:tc>
                  <a:txBody>
                    <a:bodyPr/>
                    <a:lstStyle/>
                    <a:p>
                      <a:pPr marL="0" lvl="0" algn="ctr">
                        <a:spcBef>
                          <a:spcPts val="0"/>
                        </a:spcBef>
                        <a:spcAft>
                          <a:spcPts val="0"/>
                        </a:spcAft>
                        <a:buNone/>
                      </a:pPr>
                      <a:r>
                        <a:rPr lang="en-US" sz="1200" b="1" kern="1200" dirty="0">
                          <a:effectLst/>
                        </a:rPr>
                        <a:t>244</a:t>
                      </a:r>
                    </a:p>
                  </a:txBody>
                  <a:tcPr marL="0" marR="0" marT="0" marB="0"/>
                </a:tc>
                <a:tc>
                  <a:txBody>
                    <a:bodyPr/>
                    <a:lstStyle/>
                    <a:p>
                      <a:pPr marL="0" lvl="0" algn="ctr">
                        <a:spcBef>
                          <a:spcPts val="0"/>
                        </a:spcBef>
                        <a:spcAft>
                          <a:spcPts val="0"/>
                        </a:spcAft>
                        <a:buNone/>
                      </a:pPr>
                      <a:r>
                        <a:rPr lang="en-US" sz="1200" b="1" kern="1200" dirty="0">
                          <a:effectLst/>
                        </a:rPr>
                        <a:t>128</a:t>
                      </a:r>
                    </a:p>
                  </a:txBody>
                  <a:tcPr marL="0" marR="0" marT="0" marB="0"/>
                </a:tc>
                <a:extLst>
                  <a:ext uri="{0D108BD9-81ED-4DB2-BD59-A6C34878D82A}">
                    <a16:rowId xmlns:a16="http://schemas.microsoft.com/office/drawing/2014/main" val="2502258853"/>
                  </a:ext>
                </a:extLst>
              </a:tr>
            </a:tbl>
          </a:graphicData>
        </a:graphic>
      </p:graphicFrame>
      <p:sp>
        <p:nvSpPr>
          <p:cNvPr id="3" name="TextBox 2">
            <a:extLst>
              <a:ext uri="{FF2B5EF4-FFF2-40B4-BE49-F238E27FC236}">
                <a16:creationId xmlns:a16="http://schemas.microsoft.com/office/drawing/2014/main" id="{FFF7D7B7-04E7-48DC-B038-4536500AF8D9}"/>
              </a:ext>
            </a:extLst>
          </p:cNvPr>
          <p:cNvSpPr txBox="1"/>
          <p:nvPr/>
        </p:nvSpPr>
        <p:spPr>
          <a:xfrm>
            <a:off x="-379576" y="3187965"/>
            <a:ext cx="7326532" cy="715581"/>
          </a:xfrm>
          <a:prstGeom prst="rect">
            <a:avLst/>
          </a:prstGeom>
          <a:noFill/>
        </p:spPr>
        <p:txBody>
          <a:bodyPr wrap="square" lIns="91440" tIns="45720" rIns="91440" bIns="45720" rtlCol="0" anchor="t">
            <a:spAutoFit/>
          </a:bodyPr>
          <a:lstStyle/>
          <a:p>
            <a:pPr marL="1200150" lvl="1" indent="-285750" defTabSz="685718">
              <a:spcBef>
                <a:spcPts val="300"/>
              </a:spcBef>
              <a:spcAft>
                <a:spcPts val="300"/>
              </a:spcAft>
              <a:buFont typeface="Arial"/>
              <a:buChar char="•"/>
            </a:pPr>
            <a:r>
              <a:rPr lang="en-GB" sz="1350" dirty="0">
                <a:solidFill>
                  <a:schemeClr val="dk1"/>
                </a:solidFill>
                <a:latin typeface="Calibri" panose="020F0502020204030204"/>
              </a:rPr>
              <a:t>Housing maintenance repairs made up the highest proportion of complaints, due to  Covid-19 social distancing restrictions, as contractors were limited by the number of jobs that could be completed in a day. </a:t>
            </a:r>
          </a:p>
        </p:txBody>
      </p:sp>
      <p:sp>
        <p:nvSpPr>
          <p:cNvPr id="4" name="Rectangle: Rounded Corners 3">
            <a:extLst>
              <a:ext uri="{FF2B5EF4-FFF2-40B4-BE49-F238E27FC236}">
                <a16:creationId xmlns:a16="http://schemas.microsoft.com/office/drawing/2014/main" id="{01A2F453-8996-471F-94AD-92D7F5B124D7}"/>
              </a:ext>
            </a:extLst>
          </p:cNvPr>
          <p:cNvSpPr/>
          <p:nvPr/>
        </p:nvSpPr>
        <p:spPr>
          <a:xfrm>
            <a:off x="282633" y="797944"/>
            <a:ext cx="11604567" cy="3848984"/>
          </a:xfrm>
          <a:prstGeom prst="roundRect">
            <a:avLst>
              <a:gd name="adj" fmla="val 11035"/>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Rounded Corners 9">
            <a:extLst>
              <a:ext uri="{FF2B5EF4-FFF2-40B4-BE49-F238E27FC236}">
                <a16:creationId xmlns:a16="http://schemas.microsoft.com/office/drawing/2014/main" id="{0927E7A5-0DB7-4B0B-8DB5-B85284D65B22}"/>
              </a:ext>
            </a:extLst>
          </p:cNvPr>
          <p:cNvSpPr/>
          <p:nvPr/>
        </p:nvSpPr>
        <p:spPr>
          <a:xfrm>
            <a:off x="304799" y="4788066"/>
            <a:ext cx="5010375" cy="1991449"/>
          </a:xfrm>
          <a:prstGeom prst="roundRect">
            <a:avLst>
              <a:gd name="adj" fmla="val 11035"/>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D1B5042B-6C34-4CCE-B1B3-A1115B28214A}"/>
              </a:ext>
            </a:extLst>
          </p:cNvPr>
          <p:cNvSpPr/>
          <p:nvPr/>
        </p:nvSpPr>
        <p:spPr>
          <a:xfrm>
            <a:off x="5414098" y="4838558"/>
            <a:ext cx="6580683" cy="1940957"/>
          </a:xfrm>
          <a:prstGeom prst="roundRect">
            <a:avLst>
              <a:gd name="adj" fmla="val 11035"/>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90B7515-C6F8-4AE0-90BD-9097DFC34527}"/>
              </a:ext>
            </a:extLst>
          </p:cNvPr>
          <p:cNvSpPr txBox="1"/>
          <p:nvPr/>
        </p:nvSpPr>
        <p:spPr>
          <a:xfrm>
            <a:off x="588126" y="4842729"/>
            <a:ext cx="3614587" cy="369332"/>
          </a:xfrm>
          <a:prstGeom prst="rect">
            <a:avLst/>
          </a:prstGeom>
          <a:noFill/>
        </p:spPr>
        <p:txBody>
          <a:bodyPr wrap="square">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What is the learning…</a:t>
            </a:r>
          </a:p>
        </p:txBody>
      </p:sp>
      <p:sp>
        <p:nvSpPr>
          <p:cNvPr id="16" name="TextBox 15">
            <a:extLst>
              <a:ext uri="{FF2B5EF4-FFF2-40B4-BE49-F238E27FC236}">
                <a16:creationId xmlns:a16="http://schemas.microsoft.com/office/drawing/2014/main" id="{F6C7FB26-3F8D-442E-AA4E-11F2E23A0198}"/>
              </a:ext>
            </a:extLst>
          </p:cNvPr>
          <p:cNvSpPr txBox="1"/>
          <p:nvPr/>
        </p:nvSpPr>
        <p:spPr>
          <a:xfrm>
            <a:off x="588126" y="879841"/>
            <a:ext cx="6097384" cy="369332"/>
          </a:xfrm>
          <a:prstGeom prst="rect">
            <a:avLst/>
          </a:prstGeom>
          <a:noFill/>
        </p:spPr>
        <p:txBody>
          <a:bodyPr wrap="square">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Business Context </a:t>
            </a:r>
            <a:r>
              <a:rPr lang="en-GB" b="1" dirty="0">
                <a:solidFill>
                  <a:prstClr val="black"/>
                </a:solidFill>
                <a:latin typeface="Calibri"/>
              </a:rPr>
              <a:t>2020-21</a:t>
            </a:r>
            <a:endParaRPr kumimoji="0" lang="en-GB" sz="1800" b="1" i="0" u="none" strike="noStrike" kern="1200" cap="none" spc="0" normalizeH="0" baseline="0" noProof="0" dirty="0">
              <a:ln>
                <a:noFill/>
              </a:ln>
              <a:solidFill>
                <a:prstClr val="black"/>
              </a:solidFill>
              <a:effectLst/>
              <a:uLnTx/>
              <a:uFillTx/>
              <a:latin typeface="Calibri"/>
              <a:ea typeface="+mn-ea"/>
              <a:cs typeface="+mn-cs"/>
            </a:endParaRPr>
          </a:p>
        </p:txBody>
      </p:sp>
      <p:sp>
        <p:nvSpPr>
          <p:cNvPr id="18" name="TextBox 17">
            <a:extLst>
              <a:ext uri="{FF2B5EF4-FFF2-40B4-BE49-F238E27FC236}">
                <a16:creationId xmlns:a16="http://schemas.microsoft.com/office/drawing/2014/main" id="{C7F648DE-8B1C-4A59-BB93-5AA9931776A3}"/>
              </a:ext>
            </a:extLst>
          </p:cNvPr>
          <p:cNvSpPr txBox="1"/>
          <p:nvPr/>
        </p:nvSpPr>
        <p:spPr>
          <a:xfrm>
            <a:off x="5626748" y="4871982"/>
            <a:ext cx="6097384" cy="369332"/>
          </a:xfrm>
          <a:prstGeom prst="rect">
            <a:avLst/>
          </a:prstGeom>
          <a:noFill/>
        </p:spPr>
        <p:txBody>
          <a:bodyPr wrap="square">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What is the action…</a:t>
            </a:r>
          </a:p>
        </p:txBody>
      </p:sp>
      <p:sp>
        <p:nvSpPr>
          <p:cNvPr id="11" name="TextBox 10">
            <a:extLst>
              <a:ext uri="{FF2B5EF4-FFF2-40B4-BE49-F238E27FC236}">
                <a16:creationId xmlns:a16="http://schemas.microsoft.com/office/drawing/2014/main" id="{85481B14-9EFF-41A1-BF40-5752E6CA42C1}"/>
              </a:ext>
            </a:extLst>
          </p:cNvPr>
          <p:cNvSpPr txBox="1"/>
          <p:nvPr/>
        </p:nvSpPr>
        <p:spPr>
          <a:xfrm>
            <a:off x="545584" y="3903699"/>
            <a:ext cx="6632944"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GB" sz="1350" dirty="0">
                <a:ea typeface="+mn-lt"/>
                <a:cs typeface="+mn-lt"/>
              </a:rPr>
              <a:t>Dissatisfaction over how decisions were communicated, were themes for why customers complained.</a:t>
            </a:r>
            <a:endParaRPr lang="en-US" sz="1350" dirty="0">
              <a:ea typeface="+mn-lt"/>
              <a:cs typeface="+mn-lt"/>
            </a:endParaRPr>
          </a:p>
          <a:p>
            <a:pPr algn="l"/>
            <a:endParaRPr lang="en-US" dirty="0">
              <a:cs typeface="Calibri"/>
            </a:endParaRPr>
          </a:p>
        </p:txBody>
      </p:sp>
    </p:spTree>
    <p:extLst>
      <p:ext uri="{BB962C8B-B14F-4D97-AF65-F5344CB8AC3E}">
        <p14:creationId xmlns:p14="http://schemas.microsoft.com/office/powerpoint/2010/main" val="19525023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521" y="272062"/>
            <a:ext cx="10788742" cy="745854"/>
          </a:xfrm>
        </p:spPr>
        <p:txBody>
          <a:bodyPr>
            <a:normAutofit fontScale="90000"/>
          </a:bodyPr>
          <a:lstStyle/>
          <a:p>
            <a:pPr>
              <a:spcBef>
                <a:spcPts val="0"/>
              </a:spcBef>
            </a:pPr>
            <a:r>
              <a:rPr lang="en-GB" sz="2100" b="1" dirty="0"/>
              <a:t>Formal Complaints </a:t>
            </a:r>
            <a:r>
              <a:rPr lang="en-GB" sz="2100" b="1" dirty="0">
                <a:solidFill>
                  <a:srgbClr val="0070C0"/>
                </a:solidFill>
              </a:rPr>
              <a:t>I </a:t>
            </a:r>
            <a:r>
              <a:rPr lang="en-GB" sz="2100" b="1" dirty="0">
                <a:solidFill>
                  <a:srgbClr val="0070C0"/>
                </a:solidFill>
                <a:latin typeface="+mn-lt"/>
              </a:rPr>
              <a:t>Volumes</a:t>
            </a:r>
            <a:r>
              <a:rPr lang="en-GB" sz="2100" b="1" dirty="0">
                <a:solidFill>
                  <a:srgbClr val="0070C0"/>
                </a:solidFill>
              </a:rPr>
              <a:t> </a:t>
            </a:r>
            <a:br>
              <a:rPr lang="en-GB" sz="2100" dirty="0">
                <a:solidFill>
                  <a:srgbClr val="0070C0"/>
                </a:solidFill>
              </a:rPr>
            </a:br>
            <a:r>
              <a:rPr lang="en-GB" sz="1600" b="1" dirty="0">
                <a:solidFill>
                  <a:srgbClr val="0070C0"/>
                </a:solidFill>
                <a:ea typeface="+mj-lt"/>
                <a:cs typeface="+mj-lt"/>
              </a:rPr>
              <a:t>The number of formal complaints managed throughout the year increased by 16%.  Improved complaints reporting and co-ordinated responses have impacted on this. The volume of customer interactions and work levels have increased, but comparatively speaking formal complaints have not.</a:t>
            </a:r>
          </a:p>
          <a:p>
            <a:pPr algn="l"/>
            <a:endParaRPr lang="en-GB" sz="2100" b="1" dirty="0">
              <a:solidFill>
                <a:srgbClr val="0070C0"/>
              </a:solidFill>
              <a:cs typeface="Calibri"/>
            </a:endParaRPr>
          </a:p>
        </p:txBody>
      </p:sp>
      <p:graphicFrame>
        <p:nvGraphicFramePr>
          <p:cNvPr id="6" name="Table 5">
            <a:extLst>
              <a:ext uri="{FF2B5EF4-FFF2-40B4-BE49-F238E27FC236}">
                <a16:creationId xmlns:a16="http://schemas.microsoft.com/office/drawing/2014/main" id="{0218AE7B-1AED-4F11-8D20-A71BD211EAA2}"/>
              </a:ext>
            </a:extLst>
          </p:cNvPr>
          <p:cNvGraphicFramePr>
            <a:graphicFrameLocks noGrp="1"/>
          </p:cNvGraphicFramePr>
          <p:nvPr>
            <p:extLst>
              <p:ext uri="{D42A27DB-BD31-4B8C-83A1-F6EECF244321}">
                <p14:modId xmlns:p14="http://schemas.microsoft.com/office/powerpoint/2010/main" val="99287131"/>
              </p:ext>
            </p:extLst>
          </p:nvPr>
        </p:nvGraphicFramePr>
        <p:xfrm>
          <a:off x="662616" y="3459301"/>
          <a:ext cx="6723620" cy="2420025"/>
        </p:xfrm>
        <a:graphic>
          <a:graphicData uri="http://schemas.openxmlformats.org/drawingml/2006/table">
            <a:tbl>
              <a:tblPr>
                <a:tableStyleId>{5C22544A-7EE6-4342-B048-85BDC9FD1C3A}</a:tableStyleId>
              </a:tblPr>
              <a:tblGrid>
                <a:gridCol w="1496755">
                  <a:extLst>
                    <a:ext uri="{9D8B030D-6E8A-4147-A177-3AD203B41FA5}">
                      <a16:colId xmlns:a16="http://schemas.microsoft.com/office/drawing/2014/main" val="2179864679"/>
                    </a:ext>
                  </a:extLst>
                </a:gridCol>
                <a:gridCol w="650738">
                  <a:extLst>
                    <a:ext uri="{9D8B030D-6E8A-4147-A177-3AD203B41FA5}">
                      <a16:colId xmlns:a16="http://schemas.microsoft.com/office/drawing/2014/main" val="1531844046"/>
                    </a:ext>
                  </a:extLst>
                </a:gridCol>
                <a:gridCol w="666010">
                  <a:extLst>
                    <a:ext uri="{9D8B030D-6E8A-4147-A177-3AD203B41FA5}">
                      <a16:colId xmlns:a16="http://schemas.microsoft.com/office/drawing/2014/main" val="1214527157"/>
                    </a:ext>
                  </a:extLst>
                </a:gridCol>
                <a:gridCol w="711011">
                  <a:extLst>
                    <a:ext uri="{9D8B030D-6E8A-4147-A177-3AD203B41FA5}">
                      <a16:colId xmlns:a16="http://schemas.microsoft.com/office/drawing/2014/main" val="385098538"/>
                    </a:ext>
                  </a:extLst>
                </a:gridCol>
                <a:gridCol w="981014">
                  <a:extLst>
                    <a:ext uri="{9D8B030D-6E8A-4147-A177-3AD203B41FA5}">
                      <a16:colId xmlns:a16="http://schemas.microsoft.com/office/drawing/2014/main" val="3288202940"/>
                    </a:ext>
                  </a:extLst>
                </a:gridCol>
                <a:gridCol w="477007">
                  <a:extLst>
                    <a:ext uri="{9D8B030D-6E8A-4147-A177-3AD203B41FA5}">
                      <a16:colId xmlns:a16="http://schemas.microsoft.com/office/drawing/2014/main" val="176494464"/>
                    </a:ext>
                  </a:extLst>
                </a:gridCol>
                <a:gridCol w="1741085">
                  <a:extLst>
                    <a:ext uri="{9D8B030D-6E8A-4147-A177-3AD203B41FA5}">
                      <a16:colId xmlns:a16="http://schemas.microsoft.com/office/drawing/2014/main" val="1681917785"/>
                    </a:ext>
                  </a:extLst>
                </a:gridCol>
              </a:tblGrid>
              <a:tr h="141664">
                <a:tc>
                  <a:txBody>
                    <a:bodyPr/>
                    <a:lstStyle/>
                    <a:p>
                      <a:pPr algn="l" fontAlgn="b"/>
                      <a:r>
                        <a:rPr lang="en-GB" sz="1300" u="none" strike="noStrike">
                          <a:solidFill>
                            <a:schemeClr val="bg1"/>
                          </a:solidFill>
                          <a:effectLst/>
                        </a:rPr>
                        <a:t>Period</a:t>
                      </a:r>
                      <a:endParaRPr lang="en-GB" sz="1300" b="1" i="0" u="none" strike="noStrike">
                        <a:solidFill>
                          <a:schemeClr val="bg1"/>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a:solidFill>
                            <a:schemeClr val="bg1"/>
                          </a:solidFill>
                          <a:effectLst/>
                        </a:rPr>
                        <a:t>Stage 1</a:t>
                      </a:r>
                      <a:endParaRPr lang="en-GB" sz="1300" b="1" i="0" u="none" strike="noStrike">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a:solidFill>
                            <a:schemeClr val="bg1"/>
                          </a:solidFill>
                          <a:effectLst/>
                        </a:rPr>
                        <a:t>Stage 2</a:t>
                      </a:r>
                      <a:endParaRPr lang="en-GB" sz="1300" b="1" i="0" u="none" strike="noStrike">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a:solidFill>
                            <a:schemeClr val="bg1"/>
                          </a:solidFill>
                          <a:effectLst/>
                        </a:rPr>
                        <a:t>Stage 3*</a:t>
                      </a:r>
                      <a:endParaRPr lang="en-GB" sz="1300" b="1" i="0" u="none" strike="noStrike">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b="0" i="0" u="none" strike="noStrike">
                          <a:solidFill>
                            <a:schemeClr val="bg1"/>
                          </a:solidFill>
                          <a:effectLst/>
                          <a:latin typeface="Calibri"/>
                        </a:rPr>
                        <a:t>Ombudsman</a:t>
                      </a: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b="1" u="none" strike="noStrike">
                          <a:solidFill>
                            <a:schemeClr val="bg1"/>
                          </a:solidFill>
                          <a:effectLst/>
                        </a:rPr>
                        <a:t>Total</a:t>
                      </a:r>
                      <a:endParaRPr lang="en-GB" sz="1300" b="1" i="0" u="none" strike="noStrike">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dirty="0">
                          <a:solidFill>
                            <a:schemeClr val="bg1"/>
                          </a:solidFill>
                          <a:effectLst/>
                        </a:rPr>
                        <a:t>Direction of Travel</a:t>
                      </a:r>
                      <a:endParaRPr lang="en-GB" sz="1300" b="1" i="0" u="none" strike="noStrike" dirty="0">
                        <a:solidFill>
                          <a:schemeClr val="bg1"/>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extLst>
                  <a:ext uri="{0D108BD9-81ED-4DB2-BD59-A6C34878D82A}">
                    <a16:rowId xmlns:a16="http://schemas.microsoft.com/office/drawing/2014/main" val="3525739551"/>
                  </a:ext>
                </a:extLst>
              </a:tr>
              <a:tr h="221628">
                <a:tc>
                  <a:txBody>
                    <a:bodyPr/>
                    <a:lstStyle/>
                    <a:p>
                      <a:pPr algn="l" fontAlgn="ctr"/>
                      <a:r>
                        <a:rPr lang="en-GB" sz="1300" u="none" strike="noStrike">
                          <a:effectLst/>
                        </a:rPr>
                        <a:t>Q1 2019/20</a:t>
                      </a:r>
                      <a:endParaRPr lang="en-GB" sz="1300" b="0" i="0" u="none" strike="noStrike">
                        <a:solidFill>
                          <a:srgbClr val="000000"/>
                        </a:solidFill>
                        <a:effectLst/>
                        <a:latin typeface="Calibri" panose="020F0502020204030204" pitchFamily="34" charset="0"/>
                      </a:endParaRPr>
                    </a:p>
                  </a:txBody>
                  <a:tcPr marL="31890" marR="31890" marT="5625" marB="0" anchor="ctr">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u="none" strike="noStrike">
                          <a:effectLst/>
                        </a:rPr>
                        <a:t>48</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0" i="0" u="none" strike="noStrike">
                          <a:solidFill>
                            <a:srgbClr val="000000"/>
                          </a:solidFill>
                          <a:effectLst/>
                          <a:latin typeface="Calibri"/>
                        </a:rPr>
                        <a:t>10</a:t>
                      </a:r>
                    </a:p>
                  </a:txBody>
                  <a:tcPr marL="5625" marR="5625" marT="5625" marB="0" anchor="b"/>
                </a:tc>
                <a:tc>
                  <a:txBody>
                    <a:bodyPr/>
                    <a:lstStyle/>
                    <a:p>
                      <a:pPr algn="ctr" fontAlgn="b"/>
                      <a:r>
                        <a:rPr lang="en-GB" sz="1300" u="none" strike="noStrike">
                          <a:effectLst/>
                        </a:rPr>
                        <a:t>0</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0" i="0" u="none" strike="noStrike">
                          <a:solidFill>
                            <a:srgbClr val="000000"/>
                          </a:solidFill>
                          <a:effectLst/>
                          <a:latin typeface="Calibri"/>
                        </a:rPr>
                        <a:t>9</a:t>
                      </a:r>
                    </a:p>
                  </a:txBody>
                  <a:tcPr marL="5625" marR="5625" marT="5625" marB="0" anchor="b"/>
                </a:tc>
                <a:tc>
                  <a:txBody>
                    <a:bodyPr/>
                    <a:lstStyle/>
                    <a:p>
                      <a:pPr algn="ctr" fontAlgn="b"/>
                      <a:r>
                        <a:rPr lang="en-GB" sz="1300" b="1" u="none" strike="noStrike">
                          <a:effectLst/>
                        </a:rPr>
                        <a:t>67</a:t>
                      </a:r>
                      <a:endParaRPr lang="en-GB" sz="1300" b="1" i="0" u="none" strike="noStrike">
                        <a:solidFill>
                          <a:srgbClr val="000000"/>
                        </a:solidFill>
                        <a:effectLst/>
                        <a:latin typeface="Calibri" panose="020F0502020204030204" pitchFamily="34" charset="0"/>
                      </a:endParaRPr>
                    </a:p>
                  </a:txBody>
                  <a:tcPr marL="5625" marR="5625" marT="5625" marB="0" anchor="b"/>
                </a:tc>
                <a:tc>
                  <a:txBody>
                    <a:bodyPr/>
                    <a:lstStyle/>
                    <a:p>
                      <a:pPr marL="539750" algn="l" fontAlgn="ctr"/>
                      <a:r>
                        <a:rPr lang="en-GB" sz="1300" u="none" strike="noStrike" dirty="0">
                          <a:effectLst/>
                        </a:rPr>
                        <a:t>   N/A</a:t>
                      </a:r>
                      <a:endParaRPr lang="en-GB" sz="1300" b="0" i="0" u="none" strike="noStrike" dirty="0">
                        <a:solidFill>
                          <a:srgbClr val="000000"/>
                        </a:solidFill>
                        <a:effectLst/>
                        <a:latin typeface="Calibri" panose="020F0502020204030204" pitchFamily="34" charset="0"/>
                      </a:endParaRPr>
                    </a:p>
                  </a:txBody>
                  <a:tcPr marL="5625" marR="5625" marT="5625" marB="0" anchor="ctr">
                    <a:lnR w="12700" cap="flat" cmpd="sng" algn="ctr">
                      <a:solidFill>
                        <a:schemeClr val="accent1">
                          <a:lumMod val="50000"/>
                        </a:schemeClr>
                      </a:solidFill>
                      <a:prstDash val="solid"/>
                      <a:round/>
                      <a:headEnd type="none" w="med" len="med"/>
                      <a:tailEnd type="none" w="med" len="med"/>
                    </a:lnR>
                  </a:tcPr>
                </a:tc>
                <a:extLst>
                  <a:ext uri="{0D108BD9-81ED-4DB2-BD59-A6C34878D82A}">
                    <a16:rowId xmlns:a16="http://schemas.microsoft.com/office/drawing/2014/main" val="2664493987"/>
                  </a:ext>
                </a:extLst>
              </a:tr>
              <a:tr h="221628">
                <a:tc>
                  <a:txBody>
                    <a:bodyPr/>
                    <a:lstStyle/>
                    <a:p>
                      <a:pPr algn="l" fontAlgn="ctr"/>
                      <a:r>
                        <a:rPr lang="en-GB" sz="1300" u="none" strike="noStrike" dirty="0">
                          <a:effectLst/>
                        </a:rPr>
                        <a:t>Q2 2019/20</a:t>
                      </a:r>
                      <a:endParaRPr lang="en-GB" sz="1300" b="0" i="0" u="none" strike="noStrike" dirty="0">
                        <a:solidFill>
                          <a:srgbClr val="000000"/>
                        </a:solidFill>
                        <a:effectLst/>
                        <a:latin typeface="Calibri" panose="020F0502020204030204" pitchFamily="34" charset="0"/>
                      </a:endParaRPr>
                    </a:p>
                  </a:txBody>
                  <a:tcPr marL="31890" marR="31890" marT="5625" marB="0" anchor="ctr">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41</a:t>
                      </a:r>
                    </a:p>
                  </a:txBody>
                  <a:tcPr marL="5625" marR="5625" marT="5625" marB="0" anchor="b"/>
                </a:tc>
                <a:tc>
                  <a:txBody>
                    <a:bodyPr/>
                    <a:lstStyle/>
                    <a:p>
                      <a:pPr algn="ctr" fontAlgn="b"/>
                      <a:r>
                        <a:rPr lang="en-GB" sz="1300" u="none" strike="noStrike">
                          <a:effectLst/>
                        </a:rPr>
                        <a:t>7</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0" i="0" u="none" strike="noStrike">
                          <a:solidFill>
                            <a:srgbClr val="000000"/>
                          </a:solidFill>
                          <a:effectLst/>
                          <a:latin typeface="Calibri"/>
                        </a:rPr>
                        <a:t>0</a:t>
                      </a:r>
                    </a:p>
                  </a:txBody>
                  <a:tcPr marL="5625" marR="5625" marT="5625" marB="0" anchor="b"/>
                </a:tc>
                <a:tc>
                  <a:txBody>
                    <a:bodyPr/>
                    <a:lstStyle/>
                    <a:p>
                      <a:pPr algn="ctr" fontAlgn="b"/>
                      <a:r>
                        <a:rPr lang="en-GB" sz="1300" b="1" i="0" u="none" strike="noStrike">
                          <a:solidFill>
                            <a:srgbClr val="000000"/>
                          </a:solidFill>
                          <a:effectLst/>
                          <a:latin typeface="Calibri"/>
                        </a:rPr>
                        <a:t>2</a:t>
                      </a:r>
                    </a:p>
                  </a:txBody>
                  <a:tcPr marL="5625" marR="5625" marT="5625" marB="0" anchor="b"/>
                </a:tc>
                <a:tc>
                  <a:txBody>
                    <a:bodyPr/>
                    <a:lstStyle/>
                    <a:p>
                      <a:pPr algn="ctr" fontAlgn="b"/>
                      <a:r>
                        <a:rPr lang="en-GB" sz="1300" b="1" u="none" strike="noStrike">
                          <a:effectLst/>
                        </a:rPr>
                        <a:t>50</a:t>
                      </a:r>
                      <a:endParaRPr lang="en-GB" sz="1300" b="1" i="0" u="none" strike="noStrike">
                        <a:solidFill>
                          <a:srgbClr val="000000"/>
                        </a:solidFill>
                        <a:effectLst/>
                        <a:latin typeface="Calibri" panose="020F0502020204030204" pitchFamily="34" charset="0"/>
                      </a:endParaRPr>
                    </a:p>
                  </a:txBody>
                  <a:tcPr marL="5625" marR="5625" marT="5625" marB="0" anchor="b"/>
                </a:tc>
                <a:tc>
                  <a:txBody>
                    <a:bodyPr/>
                    <a:lstStyle/>
                    <a:p>
                      <a:pPr marL="539750" algn="l" fontAlgn="ctr"/>
                      <a:r>
                        <a:rPr lang="en-GB" sz="1300" u="none" strike="noStrike" dirty="0">
                          <a:effectLst/>
                        </a:rPr>
                        <a:t>Improved</a:t>
                      </a:r>
                      <a:endParaRPr lang="en-GB" sz="1300" b="0" i="0" u="none" strike="noStrike" dirty="0">
                        <a:solidFill>
                          <a:srgbClr val="000000"/>
                        </a:solidFill>
                        <a:effectLst/>
                        <a:latin typeface="Calibri" panose="020F0502020204030204" pitchFamily="34" charset="0"/>
                      </a:endParaRPr>
                    </a:p>
                  </a:txBody>
                  <a:tcPr marL="5625" marR="5625" marT="5625" marB="0" anchor="ctr">
                    <a:lnR w="12700" cap="flat" cmpd="sng" algn="ctr">
                      <a:solidFill>
                        <a:schemeClr val="accent1">
                          <a:lumMod val="50000"/>
                        </a:schemeClr>
                      </a:solidFill>
                      <a:prstDash val="solid"/>
                      <a:round/>
                      <a:headEnd type="none" w="med" len="med"/>
                      <a:tailEnd type="none" w="med" len="med"/>
                    </a:lnR>
                  </a:tcPr>
                </a:tc>
                <a:extLst>
                  <a:ext uri="{0D108BD9-81ED-4DB2-BD59-A6C34878D82A}">
                    <a16:rowId xmlns:a16="http://schemas.microsoft.com/office/drawing/2014/main" val="97151096"/>
                  </a:ext>
                </a:extLst>
              </a:tr>
              <a:tr h="221628">
                <a:tc>
                  <a:txBody>
                    <a:bodyPr/>
                    <a:lstStyle/>
                    <a:p>
                      <a:pPr algn="l" fontAlgn="b"/>
                      <a:r>
                        <a:rPr lang="en-GB" sz="1300" u="none" strike="noStrike">
                          <a:effectLst/>
                        </a:rPr>
                        <a:t>Q3 2019/20</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38</a:t>
                      </a:r>
                    </a:p>
                  </a:txBody>
                  <a:tcPr marL="5625" marR="5625" marT="5625" marB="0" anchor="b"/>
                </a:tc>
                <a:tc>
                  <a:txBody>
                    <a:bodyPr/>
                    <a:lstStyle/>
                    <a:p>
                      <a:pPr algn="ctr" fontAlgn="b"/>
                      <a:r>
                        <a:rPr lang="en-GB" sz="1300" u="none" strike="noStrike" dirty="0">
                          <a:effectLst/>
                        </a:rPr>
                        <a:t>10</a:t>
                      </a:r>
                      <a:endParaRPr lang="en-GB" sz="1300" b="0" i="0" u="none" strike="noStrike" dirty="0">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u="none" strike="noStrike">
                          <a:effectLst/>
                        </a:rPr>
                        <a:t>0</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1" i="0" u="none" strike="noStrike">
                          <a:solidFill>
                            <a:srgbClr val="000000"/>
                          </a:solidFill>
                          <a:effectLst/>
                          <a:latin typeface="Calibri"/>
                        </a:rPr>
                        <a:t>2</a:t>
                      </a:r>
                    </a:p>
                  </a:txBody>
                  <a:tcPr marL="5625" marR="5625" marT="5625" marB="0" anchor="b"/>
                </a:tc>
                <a:tc>
                  <a:txBody>
                    <a:bodyPr/>
                    <a:lstStyle/>
                    <a:p>
                      <a:pPr algn="ctr" fontAlgn="b"/>
                      <a:r>
                        <a:rPr lang="en-GB" sz="1300" b="1" u="none" strike="noStrike">
                          <a:effectLst/>
                        </a:rPr>
                        <a:t>50</a:t>
                      </a:r>
                      <a:endParaRPr lang="en-GB" sz="1300" b="1" i="0" u="none" strike="noStrike">
                        <a:solidFill>
                          <a:srgbClr val="000000"/>
                        </a:solidFill>
                        <a:effectLst/>
                        <a:latin typeface="Calibri" panose="020F0502020204030204" pitchFamily="34" charset="0"/>
                      </a:endParaRPr>
                    </a:p>
                  </a:txBody>
                  <a:tcPr marL="5625" marR="5625" marT="5625" marB="0" anchor="b"/>
                </a:tc>
                <a:tc>
                  <a:txBody>
                    <a:bodyPr/>
                    <a:lstStyle/>
                    <a:p>
                      <a:pPr marL="539750" algn="l" fontAlgn="b"/>
                      <a:r>
                        <a:rPr lang="en-GB" sz="1300" b="0" i="0" u="none" strike="noStrike" dirty="0">
                          <a:solidFill>
                            <a:srgbClr val="000000"/>
                          </a:solidFill>
                          <a:effectLst/>
                          <a:latin typeface="Calibri"/>
                        </a:rPr>
                        <a:t>Static</a:t>
                      </a:r>
                    </a:p>
                  </a:txBody>
                  <a:tcPr marL="5625" marR="5625" marT="5625" marB="0" anchor="ctr">
                    <a:lnR w="12700" cap="flat" cmpd="sng" algn="ctr">
                      <a:solidFill>
                        <a:schemeClr val="accent1">
                          <a:lumMod val="50000"/>
                        </a:schemeClr>
                      </a:solidFill>
                      <a:prstDash val="solid"/>
                      <a:round/>
                      <a:headEnd type="none" w="med" len="med"/>
                      <a:tailEnd type="none" w="med" len="med"/>
                    </a:lnR>
                  </a:tcPr>
                </a:tc>
                <a:extLst>
                  <a:ext uri="{0D108BD9-81ED-4DB2-BD59-A6C34878D82A}">
                    <a16:rowId xmlns:a16="http://schemas.microsoft.com/office/drawing/2014/main" val="4078544467"/>
                  </a:ext>
                </a:extLst>
              </a:tr>
              <a:tr h="221628">
                <a:tc>
                  <a:txBody>
                    <a:bodyPr/>
                    <a:lstStyle/>
                    <a:p>
                      <a:pPr algn="l" fontAlgn="b"/>
                      <a:r>
                        <a:rPr lang="en-GB" sz="1300" u="none" strike="noStrike">
                          <a:effectLst/>
                        </a:rPr>
                        <a:t>Q4 2019/20</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34</a:t>
                      </a:r>
                    </a:p>
                  </a:txBody>
                  <a:tcPr marL="5625" marR="5625" marT="5625" marB="0" anchor="b"/>
                </a:tc>
                <a:tc>
                  <a:txBody>
                    <a:bodyPr/>
                    <a:lstStyle/>
                    <a:p>
                      <a:pPr algn="ctr" fontAlgn="b"/>
                      <a:r>
                        <a:rPr lang="en-GB" sz="1300" u="none" strike="noStrike">
                          <a:effectLst/>
                        </a:rPr>
                        <a:t>4</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u="none" strike="noStrike">
                          <a:effectLst/>
                        </a:rPr>
                        <a:t>0</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1" i="0" u="none" strike="noStrike">
                          <a:solidFill>
                            <a:srgbClr val="000000"/>
                          </a:solidFill>
                          <a:effectLst/>
                          <a:latin typeface="Calibri"/>
                        </a:rPr>
                        <a:t>6</a:t>
                      </a:r>
                    </a:p>
                  </a:txBody>
                  <a:tcPr marL="5625" marR="5625" marT="5625" marB="0" anchor="b"/>
                </a:tc>
                <a:tc>
                  <a:txBody>
                    <a:bodyPr/>
                    <a:lstStyle/>
                    <a:p>
                      <a:pPr algn="ctr" fontAlgn="b"/>
                      <a:r>
                        <a:rPr lang="en-GB" sz="1300" b="1" i="0" u="none" strike="noStrike">
                          <a:solidFill>
                            <a:srgbClr val="000000"/>
                          </a:solidFill>
                          <a:effectLst/>
                          <a:latin typeface="Calibri"/>
                        </a:rPr>
                        <a:t>44</a:t>
                      </a:r>
                    </a:p>
                  </a:txBody>
                  <a:tcPr marL="5625" marR="5625" marT="5625" marB="0" anchor="b"/>
                </a:tc>
                <a:tc>
                  <a:txBody>
                    <a:bodyPr/>
                    <a:lstStyle/>
                    <a:p>
                      <a:pPr marL="539750" algn="l" fontAlgn="b"/>
                      <a:r>
                        <a:rPr lang="en-GB" sz="1300" u="none" strike="noStrike" dirty="0">
                          <a:effectLst/>
                        </a:rPr>
                        <a:t>Improved</a:t>
                      </a:r>
                      <a:endParaRPr lang="en-GB" sz="1300" b="0" i="0" u="none" strike="noStrike" dirty="0">
                        <a:solidFill>
                          <a:srgbClr val="000000"/>
                        </a:solidFill>
                        <a:effectLst/>
                        <a:latin typeface="Calibri" panose="020F0502020204030204" pitchFamily="34" charset="0"/>
                      </a:endParaRPr>
                    </a:p>
                  </a:txBody>
                  <a:tcPr marL="5625" marR="5625" marT="5625" marB="0" anchor="ctr">
                    <a:lnR w="12700" cap="flat" cmpd="sng" algn="ctr">
                      <a:solidFill>
                        <a:schemeClr val="accent1">
                          <a:lumMod val="50000"/>
                        </a:schemeClr>
                      </a:solidFill>
                      <a:prstDash val="solid"/>
                      <a:round/>
                      <a:headEnd type="none" w="med" len="med"/>
                      <a:tailEnd type="none" w="med" len="med"/>
                    </a:lnR>
                  </a:tcPr>
                </a:tc>
                <a:extLst>
                  <a:ext uri="{0D108BD9-81ED-4DB2-BD59-A6C34878D82A}">
                    <a16:rowId xmlns:a16="http://schemas.microsoft.com/office/drawing/2014/main" val="408544779"/>
                  </a:ext>
                </a:extLst>
              </a:tr>
              <a:tr h="221628">
                <a:tc>
                  <a:txBody>
                    <a:bodyPr/>
                    <a:lstStyle/>
                    <a:p>
                      <a:pPr algn="l" fontAlgn="b"/>
                      <a:r>
                        <a:rPr lang="en-GB" sz="1300" b="0" u="none" strike="noStrike">
                          <a:solidFill>
                            <a:schemeClr val="bg1"/>
                          </a:solidFill>
                          <a:effectLst/>
                        </a:rPr>
                        <a:t>Year end 2019/20</a:t>
                      </a:r>
                      <a:endParaRPr lang="en-GB" sz="1300" b="0" i="0" u="none" strike="noStrike">
                        <a:solidFill>
                          <a:schemeClr val="bg1"/>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solidFill>
                      <a:schemeClr val="accent1">
                        <a:lumMod val="75000"/>
                      </a:schemeClr>
                    </a:solidFill>
                  </a:tcPr>
                </a:tc>
                <a:tc>
                  <a:txBody>
                    <a:bodyPr/>
                    <a:lstStyle/>
                    <a:p>
                      <a:pPr algn="ctr" fontAlgn="b"/>
                      <a:r>
                        <a:rPr lang="en-GB" sz="1300" b="0" u="none" strike="noStrike">
                          <a:solidFill>
                            <a:schemeClr val="bg1"/>
                          </a:solidFill>
                          <a:effectLst/>
                        </a:rPr>
                        <a:t>161</a:t>
                      </a:r>
                      <a:endParaRPr lang="en-GB" sz="1300" b="0" i="0" u="none" strike="noStrike">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u="none" strike="noStrike">
                          <a:solidFill>
                            <a:schemeClr val="bg1"/>
                          </a:solidFill>
                          <a:effectLst/>
                        </a:rPr>
                        <a:t>31</a:t>
                      </a:r>
                      <a:endParaRPr lang="en-GB" sz="1300" b="0" i="0" u="none" strike="noStrike">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u="none" strike="noStrike">
                          <a:solidFill>
                            <a:schemeClr val="bg1"/>
                          </a:solidFill>
                          <a:effectLst/>
                        </a:rPr>
                        <a:t>0</a:t>
                      </a:r>
                      <a:endParaRPr lang="en-GB" sz="1300" b="0" i="0" u="none" strike="noStrike">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i="0" u="none" strike="noStrike">
                          <a:solidFill>
                            <a:schemeClr val="bg1"/>
                          </a:solidFill>
                          <a:effectLst/>
                          <a:latin typeface="Calibri"/>
                        </a:rPr>
                        <a:t>19</a:t>
                      </a:r>
                    </a:p>
                  </a:txBody>
                  <a:tcPr marL="5625" marR="5625" marT="5625" marB="0" anchor="b">
                    <a:solidFill>
                      <a:schemeClr val="accent1">
                        <a:lumMod val="75000"/>
                      </a:schemeClr>
                    </a:solidFill>
                  </a:tcPr>
                </a:tc>
                <a:tc>
                  <a:txBody>
                    <a:bodyPr/>
                    <a:lstStyle/>
                    <a:p>
                      <a:pPr algn="ctr" fontAlgn="b"/>
                      <a:r>
                        <a:rPr lang="en-GB" sz="1300" b="0" i="0" u="none" strike="noStrike">
                          <a:solidFill>
                            <a:schemeClr val="bg1"/>
                          </a:solidFill>
                          <a:effectLst/>
                          <a:latin typeface="Calibri"/>
                        </a:rPr>
                        <a:t>211</a:t>
                      </a:r>
                    </a:p>
                  </a:txBody>
                  <a:tcPr marL="5625" marR="5625" marT="5625" marB="0" anchor="b">
                    <a:solidFill>
                      <a:schemeClr val="accent1">
                        <a:lumMod val="75000"/>
                      </a:schemeClr>
                    </a:solidFill>
                  </a:tcPr>
                </a:tc>
                <a:tc>
                  <a:txBody>
                    <a:bodyPr/>
                    <a:lstStyle/>
                    <a:p>
                      <a:pPr marL="539750" algn="l" fontAlgn="b"/>
                      <a:r>
                        <a:rPr lang="en-GB" sz="1300" b="0" u="none" strike="noStrike" dirty="0">
                          <a:solidFill>
                            <a:schemeClr val="bg1"/>
                          </a:solidFill>
                          <a:effectLst/>
                        </a:rPr>
                        <a:t>    N/A</a:t>
                      </a:r>
                      <a:endParaRPr lang="en-GB" sz="1300" b="0" i="0" u="none" strike="noStrike" dirty="0">
                        <a:solidFill>
                          <a:schemeClr val="bg1"/>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solidFill>
                      <a:schemeClr val="accent1">
                        <a:lumMod val="75000"/>
                      </a:schemeClr>
                    </a:solidFill>
                  </a:tcPr>
                </a:tc>
                <a:extLst>
                  <a:ext uri="{0D108BD9-81ED-4DB2-BD59-A6C34878D82A}">
                    <a16:rowId xmlns:a16="http://schemas.microsoft.com/office/drawing/2014/main" val="626291084"/>
                  </a:ext>
                </a:extLst>
              </a:tr>
              <a:tr h="221628">
                <a:tc>
                  <a:txBody>
                    <a:bodyPr/>
                    <a:lstStyle/>
                    <a:p>
                      <a:pPr algn="l" fontAlgn="b"/>
                      <a:r>
                        <a:rPr lang="en-GB" sz="1300" u="none" strike="noStrike">
                          <a:effectLst/>
                        </a:rPr>
                        <a:t>Q1 2020/21</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u="none" strike="noStrike">
                          <a:effectLst/>
                        </a:rPr>
                        <a:t>20</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u="none" strike="noStrike">
                          <a:effectLst/>
                        </a:rPr>
                        <a:t>7</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0" i="0" u="none" strike="noStrike">
                          <a:solidFill>
                            <a:srgbClr val="000000"/>
                          </a:solidFill>
                          <a:effectLst/>
                          <a:latin typeface="Calibri"/>
                        </a:rPr>
                        <a:t>1</a:t>
                      </a:r>
                    </a:p>
                  </a:txBody>
                  <a:tcPr marL="5625" marR="5625" marT="5625" marB="0" anchor="b"/>
                </a:tc>
                <a:tc>
                  <a:txBody>
                    <a:bodyPr/>
                    <a:lstStyle/>
                    <a:p>
                      <a:pPr algn="ctr" fontAlgn="b"/>
                      <a:r>
                        <a:rPr lang="en-GB" sz="1300" b="1" i="0" u="none" strike="noStrike">
                          <a:solidFill>
                            <a:srgbClr val="000000"/>
                          </a:solidFill>
                          <a:effectLst/>
                          <a:latin typeface="Calibri"/>
                        </a:rPr>
                        <a:t>3</a:t>
                      </a:r>
                    </a:p>
                  </a:txBody>
                  <a:tcPr marL="5625" marR="5625" marT="5625" marB="0" anchor="b"/>
                </a:tc>
                <a:tc>
                  <a:txBody>
                    <a:bodyPr/>
                    <a:lstStyle/>
                    <a:p>
                      <a:pPr algn="ctr" fontAlgn="b"/>
                      <a:r>
                        <a:rPr lang="en-GB" sz="1300" b="1" u="none" strike="noStrike">
                          <a:effectLst/>
                        </a:rPr>
                        <a:t>31</a:t>
                      </a:r>
                      <a:endParaRPr lang="en-GB" sz="1300" b="1" i="0" u="none" strike="noStrike">
                        <a:solidFill>
                          <a:srgbClr val="000000"/>
                        </a:solidFill>
                        <a:effectLst/>
                        <a:latin typeface="Calibri" panose="020F0502020204030204" pitchFamily="34" charset="0"/>
                      </a:endParaRPr>
                    </a:p>
                  </a:txBody>
                  <a:tcPr marL="5625" marR="5625" marT="5625" marB="0" anchor="b"/>
                </a:tc>
                <a:tc>
                  <a:txBody>
                    <a:bodyPr/>
                    <a:lstStyle/>
                    <a:p>
                      <a:pPr marL="539750" algn="l" fontAlgn="b"/>
                      <a:r>
                        <a:rPr lang="en-GB" sz="1300" u="none" strike="noStrike" dirty="0">
                          <a:effectLst/>
                        </a:rPr>
                        <a:t>Improved</a:t>
                      </a:r>
                      <a:endParaRPr lang="en-GB" sz="1300" b="0" i="0" u="none" strike="noStrike" dirty="0">
                        <a:solidFill>
                          <a:srgbClr val="000000"/>
                        </a:solidFill>
                        <a:effectLst/>
                        <a:latin typeface="Calibri" panose="020F0502020204030204" pitchFamily="34" charset="0"/>
                      </a:endParaRPr>
                    </a:p>
                  </a:txBody>
                  <a:tcPr marL="5625" marR="5625" marT="5625" marB="0" anchor="ctr">
                    <a:lnR w="12700" cap="flat" cmpd="sng" algn="ctr">
                      <a:solidFill>
                        <a:schemeClr val="accent1">
                          <a:lumMod val="50000"/>
                        </a:schemeClr>
                      </a:solidFill>
                      <a:prstDash val="solid"/>
                      <a:round/>
                      <a:headEnd type="none" w="med" len="med"/>
                      <a:tailEnd type="none" w="med" len="med"/>
                    </a:lnR>
                  </a:tcPr>
                </a:tc>
                <a:extLst>
                  <a:ext uri="{0D108BD9-81ED-4DB2-BD59-A6C34878D82A}">
                    <a16:rowId xmlns:a16="http://schemas.microsoft.com/office/drawing/2014/main" val="309808457"/>
                  </a:ext>
                </a:extLst>
              </a:tr>
              <a:tr h="221628">
                <a:tc>
                  <a:txBody>
                    <a:bodyPr/>
                    <a:lstStyle/>
                    <a:p>
                      <a:pPr algn="l" fontAlgn="b"/>
                      <a:r>
                        <a:rPr lang="en-GB" sz="1300" u="none" strike="noStrike">
                          <a:effectLst/>
                        </a:rPr>
                        <a:t>Q2 2020/21</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u="none" strike="noStrike">
                          <a:effectLst/>
                        </a:rPr>
                        <a:t>38</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u="none" strike="noStrike">
                          <a:effectLst/>
                        </a:rPr>
                        <a:t>14 </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u="none" strike="noStrike">
                          <a:effectLst/>
                        </a:rPr>
                        <a:t>1</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1" i="0" u="none" strike="noStrike">
                          <a:solidFill>
                            <a:srgbClr val="000000"/>
                          </a:solidFill>
                          <a:effectLst/>
                          <a:latin typeface="Calibri"/>
                        </a:rPr>
                        <a:t>6</a:t>
                      </a:r>
                    </a:p>
                  </a:txBody>
                  <a:tcPr marL="5625" marR="5625" marT="5625" marB="0" anchor="b"/>
                </a:tc>
                <a:tc>
                  <a:txBody>
                    <a:bodyPr/>
                    <a:lstStyle/>
                    <a:p>
                      <a:pPr algn="ctr" fontAlgn="b"/>
                      <a:r>
                        <a:rPr lang="en-GB" sz="1300" b="1" u="none" strike="noStrike">
                          <a:effectLst/>
                        </a:rPr>
                        <a:t>59</a:t>
                      </a:r>
                      <a:endParaRPr lang="en-GB" sz="1300" b="1"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0" i="0" u="none" strike="noStrike" dirty="0">
                          <a:solidFill>
                            <a:srgbClr val="000000"/>
                          </a:solidFill>
                          <a:effectLst/>
                          <a:latin typeface="Calibri"/>
                        </a:rPr>
                        <a:t> </a:t>
                      </a:r>
                      <a:r>
                        <a:rPr lang="en-GB" sz="1300" b="0" i="0" u="none" strike="noStrike" baseline="0" dirty="0">
                          <a:solidFill>
                            <a:srgbClr val="000000"/>
                          </a:solidFill>
                          <a:effectLst/>
                          <a:latin typeface="Calibri"/>
                        </a:rPr>
                        <a:t>Stabilising</a:t>
                      </a:r>
                    </a:p>
                  </a:txBody>
                  <a:tcPr marL="5625" marR="5625" marT="5625" marB="0" anchor="b">
                    <a:lnR w="12700" cap="flat" cmpd="sng" algn="ctr">
                      <a:solidFill>
                        <a:schemeClr val="accent1">
                          <a:lumMod val="50000"/>
                        </a:schemeClr>
                      </a:solidFill>
                      <a:prstDash val="solid"/>
                      <a:round/>
                      <a:headEnd type="none" w="med" len="med"/>
                      <a:tailEnd type="none" w="med" len="med"/>
                    </a:lnR>
                  </a:tcPr>
                </a:tc>
                <a:extLst>
                  <a:ext uri="{0D108BD9-81ED-4DB2-BD59-A6C34878D82A}">
                    <a16:rowId xmlns:a16="http://schemas.microsoft.com/office/drawing/2014/main" val="557565645"/>
                  </a:ext>
                </a:extLst>
              </a:tr>
              <a:tr h="221628">
                <a:tc>
                  <a:txBody>
                    <a:bodyPr/>
                    <a:lstStyle/>
                    <a:p>
                      <a:pPr algn="l" fontAlgn="b"/>
                      <a:r>
                        <a:rPr lang="en-GB" sz="1300" u="none" strike="noStrike" dirty="0">
                          <a:effectLst/>
                        </a:rPr>
                        <a:t>Q3 2020/21</a:t>
                      </a:r>
                      <a:endParaRPr lang="en-GB" sz="1300" b="0" i="0" u="none" strike="noStrike" dirty="0">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dirty="0">
                          <a:solidFill>
                            <a:srgbClr val="000000"/>
                          </a:solidFill>
                          <a:effectLst/>
                          <a:latin typeface="Calibri" panose="020F0502020204030204" pitchFamily="34" charset="0"/>
                        </a:rPr>
                        <a:t>45</a:t>
                      </a:r>
                    </a:p>
                  </a:txBody>
                  <a:tcPr marL="5625" marR="5625" marT="5625" marB="0" anchor="b"/>
                </a:tc>
                <a:tc>
                  <a:txBody>
                    <a:bodyPr/>
                    <a:lstStyle/>
                    <a:p>
                      <a:pPr algn="ctr" fontAlgn="b"/>
                      <a:r>
                        <a:rPr lang="en-GB" sz="1300" b="0" i="0" u="none" strike="noStrike">
                          <a:solidFill>
                            <a:srgbClr val="000000"/>
                          </a:solidFill>
                          <a:effectLst/>
                          <a:latin typeface="Calibri" panose="020F0502020204030204" pitchFamily="34" charset="0"/>
                        </a:rPr>
                        <a:t>22</a:t>
                      </a:r>
                    </a:p>
                  </a:txBody>
                  <a:tcPr marL="5625" marR="5625" marT="5625" marB="0" anchor="b"/>
                </a:tc>
                <a:tc>
                  <a:txBody>
                    <a:bodyPr/>
                    <a:lstStyle/>
                    <a:p>
                      <a:pPr algn="ctr" fontAlgn="b"/>
                      <a:r>
                        <a:rPr lang="en-GB" sz="1300" b="0" i="0" u="none" strike="noStrike">
                          <a:solidFill>
                            <a:srgbClr val="000000"/>
                          </a:solidFill>
                          <a:effectLst/>
                          <a:latin typeface="Calibri" panose="020F0502020204030204" pitchFamily="34" charset="0"/>
                        </a:rPr>
                        <a:t>2</a:t>
                      </a:r>
                    </a:p>
                  </a:txBody>
                  <a:tcPr marL="5625" marR="5625" marT="5625" marB="0" anchor="b"/>
                </a:tc>
                <a:tc>
                  <a:txBody>
                    <a:bodyPr/>
                    <a:lstStyle/>
                    <a:p>
                      <a:pPr algn="ctr" fontAlgn="b"/>
                      <a:r>
                        <a:rPr lang="en-GB" sz="1300" b="1" i="0" u="none" strike="noStrike" dirty="0">
                          <a:solidFill>
                            <a:srgbClr val="000000"/>
                          </a:solidFill>
                          <a:effectLst/>
                          <a:latin typeface="Calibri" panose="020F0502020204030204" pitchFamily="34" charset="0"/>
                        </a:rPr>
                        <a:t>9</a:t>
                      </a:r>
                    </a:p>
                  </a:txBody>
                  <a:tcPr marL="5625" marR="5625" marT="5625" marB="0" anchor="b"/>
                </a:tc>
                <a:tc>
                  <a:txBody>
                    <a:bodyPr/>
                    <a:lstStyle/>
                    <a:p>
                      <a:pPr algn="ctr" fontAlgn="b"/>
                      <a:r>
                        <a:rPr lang="en-GB" sz="1300" b="1" i="0" u="none" strike="noStrike">
                          <a:solidFill>
                            <a:srgbClr val="000000"/>
                          </a:solidFill>
                          <a:effectLst/>
                          <a:latin typeface="Calibri" panose="020F0502020204030204" pitchFamily="34" charset="0"/>
                        </a:rPr>
                        <a:t>78</a:t>
                      </a:r>
                    </a:p>
                  </a:txBody>
                  <a:tcPr marL="5625" marR="5625" marT="5625" marB="0" anchor="b"/>
                </a:tc>
                <a:tc>
                  <a:txBody>
                    <a:bodyPr/>
                    <a:lstStyle/>
                    <a:p>
                      <a:pPr algn="l" fontAlgn="b"/>
                      <a:r>
                        <a:rPr lang="en-GB" sz="1300" b="0" i="0" u="none" strike="noStrike" dirty="0">
                          <a:solidFill>
                            <a:srgbClr val="000000"/>
                          </a:solidFill>
                          <a:effectLst/>
                          <a:latin typeface="Calibri" panose="020F0502020204030204" pitchFamily="34" charset="0"/>
                        </a:rPr>
                        <a:t>              </a:t>
                      </a:r>
                      <a:r>
                        <a:rPr lang="en-GB" sz="1300" b="0" i="0" u="none" strike="noStrike" baseline="0" dirty="0">
                          <a:solidFill>
                            <a:srgbClr val="000000"/>
                          </a:solidFill>
                          <a:effectLst/>
                          <a:latin typeface="Calibri" panose="020F0502020204030204" pitchFamily="34" charset="0"/>
                        </a:rPr>
                        <a:t>Worsening</a:t>
                      </a:r>
                      <a:endParaRPr lang="en-GB" sz="1300" b="0" i="0" u="none" strike="noStrike" dirty="0">
                        <a:solidFill>
                          <a:srgbClr val="000000"/>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tcPr>
                </a:tc>
                <a:extLst>
                  <a:ext uri="{0D108BD9-81ED-4DB2-BD59-A6C34878D82A}">
                    <a16:rowId xmlns:a16="http://schemas.microsoft.com/office/drawing/2014/main" val="3036547888"/>
                  </a:ext>
                </a:extLst>
              </a:tr>
              <a:tr h="221628">
                <a:tc>
                  <a:txBody>
                    <a:bodyPr/>
                    <a:lstStyle/>
                    <a:p>
                      <a:pPr algn="l" fontAlgn="b"/>
                      <a:r>
                        <a:rPr lang="en-GB" sz="1300" b="0" i="0" u="none" strike="noStrike" dirty="0">
                          <a:solidFill>
                            <a:srgbClr val="000000"/>
                          </a:solidFill>
                          <a:effectLst/>
                          <a:latin typeface="Calibri" panose="020F0502020204030204" pitchFamily="34" charset="0"/>
                        </a:rPr>
                        <a:t>Q4 2020/21</a:t>
                      </a: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dirty="0">
                          <a:solidFill>
                            <a:srgbClr val="000000"/>
                          </a:solidFill>
                          <a:effectLst/>
                          <a:latin typeface="Calibri" panose="020F0502020204030204" pitchFamily="34" charset="0"/>
                        </a:rPr>
                        <a:t>48</a:t>
                      </a:r>
                    </a:p>
                  </a:txBody>
                  <a:tcPr marL="5625" marR="5625" marT="5625" marB="0" anchor="b"/>
                </a:tc>
                <a:tc>
                  <a:txBody>
                    <a:bodyPr/>
                    <a:lstStyle/>
                    <a:p>
                      <a:pPr algn="ctr" fontAlgn="b"/>
                      <a:r>
                        <a:rPr lang="en-GB" sz="1300" b="0" i="0" u="none" strike="noStrike" dirty="0">
                          <a:solidFill>
                            <a:srgbClr val="000000"/>
                          </a:solidFill>
                          <a:effectLst/>
                          <a:latin typeface="Calibri" panose="020F0502020204030204" pitchFamily="34" charset="0"/>
                        </a:rPr>
                        <a:t>23</a:t>
                      </a:r>
                    </a:p>
                  </a:txBody>
                  <a:tcPr marL="5625" marR="5625" marT="5625" marB="0" anchor="b"/>
                </a:tc>
                <a:tc>
                  <a:txBody>
                    <a:bodyPr/>
                    <a:lstStyle/>
                    <a:p>
                      <a:pPr algn="ctr" fontAlgn="b"/>
                      <a:r>
                        <a:rPr lang="en-GB" sz="1300" b="0" i="0" u="none" strike="noStrike" dirty="0">
                          <a:solidFill>
                            <a:srgbClr val="000000"/>
                          </a:solidFill>
                          <a:effectLst/>
                          <a:latin typeface="Calibri" panose="020F0502020204030204" pitchFamily="34" charset="0"/>
                        </a:rPr>
                        <a:t>1</a:t>
                      </a:r>
                    </a:p>
                  </a:txBody>
                  <a:tcPr marL="5625" marR="5625" marT="5625" marB="0" anchor="b"/>
                </a:tc>
                <a:tc>
                  <a:txBody>
                    <a:bodyPr/>
                    <a:lstStyle/>
                    <a:p>
                      <a:pPr algn="ctr" fontAlgn="b"/>
                      <a:r>
                        <a:rPr lang="en-GB" sz="1300" b="1" i="0" u="none" strike="noStrike" dirty="0">
                          <a:solidFill>
                            <a:srgbClr val="000000"/>
                          </a:solidFill>
                          <a:effectLst/>
                          <a:latin typeface="Calibri" panose="020F0502020204030204" pitchFamily="34" charset="0"/>
                        </a:rPr>
                        <a:t>4</a:t>
                      </a:r>
                    </a:p>
                  </a:txBody>
                  <a:tcPr marL="5625" marR="5625" marT="5625" marB="0" anchor="b"/>
                </a:tc>
                <a:tc>
                  <a:txBody>
                    <a:bodyPr/>
                    <a:lstStyle/>
                    <a:p>
                      <a:pPr algn="ctr" fontAlgn="b"/>
                      <a:r>
                        <a:rPr lang="en-GB" sz="1300" b="1" i="0" u="none" strike="noStrike" dirty="0">
                          <a:solidFill>
                            <a:srgbClr val="000000"/>
                          </a:solidFill>
                          <a:effectLst/>
                          <a:latin typeface="Calibri" panose="020F0502020204030204" pitchFamily="34" charset="0"/>
                        </a:rPr>
                        <a:t>76</a:t>
                      </a:r>
                    </a:p>
                  </a:txBody>
                  <a:tcPr marL="5625" marR="5625" marT="5625" marB="0" anchor="b"/>
                </a:tc>
                <a:tc>
                  <a:txBody>
                    <a:bodyPr/>
                    <a:lstStyle/>
                    <a:p>
                      <a:pPr algn="l" fontAlgn="b"/>
                      <a:r>
                        <a:rPr lang="en-GB" sz="1300" b="0" i="0" u="none" strike="noStrike" dirty="0">
                          <a:solidFill>
                            <a:srgbClr val="000000"/>
                          </a:solidFill>
                          <a:effectLst/>
                          <a:latin typeface="Calibri" panose="020F0502020204030204" pitchFamily="34" charset="0"/>
                        </a:rPr>
                        <a:t>              Stabilising</a:t>
                      </a:r>
                      <a:r>
                        <a:rPr lang="en-GB" sz="1300" b="0" i="0" u="none" strike="noStrike" baseline="0" dirty="0">
                          <a:solidFill>
                            <a:srgbClr val="000000"/>
                          </a:solidFill>
                          <a:effectLst/>
                          <a:latin typeface="Calibri" panose="020F0502020204030204" pitchFamily="34" charset="0"/>
                        </a:rPr>
                        <a:t> </a:t>
                      </a:r>
                      <a:endParaRPr lang="en-GB" sz="1300" b="0" i="0" u="none" strike="noStrike" dirty="0">
                        <a:solidFill>
                          <a:srgbClr val="000000"/>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tcPr>
                </a:tc>
                <a:extLst>
                  <a:ext uri="{0D108BD9-81ED-4DB2-BD59-A6C34878D82A}">
                    <a16:rowId xmlns:a16="http://schemas.microsoft.com/office/drawing/2014/main" val="3441657110"/>
                  </a:ext>
                </a:extLst>
              </a:tr>
              <a:tr h="221628">
                <a:tc>
                  <a:txBody>
                    <a:bodyPr/>
                    <a:lstStyle/>
                    <a:p>
                      <a:pPr algn="l" fontAlgn="b"/>
                      <a:r>
                        <a:rPr lang="en-GB" sz="1300" b="0" u="none" strike="noStrike" dirty="0">
                          <a:solidFill>
                            <a:schemeClr val="bg1"/>
                          </a:solidFill>
                          <a:effectLst/>
                        </a:rPr>
                        <a:t>Year end 2020/21</a:t>
                      </a:r>
                      <a:endParaRPr lang="en-GB" sz="1300" b="0" i="0" u="none" strike="noStrike" dirty="0">
                        <a:solidFill>
                          <a:schemeClr val="bg1"/>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dirty="0">
                          <a:solidFill>
                            <a:schemeClr val="bg1"/>
                          </a:solidFill>
                          <a:effectLst/>
                          <a:latin typeface="Calibri" panose="020F0502020204030204" pitchFamily="34" charset="0"/>
                        </a:rPr>
                        <a:t>151</a:t>
                      </a: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dirty="0">
                          <a:solidFill>
                            <a:schemeClr val="bg1"/>
                          </a:solidFill>
                          <a:effectLst/>
                          <a:latin typeface="Calibri" panose="020F0502020204030204" pitchFamily="34" charset="0"/>
                        </a:rPr>
                        <a:t>66</a:t>
                      </a: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dirty="0">
                          <a:solidFill>
                            <a:schemeClr val="bg1"/>
                          </a:solidFill>
                          <a:effectLst/>
                          <a:latin typeface="Calibri" panose="020F0502020204030204" pitchFamily="34" charset="0"/>
                        </a:rPr>
                        <a:t>5</a:t>
                      </a: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dirty="0">
                          <a:solidFill>
                            <a:schemeClr val="bg1"/>
                          </a:solidFill>
                          <a:effectLst/>
                          <a:latin typeface="Calibri" panose="020F0502020204030204" pitchFamily="34" charset="0"/>
                        </a:rPr>
                        <a:t>22</a:t>
                      </a: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dirty="0">
                          <a:solidFill>
                            <a:schemeClr val="bg1"/>
                          </a:solidFill>
                          <a:effectLst/>
                          <a:latin typeface="Calibri" panose="020F0502020204030204" pitchFamily="34" charset="0"/>
                        </a:rPr>
                        <a:t>244</a:t>
                      </a: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u="none" strike="noStrike" dirty="0">
                          <a:solidFill>
                            <a:schemeClr val="bg1"/>
                          </a:solidFill>
                          <a:effectLst/>
                        </a:rPr>
                        <a:t>N/A</a:t>
                      </a:r>
                      <a:endParaRPr lang="en-GB" sz="1300" b="0" i="0" u="none" strike="noStrike" dirty="0">
                        <a:solidFill>
                          <a:schemeClr val="bg1"/>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1559546023"/>
                  </a:ext>
                </a:extLst>
              </a:tr>
            </a:tbl>
          </a:graphicData>
        </a:graphic>
      </p:graphicFrame>
      <p:sp>
        <p:nvSpPr>
          <p:cNvPr id="8" name="Rectangle: Rounded Corners 17">
            <a:extLst>
              <a:ext uri="{FF2B5EF4-FFF2-40B4-BE49-F238E27FC236}">
                <a16:creationId xmlns:a16="http://schemas.microsoft.com/office/drawing/2014/main" id="{F0F15FF1-DB2F-4939-BAE4-DCAA5BAA199D}"/>
              </a:ext>
            </a:extLst>
          </p:cNvPr>
          <p:cNvSpPr/>
          <p:nvPr/>
        </p:nvSpPr>
        <p:spPr>
          <a:xfrm>
            <a:off x="681673" y="1084751"/>
            <a:ext cx="6753240" cy="1913762"/>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0309A968-EE65-4A1C-B9AF-F2773E31DE38}"/>
              </a:ext>
            </a:extLst>
          </p:cNvPr>
          <p:cNvSpPr txBox="1"/>
          <p:nvPr/>
        </p:nvSpPr>
        <p:spPr>
          <a:xfrm>
            <a:off x="388531" y="5880391"/>
            <a:ext cx="11410950" cy="807913"/>
          </a:xfrm>
          <a:prstGeom prst="rect">
            <a:avLst/>
          </a:prstGeom>
          <a:noFill/>
        </p:spPr>
        <p:txBody>
          <a:bodyPr wrap="square" lIns="68580" tIns="34290" rIns="68580" bIns="34290" rtlCol="0" anchor="t">
            <a:spAutoFit/>
          </a:bodyPr>
          <a:lstStyle/>
          <a:p>
            <a:pPr marL="213995" marR="0" lvl="0" indent="-213995"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There was a decrease in the number of complaints requiring a Stage 1 response.  </a:t>
            </a:r>
          </a:p>
          <a:p>
            <a:pPr marL="213995" marR="0" lvl="0" indent="-213995"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There was an increase in the number of complaints at Stage 2.  Key themes for escalation were a lack of transparency in decision making and a sense that the Council was indifferent to customer concerns.</a:t>
            </a:r>
            <a:endParaRPr kumimoji="0" lang="en-GB" sz="1200" b="0" i="0" u="none" strike="noStrike" kern="1200" cap="none" spc="0" normalizeH="0" baseline="0" noProof="0" dirty="0">
              <a:ln>
                <a:noFill/>
              </a:ln>
              <a:solidFill>
                <a:prstClr val="black"/>
              </a:solidFill>
              <a:effectLst/>
              <a:uLnTx/>
              <a:uFillTx/>
              <a:latin typeface="Calibri"/>
              <a:ea typeface="+mn-ea"/>
              <a:cs typeface="Calibri"/>
            </a:endParaRPr>
          </a:p>
          <a:p>
            <a:pPr marL="213995" indent="-213995" defTabSz="685718">
              <a:buFont typeface="Arial" panose="020B0604020202020204" pitchFamily="34" charset="0"/>
              <a:buChar char="•"/>
              <a:defRPr/>
            </a:pPr>
            <a:r>
              <a:rPr kumimoji="0" lang="en-GB" sz="1200" b="0" i="0" u="none" strike="noStrike" kern="1200" cap="none" spc="0" normalizeH="0" baseline="0" noProof="0" dirty="0">
                <a:ln>
                  <a:noFill/>
                </a:ln>
                <a:effectLst/>
                <a:uLnTx/>
                <a:uFillTx/>
                <a:latin typeface="Calibri"/>
                <a:ea typeface="+mn-ea"/>
                <a:cs typeface="+mn-cs"/>
              </a:rPr>
              <a:t>Contact by the Ombudsman </a:t>
            </a:r>
            <a:r>
              <a:rPr lang="en-GB" sz="1200" dirty="0">
                <a:latin typeface="Calibri"/>
              </a:rPr>
              <a:t>increased in</a:t>
            </a:r>
            <a:r>
              <a:rPr kumimoji="0" lang="en-GB" sz="1200" b="0" i="0" u="none" strike="noStrike" kern="1200" cap="none" spc="0" normalizeH="0" baseline="0" noProof="0" dirty="0">
                <a:ln>
                  <a:noFill/>
                </a:ln>
                <a:effectLst/>
                <a:uLnTx/>
                <a:uFillTx/>
                <a:latin typeface="Calibri"/>
                <a:ea typeface="+mn-ea"/>
                <a:cs typeface="+mn-cs"/>
              </a:rPr>
              <a:t> the second Quarter as the Ombudsman Service </a:t>
            </a:r>
            <a:r>
              <a:rPr lang="en-GB" sz="1200" dirty="0">
                <a:latin typeface="Calibri"/>
              </a:rPr>
              <a:t>restarted investigating </a:t>
            </a:r>
            <a:r>
              <a:rPr kumimoji="0" lang="en-GB" sz="1200" b="0" i="0" u="none" strike="noStrike" kern="1200" cap="none" spc="0" normalizeH="0" baseline="0" noProof="0" dirty="0">
                <a:ln>
                  <a:noFill/>
                </a:ln>
                <a:effectLst/>
                <a:uLnTx/>
                <a:uFillTx/>
                <a:latin typeface="Calibri"/>
                <a:ea typeface="+mn-ea"/>
                <a:cs typeface="+mn-cs"/>
              </a:rPr>
              <a:t>complaints.</a:t>
            </a:r>
            <a:endParaRPr kumimoji="0" lang="en-GB" sz="1200" b="0" i="0" u="none" strike="noStrike" kern="1200" cap="none" spc="0" normalizeH="0" baseline="0" noProof="0" dirty="0">
              <a:ln>
                <a:noFill/>
              </a:ln>
              <a:effectLst/>
              <a:uLnTx/>
              <a:uFillTx/>
              <a:latin typeface="Calibri"/>
              <a:ea typeface="+mn-ea"/>
              <a:cs typeface="Calibri"/>
            </a:endParaRPr>
          </a:p>
        </p:txBody>
      </p:sp>
      <p:grpSp>
        <p:nvGrpSpPr>
          <p:cNvPr id="3" name="Group 2"/>
          <p:cNvGrpSpPr/>
          <p:nvPr/>
        </p:nvGrpSpPr>
        <p:grpSpPr>
          <a:xfrm>
            <a:off x="7678621" y="1361542"/>
            <a:ext cx="3850302" cy="4327584"/>
            <a:chOff x="9221659" y="1859816"/>
            <a:chExt cx="5133735" cy="5770112"/>
          </a:xfrm>
        </p:grpSpPr>
        <p:sp>
          <p:nvSpPr>
            <p:cNvPr id="9" name="Rectangle: Rounded Corners 18">
              <a:extLst>
                <a:ext uri="{FF2B5EF4-FFF2-40B4-BE49-F238E27FC236}">
                  <a16:creationId xmlns:a16="http://schemas.microsoft.com/office/drawing/2014/main" id="{22559ADC-8C8B-487F-B65A-E5537E0AC482}"/>
                </a:ext>
              </a:extLst>
            </p:cNvPr>
            <p:cNvSpPr/>
            <p:nvPr/>
          </p:nvSpPr>
          <p:spPr>
            <a:xfrm>
              <a:off x="9221659" y="1859816"/>
              <a:ext cx="5081682" cy="5770112"/>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9258BBF7-7DC0-4D2B-A401-254D46D4C117}"/>
                </a:ext>
              </a:extLst>
            </p:cNvPr>
            <p:cNvSpPr txBox="1"/>
            <p:nvPr/>
          </p:nvSpPr>
          <p:spPr>
            <a:xfrm>
              <a:off x="12618009" y="2308576"/>
              <a:ext cx="1737385" cy="1631216"/>
            </a:xfrm>
            <a:prstGeom prst="rect">
              <a:avLst/>
            </a:prstGeom>
            <a:noFill/>
          </p:spPr>
          <p:txBody>
            <a:bodyPr wrap="squar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lang="en-GB" sz="1050" b="1" dirty="0">
                  <a:solidFill>
                    <a:srgbClr val="4F81BD">
                      <a:lumMod val="75000"/>
                    </a:srgbClr>
                  </a:solidFill>
                  <a:latin typeface="Calibri"/>
                </a:rPr>
                <a:t>Total number of complaints received for 2019-20</a:t>
              </a:r>
              <a:endParaRPr kumimoji="0" lang="en-GB" sz="1050" b="1" i="0" u="none" strike="noStrike" kern="1200" cap="none" spc="0" normalizeH="0" baseline="0" noProof="0" dirty="0">
                <a:ln>
                  <a:noFill/>
                </a:ln>
                <a:solidFill>
                  <a:srgbClr val="4F81BD">
                    <a:lumMod val="75000"/>
                  </a:srgbClr>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r>
                <a:rPr lang="en-GB" sz="1050" dirty="0">
                  <a:solidFill>
                    <a:prstClr val="black"/>
                  </a:solidFill>
                  <a:latin typeface="Calibri"/>
                </a:rPr>
                <a:t> 211 </a:t>
              </a:r>
              <a:r>
                <a:rPr kumimoji="0" lang="en-GB" sz="1050" b="0" i="0" u="none" strike="noStrike" kern="1200" cap="none" spc="0" normalizeH="0" baseline="0" noProof="0" dirty="0">
                  <a:ln>
                    <a:noFill/>
                  </a:ln>
                  <a:solidFill>
                    <a:prstClr val="black"/>
                  </a:solidFill>
                  <a:effectLst/>
                  <a:uLnTx/>
                  <a:uFillTx/>
                  <a:latin typeface="Calibri"/>
                  <a:ea typeface="+mn-ea"/>
                  <a:cs typeface="+mn-cs"/>
                </a:rPr>
                <a:t>complaints</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prstClr val="black"/>
                  </a:solidFill>
                  <a:latin typeface="Calibri"/>
                </a:rPr>
                <a:t>76</a:t>
              </a:r>
              <a:r>
                <a:rPr kumimoji="0" lang="en-GB" sz="1050" b="0" i="0" u="none" strike="noStrike" kern="1200" cap="none" spc="0" normalizeH="0" baseline="0" noProof="0" dirty="0">
                  <a:ln>
                    <a:noFill/>
                  </a:ln>
                  <a:solidFill>
                    <a:prstClr val="black"/>
                  </a:solidFill>
                  <a:effectLst/>
                  <a:uLnTx/>
                  <a:uFillTx/>
                  <a:latin typeface="Calibri"/>
                  <a:ea typeface="+mn-ea"/>
                  <a:cs typeface="+mn-cs"/>
                </a:rPr>
                <a:t>% Stage 1</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prstClr val="black"/>
                  </a:solidFill>
                  <a:latin typeface="Calibri"/>
                </a:rPr>
                <a:t>15</a:t>
              </a:r>
              <a:r>
                <a:rPr kumimoji="0" lang="en-GB" sz="1050" b="0" i="0" u="none" strike="noStrike" kern="1200" cap="none" spc="0" normalizeH="0" baseline="0" noProof="0" dirty="0">
                  <a:ln>
                    <a:noFill/>
                  </a:ln>
                  <a:solidFill>
                    <a:prstClr val="black"/>
                  </a:solidFill>
                  <a:effectLst/>
                  <a:uLnTx/>
                  <a:uFillTx/>
                  <a:latin typeface="Calibri"/>
                  <a:ea typeface="+mn-ea"/>
                  <a:cs typeface="+mn-cs"/>
                </a:rPr>
                <a:t>% Stage 2</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prstClr val="black"/>
                  </a:solidFill>
                  <a:latin typeface="Calibri"/>
                </a:rPr>
                <a:t>   9</a:t>
              </a:r>
              <a:r>
                <a:rPr kumimoji="0" lang="en-GB" sz="1050" b="0" i="0" u="none" strike="noStrike" kern="1200" cap="none" spc="0" normalizeH="0" baseline="0" noProof="0" dirty="0">
                  <a:ln>
                    <a:noFill/>
                  </a:ln>
                  <a:solidFill>
                    <a:prstClr val="black"/>
                  </a:solidFill>
                  <a:effectLst/>
                  <a:uLnTx/>
                  <a:uFillTx/>
                  <a:latin typeface="Calibri"/>
                  <a:ea typeface="+mn-ea"/>
                  <a:cs typeface="+mn-cs"/>
                </a:rPr>
                <a:t>%Ombudsman</a:t>
              </a:r>
            </a:p>
          </p:txBody>
        </p:sp>
      </p:grpSp>
      <p:cxnSp>
        <p:nvCxnSpPr>
          <p:cNvPr id="5" name="Straight Connector 4"/>
          <p:cNvCxnSpPr/>
          <p:nvPr/>
        </p:nvCxnSpPr>
        <p:spPr>
          <a:xfrm>
            <a:off x="4907868" y="1103865"/>
            <a:ext cx="0" cy="1350150"/>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15" name="Chart 14"/>
          <p:cNvGraphicFramePr/>
          <p:nvPr/>
        </p:nvGraphicFramePr>
        <p:xfrm>
          <a:off x="879737" y="1016691"/>
          <a:ext cx="6246347" cy="187634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4544064" y="1070702"/>
            <a:ext cx="1350150" cy="253916"/>
          </a:xfrm>
          <a:prstGeom prst="rect">
            <a:avLst/>
          </a:prstGeom>
          <a:noFill/>
        </p:spPr>
        <p:txBody>
          <a:bodyPr wrap="squar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prstClr val="black"/>
                </a:solidFill>
                <a:effectLst/>
                <a:uLnTx/>
                <a:uFillTx/>
                <a:latin typeface="Calibri"/>
                <a:ea typeface="+mn-ea"/>
                <a:cs typeface="+mn-cs"/>
              </a:rPr>
              <a:t>Lockdown</a:t>
            </a:r>
          </a:p>
        </p:txBody>
      </p:sp>
      <p:cxnSp>
        <p:nvCxnSpPr>
          <p:cNvPr id="18" name="Straight Connector 17">
            <a:extLst>
              <a:ext uri="{FF2B5EF4-FFF2-40B4-BE49-F238E27FC236}">
                <a16:creationId xmlns:a16="http://schemas.microsoft.com/office/drawing/2014/main" id="{9EE2DC5D-B5E6-4498-8AC2-4427668F150C}"/>
              </a:ext>
            </a:extLst>
          </p:cNvPr>
          <p:cNvCxnSpPr>
            <a:cxnSpLocks/>
          </p:cNvCxnSpPr>
          <p:nvPr/>
        </p:nvCxnSpPr>
        <p:spPr>
          <a:xfrm>
            <a:off x="5889697" y="1208874"/>
            <a:ext cx="0" cy="1350150"/>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5928923-31AE-485B-BEEB-56634E107BD6}"/>
              </a:ext>
            </a:extLst>
          </p:cNvPr>
          <p:cNvSpPr txBox="1"/>
          <p:nvPr/>
        </p:nvSpPr>
        <p:spPr>
          <a:xfrm>
            <a:off x="5369633" y="1086089"/>
            <a:ext cx="2057400" cy="23083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Calibri"/>
                <a:ea typeface="+mn-ea"/>
                <a:cs typeface="+mn-cs"/>
              </a:rPr>
              <a:t>Lockdown finished</a:t>
            </a:r>
            <a:endParaRPr kumimoji="0" lang="en-US" sz="1050" b="0" i="0" u="none" strike="noStrike" kern="1200" cap="none" spc="0" normalizeH="0" baseline="0" noProof="0">
              <a:ln>
                <a:noFill/>
              </a:ln>
              <a:solidFill>
                <a:prstClr val="black"/>
              </a:solidFill>
              <a:effectLst/>
              <a:uLnTx/>
              <a:uFillTx/>
              <a:latin typeface="Calibri"/>
              <a:ea typeface="+mn-ea"/>
              <a:cs typeface="Calibri"/>
            </a:endParaRPr>
          </a:p>
        </p:txBody>
      </p:sp>
      <p:graphicFrame>
        <p:nvGraphicFramePr>
          <p:cNvPr id="20" name="Chart 19"/>
          <p:cNvGraphicFramePr/>
          <p:nvPr>
            <p:extLst>
              <p:ext uri="{D42A27DB-BD31-4B8C-83A1-F6EECF244321}">
                <p14:modId xmlns:p14="http://schemas.microsoft.com/office/powerpoint/2010/main" val="1572507395"/>
              </p:ext>
            </p:extLst>
          </p:nvPr>
        </p:nvGraphicFramePr>
        <p:xfrm>
          <a:off x="7188083" y="1016691"/>
          <a:ext cx="3886253" cy="2747455"/>
        </p:xfrm>
        <a:graphic>
          <a:graphicData uri="http://schemas.openxmlformats.org/drawingml/2006/chart">
            <c:chart xmlns:c="http://schemas.openxmlformats.org/drawingml/2006/chart" xmlns:r="http://schemas.openxmlformats.org/officeDocument/2006/relationships" r:id="rId4"/>
          </a:graphicData>
        </a:graphic>
      </p:graphicFrame>
      <p:sp>
        <p:nvSpPr>
          <p:cNvPr id="10" name="Rectangle 9"/>
          <p:cNvSpPr/>
          <p:nvPr/>
        </p:nvSpPr>
        <p:spPr>
          <a:xfrm>
            <a:off x="10241821" y="3710776"/>
            <a:ext cx="1409769" cy="1384995"/>
          </a:xfrm>
          <a:prstGeom prst="rect">
            <a:avLst/>
          </a:prstGeom>
        </p:spPr>
        <p:txBody>
          <a:bodyPr wrap="square">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4F81BD">
                    <a:lumMod val="75000"/>
                  </a:srgbClr>
                </a:solidFill>
                <a:effectLst/>
                <a:uLnTx/>
                <a:uFillTx/>
                <a:latin typeface="Calibri" panose="020F0502020204030204"/>
                <a:ea typeface="+mn-ea"/>
                <a:cs typeface="+mn-cs"/>
              </a:rPr>
              <a:t>Total number of complaints received for 2020-21</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Calibri" panose="020F0502020204030204"/>
                <a:ea typeface="+mn-ea"/>
                <a:cs typeface="+mn-cs"/>
              </a:rPr>
              <a:t>244 complaints</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prstClr val="black"/>
                </a:solidFill>
                <a:effectLst/>
                <a:uLnTx/>
                <a:uFillTx/>
                <a:latin typeface="Calibri" panose="020F0502020204030204"/>
                <a:ea typeface="+mn-ea"/>
                <a:cs typeface="+mn-cs"/>
              </a:rPr>
              <a:t>62% Stage 1</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prstClr val="black"/>
                </a:solidFill>
                <a:latin typeface="Calibri" panose="020F0502020204030204"/>
              </a:rPr>
              <a:t>27</a:t>
            </a:r>
            <a:r>
              <a:rPr kumimoji="0" lang="en-GB" sz="1050" b="0" i="0" u="none" strike="noStrike" kern="1200" cap="none" spc="0" normalizeH="0" baseline="0" noProof="0" dirty="0">
                <a:ln>
                  <a:noFill/>
                </a:ln>
                <a:solidFill>
                  <a:prstClr val="black"/>
                </a:solidFill>
                <a:effectLst/>
                <a:uLnTx/>
                <a:uFillTx/>
                <a:latin typeface="Calibri" panose="020F0502020204030204"/>
                <a:ea typeface="+mn-ea"/>
                <a:cs typeface="+mn-cs"/>
              </a:rPr>
              <a:t>% Stage 2</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prstClr val="black"/>
                </a:solidFill>
                <a:effectLst/>
                <a:uLnTx/>
                <a:uFillTx/>
                <a:latin typeface="Calibri" panose="020F0502020204030204"/>
                <a:ea typeface="+mn-ea"/>
                <a:cs typeface="+mn-cs"/>
              </a:rPr>
              <a:t>  2% Stage 3*</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prstClr val="black"/>
                </a:solidFill>
                <a:effectLst/>
                <a:uLnTx/>
                <a:uFillTx/>
                <a:latin typeface="Calibri" panose="020F0502020204030204"/>
                <a:ea typeface="+mn-ea"/>
                <a:cs typeface="+mn-cs"/>
              </a:rPr>
              <a:t>  9% Ombudsman</a:t>
            </a:r>
          </a:p>
        </p:txBody>
      </p:sp>
      <p:sp>
        <p:nvSpPr>
          <p:cNvPr id="17" name="TextBox 16"/>
          <p:cNvSpPr txBox="1"/>
          <p:nvPr/>
        </p:nvSpPr>
        <p:spPr>
          <a:xfrm>
            <a:off x="6424732" y="1078069"/>
            <a:ext cx="763351"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prstClr val="black"/>
                </a:solidFill>
                <a:effectLst/>
                <a:uLnTx/>
                <a:uFillTx/>
                <a:latin typeface="Calibri" panose="020F0502020204030204"/>
                <a:ea typeface="+mn-ea"/>
                <a:cs typeface="+mn-cs"/>
              </a:rPr>
              <a:t>Lockdown</a:t>
            </a:r>
          </a:p>
        </p:txBody>
      </p:sp>
      <p:cxnSp>
        <p:nvCxnSpPr>
          <p:cNvPr id="21" name="Straight Connector 20"/>
          <p:cNvCxnSpPr/>
          <p:nvPr/>
        </p:nvCxnSpPr>
        <p:spPr>
          <a:xfrm>
            <a:off x="6546715" y="1339679"/>
            <a:ext cx="0" cy="1189512"/>
          </a:xfrm>
          <a:prstGeom prst="line">
            <a:avLst/>
          </a:prstGeom>
          <a:ln>
            <a:prstDash val="dash"/>
          </a:ln>
        </p:spPr>
        <p:style>
          <a:lnRef idx="1">
            <a:schemeClr val="accent2"/>
          </a:lnRef>
          <a:fillRef idx="0">
            <a:schemeClr val="accent2"/>
          </a:fillRef>
          <a:effectRef idx="0">
            <a:schemeClr val="accent2"/>
          </a:effectRef>
          <a:fontRef idx="minor">
            <a:schemeClr val="tx1"/>
          </a:fontRef>
        </p:style>
      </p:cxnSp>
      <p:graphicFrame>
        <p:nvGraphicFramePr>
          <p:cNvPr id="22" name="Chart 21"/>
          <p:cNvGraphicFramePr/>
          <p:nvPr>
            <p:extLst>
              <p:ext uri="{D42A27DB-BD31-4B8C-83A1-F6EECF244321}">
                <p14:modId xmlns:p14="http://schemas.microsoft.com/office/powerpoint/2010/main" val="3168985072"/>
              </p:ext>
            </p:extLst>
          </p:nvPr>
        </p:nvGraphicFramePr>
        <p:xfrm>
          <a:off x="7115782" y="3141738"/>
          <a:ext cx="4016093" cy="2747455"/>
        </p:xfrm>
        <a:graphic>
          <a:graphicData uri="http://schemas.openxmlformats.org/drawingml/2006/chart">
            <c:chart xmlns:c="http://schemas.openxmlformats.org/drawingml/2006/chart" xmlns:r="http://schemas.openxmlformats.org/officeDocument/2006/relationships" r:id="rId5"/>
          </a:graphicData>
        </a:graphic>
      </p:graphicFrame>
      <p:sp>
        <p:nvSpPr>
          <p:cNvPr id="4" name="TextBox 3">
            <a:extLst>
              <a:ext uri="{FF2B5EF4-FFF2-40B4-BE49-F238E27FC236}">
                <a16:creationId xmlns:a16="http://schemas.microsoft.com/office/drawing/2014/main" id="{DDA1D3C1-B6D8-43EE-849E-F17AA9ACA817}"/>
              </a:ext>
            </a:extLst>
          </p:cNvPr>
          <p:cNvSpPr txBox="1"/>
          <p:nvPr/>
        </p:nvSpPr>
        <p:spPr>
          <a:xfrm>
            <a:off x="1949116" y="3051908"/>
            <a:ext cx="419993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Reporting is compared to previous Quarter</a:t>
            </a:r>
          </a:p>
        </p:txBody>
      </p:sp>
    </p:spTree>
    <p:extLst>
      <p:ext uri="{BB962C8B-B14F-4D97-AF65-F5344CB8AC3E}">
        <p14:creationId xmlns:p14="http://schemas.microsoft.com/office/powerpoint/2010/main" val="37266096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a:spLocks/>
          </p:cNvSpPr>
          <p:nvPr/>
        </p:nvSpPr>
        <p:spPr>
          <a:xfrm>
            <a:off x="995317" y="194806"/>
            <a:ext cx="9181020" cy="612357"/>
          </a:xfrm>
          <a:prstGeom prst="rect">
            <a:avLst/>
          </a:prstGeom>
        </p:spPr>
        <p:txBody>
          <a:bodyPr vert="horz" lIns="0" tIns="0" rIns="0" bIns="0" rtlCol="0" anchor="ctr">
            <a:normAutofit/>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dirty="0">
                <a:ln>
                  <a:noFill/>
                </a:ln>
                <a:solidFill>
                  <a:prstClr val="black"/>
                </a:solidFill>
                <a:effectLst/>
                <a:uLnTx/>
                <a:uFillTx/>
                <a:latin typeface="Calibri"/>
                <a:ea typeface="+mj-ea"/>
                <a:cs typeface="+mj-cs"/>
              </a:rPr>
              <a:t>Formal Complaints </a:t>
            </a:r>
            <a:r>
              <a:rPr kumimoji="0" lang="en-GB" sz="2100" b="1" i="0" u="none" strike="noStrike" kern="1200" cap="none" spc="0" normalizeH="0" baseline="0" noProof="0" dirty="0">
                <a:ln>
                  <a:noFill/>
                </a:ln>
                <a:solidFill>
                  <a:srgbClr val="0070C0"/>
                </a:solidFill>
                <a:effectLst/>
                <a:uLnTx/>
                <a:uFillTx/>
                <a:latin typeface="Calibri"/>
                <a:ea typeface="+mj-ea"/>
                <a:cs typeface="+mj-cs"/>
              </a:rPr>
              <a:t>I Directorates</a:t>
            </a:r>
          </a:p>
        </p:txBody>
      </p:sp>
      <p:sp>
        <p:nvSpPr>
          <p:cNvPr id="56" name="Rectangle: Rounded Corners 12">
            <a:extLst>
              <a:ext uri="{FF2B5EF4-FFF2-40B4-BE49-F238E27FC236}">
                <a16:creationId xmlns:a16="http://schemas.microsoft.com/office/drawing/2014/main" id="{B709B0A0-A563-4AE0-BCCC-90B00C82D36B}"/>
              </a:ext>
            </a:extLst>
          </p:cNvPr>
          <p:cNvSpPr/>
          <p:nvPr/>
        </p:nvSpPr>
        <p:spPr>
          <a:xfrm>
            <a:off x="659220" y="4100796"/>
            <a:ext cx="10731870" cy="265939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7" name="Rectangle: Rounded Corners 7">
            <a:extLst>
              <a:ext uri="{FF2B5EF4-FFF2-40B4-BE49-F238E27FC236}">
                <a16:creationId xmlns:a16="http://schemas.microsoft.com/office/drawing/2014/main" id="{3E5EA8A0-B155-481E-91A3-0D8EF2A10E3C}"/>
              </a:ext>
            </a:extLst>
          </p:cNvPr>
          <p:cNvSpPr/>
          <p:nvPr/>
        </p:nvSpPr>
        <p:spPr>
          <a:xfrm>
            <a:off x="751240" y="1387380"/>
            <a:ext cx="10639850" cy="2445512"/>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8" name="TextBox 57">
            <a:extLst>
              <a:ext uri="{FF2B5EF4-FFF2-40B4-BE49-F238E27FC236}">
                <a16:creationId xmlns:a16="http://schemas.microsoft.com/office/drawing/2014/main" id="{11733017-37D0-46E0-BC79-800DF3CC3D5E}"/>
              </a:ext>
            </a:extLst>
          </p:cNvPr>
          <p:cNvSpPr txBox="1"/>
          <p:nvPr/>
        </p:nvSpPr>
        <p:spPr>
          <a:xfrm>
            <a:off x="5285911" y="1925481"/>
            <a:ext cx="4033442" cy="475836"/>
          </a:xfrm>
          <a:prstGeom prst="rect">
            <a:avLst/>
          </a:prstGeom>
          <a:noFill/>
        </p:spPr>
        <p:txBody>
          <a:bodyPr wrap="square" lIns="68580" tIns="34290" rIns="68580" bIns="34290" rtlCol="0" anchor="t">
            <a:spAutoFit/>
          </a:bodyPr>
          <a:lstStyle/>
          <a:p>
            <a:pPr marL="0" marR="0" lvl="0" indent="0" defTabSz="685718" rtl="0" eaLnBrk="1" fontAlgn="auto" latinLnBrk="0" hangingPunct="1">
              <a:lnSpc>
                <a:spcPct val="100000"/>
              </a:lnSpc>
              <a:spcBef>
                <a:spcPts val="0"/>
              </a:spcBef>
              <a:spcAft>
                <a:spcPts val="0"/>
              </a:spcAft>
              <a:buClrTx/>
              <a:buSzTx/>
              <a:buFontTx/>
              <a:buNone/>
              <a:tabLst/>
              <a:defRPr/>
            </a:pPr>
            <a:r>
              <a:rPr kumimoji="0" lang="en-GB" sz="1329" b="1" i="0" u="none" strike="noStrike" kern="1200" cap="none" spc="0" normalizeH="0" baseline="0" noProof="0" dirty="0">
                <a:ln>
                  <a:noFill/>
                </a:ln>
                <a:solidFill>
                  <a:srgbClr val="4F81BD">
                    <a:lumMod val="75000"/>
                  </a:srgbClr>
                </a:solidFill>
                <a:effectLst/>
                <a:uLnTx/>
                <a:uFillTx/>
                <a:latin typeface="Calibri"/>
                <a:ea typeface="+mn-ea"/>
                <a:cs typeface="+mn-cs"/>
              </a:rPr>
              <a:t>Total for 2020/21</a:t>
            </a:r>
          </a:p>
          <a:p>
            <a:pPr marL="0" marR="0" lvl="0" indent="0" defTabSz="685718" rtl="0" eaLnBrk="1" fontAlgn="auto" latinLnBrk="0" hangingPunct="1">
              <a:lnSpc>
                <a:spcPct val="100000"/>
              </a:lnSpc>
              <a:spcBef>
                <a:spcPts val="0"/>
              </a:spcBef>
              <a:spcAft>
                <a:spcPts val="0"/>
              </a:spcAft>
              <a:buClrTx/>
              <a:buSzTx/>
              <a:buFontTx/>
              <a:buNone/>
              <a:tabLst/>
              <a:defRPr/>
            </a:pPr>
            <a:r>
              <a:rPr kumimoji="0" lang="en-GB" sz="1313" b="0" i="0" u="none" strike="noStrike" kern="1200" cap="none" spc="0" normalizeH="0" baseline="0" noProof="0" dirty="0">
                <a:ln>
                  <a:noFill/>
                </a:ln>
                <a:solidFill>
                  <a:prstClr val="black"/>
                </a:solidFill>
                <a:effectLst/>
                <a:uLnTx/>
                <a:uFillTx/>
                <a:latin typeface="Calibri"/>
                <a:ea typeface="+mn-ea"/>
                <a:cs typeface="+mn-cs"/>
              </a:rPr>
              <a:t>Formal complaints received in total</a:t>
            </a:r>
            <a:endParaRPr kumimoji="0" lang="en-GB" sz="1313" b="0" i="0" u="none" strike="noStrike" kern="1200" cap="none" spc="0" normalizeH="0" baseline="0" noProof="0" dirty="0">
              <a:ln>
                <a:noFill/>
              </a:ln>
              <a:solidFill>
                <a:prstClr val="black"/>
              </a:solidFill>
              <a:effectLst/>
              <a:uLnTx/>
              <a:uFillTx/>
              <a:latin typeface="Calibri"/>
              <a:ea typeface="+mn-ea"/>
              <a:cs typeface="Calibri"/>
            </a:endParaRPr>
          </a:p>
        </p:txBody>
      </p:sp>
      <p:sp>
        <p:nvSpPr>
          <p:cNvPr id="59" name="TextBox 58">
            <a:extLst>
              <a:ext uri="{FF2B5EF4-FFF2-40B4-BE49-F238E27FC236}">
                <a16:creationId xmlns:a16="http://schemas.microsoft.com/office/drawing/2014/main" id="{879F76A4-6BBB-4C9A-829D-8F91A392EED1}"/>
              </a:ext>
            </a:extLst>
          </p:cNvPr>
          <p:cNvSpPr txBox="1"/>
          <p:nvPr/>
        </p:nvSpPr>
        <p:spPr>
          <a:xfrm>
            <a:off x="659220" y="4343388"/>
            <a:ext cx="10568761" cy="2254463"/>
          </a:xfrm>
          <a:prstGeom prst="rect">
            <a:avLst/>
          </a:prstGeom>
          <a:noFill/>
        </p:spPr>
        <p:txBody>
          <a:bodyPr wrap="square" lIns="68580" tIns="34290" rIns="68580" bIns="34290" rtlCol="0" anchor="t">
            <a:spAutoFit/>
          </a:bodyPr>
          <a:lstStyle/>
          <a:p>
            <a:pPr marL="171450" indent="-171450" defTabSz="685718">
              <a:buFont typeface="Arial" panose="020B0604020202020204" pitchFamily="34" charset="0"/>
              <a:buChar char="•"/>
              <a:defRPr/>
            </a:pPr>
            <a:r>
              <a:rPr kumimoji="0" lang="en-GB" sz="1000" b="0" i="0" u="none" strike="noStrike" kern="1200" cap="none" spc="0" normalizeH="0" baseline="0" noProof="0" dirty="0">
                <a:ln>
                  <a:noFill/>
                </a:ln>
                <a:effectLst/>
                <a:uLnTx/>
                <a:uFillTx/>
                <a:latin typeface="Calibri" panose="020F0502020204030204"/>
                <a:ea typeface="+mn-ea"/>
                <a:cs typeface="+mn-cs"/>
              </a:rPr>
              <a:t>30</a:t>
            </a:r>
            <a:r>
              <a:rPr kumimoji="0" lang="en-GB" sz="1000" b="1" i="0" u="none" strike="noStrike" kern="1200" cap="none" spc="0" normalizeH="0" baseline="0" noProof="0" dirty="0">
                <a:ln>
                  <a:noFill/>
                </a:ln>
                <a:effectLst/>
                <a:uLnTx/>
                <a:uFillTx/>
                <a:latin typeface="Calibri" panose="020F0502020204030204"/>
                <a:ea typeface="+mn-ea"/>
                <a:cs typeface="+mn-cs"/>
              </a:rPr>
              <a:t> ASC </a:t>
            </a:r>
            <a:r>
              <a:rPr kumimoji="0" lang="en-GB" sz="1000" b="0" i="0" u="none" strike="noStrike" kern="1200" cap="none" spc="0" normalizeH="0" baseline="0" noProof="0" dirty="0">
                <a:ln>
                  <a:noFill/>
                </a:ln>
                <a:effectLst/>
                <a:uLnTx/>
                <a:uFillTx/>
                <a:latin typeface="Calibri" panose="020F0502020204030204"/>
                <a:ea typeface="+mn-ea"/>
                <a:cs typeface="+mn-cs"/>
              </a:rPr>
              <a:t>complaints were managed throughout the year, 17 at Stage 1, 9 at Stage 2.</a:t>
            </a:r>
            <a:r>
              <a:rPr lang="en-GB" sz="1000" dirty="0">
                <a:latin typeface="Calibri" panose="020F0502020204030204"/>
              </a:rPr>
              <a:t> </a:t>
            </a:r>
            <a:r>
              <a:rPr kumimoji="0" lang="en-GB" sz="1000" b="0" i="0" u="none" strike="noStrike" kern="1200" cap="none" spc="0" normalizeH="0" baseline="0" noProof="0" dirty="0">
                <a:ln>
                  <a:noFill/>
                </a:ln>
                <a:effectLst/>
                <a:uLnTx/>
                <a:uFillTx/>
                <a:latin typeface="Calibri" panose="020F0502020204030204"/>
                <a:ea typeface="+mn-ea"/>
                <a:cs typeface="+mn-cs"/>
              </a:rPr>
              <a:t> </a:t>
            </a:r>
            <a:r>
              <a:rPr lang="en-GB" sz="1000" dirty="0">
                <a:latin typeface="Calibri" panose="020F0502020204030204"/>
              </a:rPr>
              <a:t>2 complaints were received by the Ombudsman and investigated.</a:t>
            </a:r>
            <a:r>
              <a:rPr kumimoji="0" lang="en-GB" sz="1000" b="0" i="0" u="none" strike="noStrike" kern="1200" cap="none" spc="0" normalizeH="0" baseline="0" noProof="0" dirty="0">
                <a:ln>
                  <a:noFill/>
                </a:ln>
                <a:effectLst/>
                <a:uLnTx/>
                <a:uFillTx/>
                <a:latin typeface="Calibri" panose="020F0502020204030204"/>
                <a:ea typeface="+mn-ea"/>
                <a:cs typeface="+mn-cs"/>
              </a:rPr>
              <a:t> In the main</a:t>
            </a:r>
            <a:r>
              <a:rPr lang="en-GB" sz="1000" dirty="0">
                <a:latin typeface="Calibri" panose="020F0502020204030204"/>
              </a:rPr>
              <a:t> these centred around </a:t>
            </a:r>
            <a:r>
              <a:rPr kumimoji="0" lang="en-GB" sz="1000" b="0" i="0" u="none" strike="noStrike" kern="1200" cap="none" spc="0" normalizeH="0" baseline="0" noProof="0" dirty="0">
                <a:ln>
                  <a:noFill/>
                </a:ln>
                <a:effectLst/>
                <a:uLnTx/>
                <a:uFillTx/>
                <a:latin typeface="Calibri" panose="020F0502020204030204"/>
                <a:ea typeface="+mn-ea"/>
                <a:cs typeface="+mn-cs"/>
              </a:rPr>
              <a:t>how the Service </a:t>
            </a:r>
            <a:r>
              <a:rPr lang="en-GB" sz="1000" dirty="0">
                <a:latin typeface="Calibri" panose="020F0502020204030204"/>
              </a:rPr>
              <a:t>made </a:t>
            </a:r>
            <a:r>
              <a:rPr kumimoji="0" lang="en-GB" sz="1000" b="0" i="0" u="none" strike="noStrike" kern="1200" cap="none" spc="0" normalizeH="0" baseline="0" noProof="0" dirty="0">
                <a:ln>
                  <a:noFill/>
                </a:ln>
                <a:effectLst/>
                <a:uLnTx/>
                <a:uFillTx/>
                <a:latin typeface="Calibri" panose="020F0502020204030204"/>
                <a:ea typeface="+mn-ea"/>
                <a:cs typeface="+mn-cs"/>
              </a:rPr>
              <a:t>and communicated decisions regarding assessment and care provision.</a:t>
            </a:r>
            <a:r>
              <a:rPr lang="en-GB" sz="1000" dirty="0">
                <a:latin typeface="Calibri" panose="020F0502020204030204"/>
              </a:rPr>
              <a:t> </a:t>
            </a:r>
            <a:endParaRPr lang="en-GB" sz="1000" b="0" i="0" u="none" strike="noStrike" kern="1200" cap="none" spc="0" normalizeH="0" baseline="0" noProof="0">
              <a:ln>
                <a:noFill/>
              </a:ln>
              <a:effectLst/>
              <a:uLnTx/>
              <a:uFillTx/>
              <a:latin typeface="Calibri" panose="020F0502020204030204"/>
              <a:cs typeface="Calibri" panose="020F0502020204030204"/>
            </a:endParaRP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000" dirty="0">
              <a:solidFill>
                <a:prstClr val="black"/>
              </a:solidFill>
              <a:latin typeface="Calibri" panose="020F0502020204030204"/>
            </a:endParaRPr>
          </a:p>
          <a:p>
            <a:pPr marL="171450" indent="-171450" defTabSz="685718">
              <a:buFont typeface="Arial" panose="020B0604020202020204" pitchFamily="34" charset="0"/>
              <a:buChar char="•"/>
              <a:defRPr/>
            </a:pPr>
            <a:r>
              <a:rPr kumimoji="0" lang="en-GB" sz="1000" b="0" i="0" u="none" strike="noStrike" kern="1200" cap="none" spc="0" normalizeH="0" baseline="0" noProof="0" dirty="0">
                <a:ln>
                  <a:noFill/>
                </a:ln>
                <a:effectLst/>
                <a:uLnTx/>
                <a:uFillTx/>
                <a:latin typeface="Calibri" panose="020F0502020204030204"/>
                <a:ea typeface="+mn-ea"/>
                <a:cs typeface="+mn-cs"/>
              </a:rPr>
              <a:t>69 </a:t>
            </a:r>
            <a:r>
              <a:rPr kumimoji="0" lang="en-GB" sz="1000" b="1" i="0" u="none" strike="noStrike" kern="1200" cap="none" spc="0" normalizeH="0" baseline="0" noProof="0" dirty="0">
                <a:ln>
                  <a:noFill/>
                </a:ln>
                <a:effectLst/>
                <a:uLnTx/>
                <a:uFillTx/>
                <a:latin typeface="Calibri" panose="020F0502020204030204"/>
                <a:ea typeface="+mn-ea"/>
                <a:cs typeface="+mn-cs"/>
              </a:rPr>
              <a:t>Place and Growth </a:t>
            </a:r>
            <a:r>
              <a:rPr kumimoji="0" lang="en-GB" sz="1000" b="0" i="0" u="none" strike="noStrike" kern="1200" cap="none" spc="0" normalizeH="0" baseline="0" noProof="0" dirty="0">
                <a:ln>
                  <a:noFill/>
                </a:ln>
                <a:effectLst/>
                <a:uLnTx/>
                <a:uFillTx/>
                <a:latin typeface="Calibri" panose="020F0502020204030204"/>
                <a:ea typeface="+mn-ea"/>
                <a:cs typeface="+mn-cs"/>
              </a:rPr>
              <a:t>complaints were managed in the year, 38 at Stage 1, 24 at Stage 2.</a:t>
            </a:r>
            <a:r>
              <a:rPr lang="en-GB" sz="1000" dirty="0">
                <a:latin typeface="Calibri" panose="020F0502020204030204"/>
              </a:rPr>
              <a:t> </a:t>
            </a:r>
            <a:r>
              <a:rPr kumimoji="0" lang="en-GB" sz="1000" b="0" i="0" u="none" strike="noStrike" kern="1200" cap="none" spc="0" normalizeH="0" baseline="0" noProof="0" dirty="0">
                <a:ln>
                  <a:noFill/>
                </a:ln>
                <a:effectLst/>
                <a:uLnTx/>
                <a:uFillTx/>
                <a:latin typeface="Calibri" panose="020F0502020204030204"/>
                <a:ea typeface="+mn-ea"/>
                <a:cs typeface="+mn-cs"/>
              </a:rPr>
              <a:t> The Ombudsman received 7 complaints related to </a:t>
            </a:r>
            <a:r>
              <a:rPr kumimoji="0" lang="en-GB" sz="1000" b="1" i="0" u="none" strike="noStrike" kern="1200" cap="none" spc="0" normalizeH="0" baseline="0" noProof="0" dirty="0">
                <a:ln>
                  <a:noFill/>
                </a:ln>
                <a:effectLst/>
                <a:uLnTx/>
                <a:uFillTx/>
                <a:latin typeface="Calibri" panose="020F0502020204030204"/>
                <a:ea typeface="+mn-ea"/>
                <a:cs typeface="+mn-cs"/>
              </a:rPr>
              <a:t>Place &amp; Growth, </a:t>
            </a:r>
            <a:r>
              <a:rPr kumimoji="0" lang="en-GB" sz="1000" i="0" u="none" strike="noStrike" kern="1200" cap="none" spc="0" normalizeH="0" baseline="0" noProof="0" dirty="0">
                <a:ln>
                  <a:noFill/>
                </a:ln>
                <a:effectLst/>
                <a:uLnTx/>
                <a:uFillTx/>
                <a:latin typeface="Calibri" panose="020F0502020204030204"/>
                <a:ea typeface="+mn-ea"/>
                <a:cs typeface="+mn-cs"/>
              </a:rPr>
              <a:t>of which 3 were investigated and the other 4 either redirected back to the Council’s own procedure or not investigated</a:t>
            </a:r>
            <a:r>
              <a:rPr kumimoji="0" lang="en-GB" sz="1000" b="0" i="0" u="none" strike="noStrike" kern="1200" cap="none" spc="0" normalizeH="0" baseline="0" noProof="0" dirty="0">
                <a:ln>
                  <a:noFill/>
                </a:ln>
                <a:effectLst/>
                <a:uLnTx/>
                <a:uFillTx/>
                <a:latin typeface="Calibri" panose="020F0502020204030204"/>
                <a:ea typeface="+mn-ea"/>
                <a:cs typeface="+mn-cs"/>
              </a:rPr>
              <a:t>.  Dissatisfaction centred on opposition to planning application approvals and traffic management decisions.</a:t>
            </a:r>
            <a:r>
              <a:rPr lang="en-GB" sz="1000" dirty="0">
                <a:latin typeface="Calibri" panose="020F0502020204030204"/>
              </a:rPr>
              <a:t> </a:t>
            </a:r>
            <a:r>
              <a:rPr kumimoji="0" lang="en-GB" sz="1000" b="0" i="0" u="none" strike="noStrike" kern="1200" cap="none" spc="0" normalizeH="0" baseline="0" noProof="0" dirty="0">
                <a:ln>
                  <a:noFill/>
                </a:ln>
                <a:effectLst/>
                <a:uLnTx/>
                <a:uFillTx/>
                <a:latin typeface="Calibri" panose="020F0502020204030204"/>
                <a:ea typeface="+mn-ea"/>
                <a:cs typeface="+mn-cs"/>
              </a:rPr>
              <a:t> Residents</a:t>
            </a:r>
            <a:r>
              <a:rPr lang="en-GB" sz="1000" dirty="0">
                <a:latin typeface="Calibri" panose="020F0502020204030204"/>
              </a:rPr>
              <a:t> had</a:t>
            </a:r>
            <a:r>
              <a:rPr kumimoji="0" lang="en-GB" sz="1000" b="0" i="0" u="none" strike="noStrike" kern="1200" cap="none" spc="0" normalizeH="0" baseline="0" noProof="0" dirty="0">
                <a:ln>
                  <a:noFill/>
                </a:ln>
                <a:effectLst/>
                <a:uLnTx/>
                <a:uFillTx/>
                <a:latin typeface="Calibri" panose="020F0502020204030204"/>
                <a:ea typeface="+mn-ea"/>
                <a:cs typeface="+mn-cs"/>
              </a:rPr>
              <a:t> a sense </a:t>
            </a:r>
            <a:r>
              <a:rPr lang="en-GB" sz="1000" dirty="0">
                <a:latin typeface="Calibri" panose="020F0502020204030204"/>
              </a:rPr>
              <a:t>that their</a:t>
            </a:r>
            <a:r>
              <a:rPr kumimoji="0" lang="en-GB" sz="1000" b="0" i="0" u="none" strike="noStrike" kern="1200" cap="none" spc="0" normalizeH="0" baseline="0" noProof="0" dirty="0">
                <a:ln>
                  <a:noFill/>
                </a:ln>
                <a:effectLst/>
                <a:uLnTx/>
                <a:uFillTx/>
                <a:latin typeface="Calibri" panose="020F0502020204030204"/>
                <a:ea typeface="+mn-ea"/>
                <a:cs typeface="+mn-cs"/>
              </a:rPr>
              <a:t> </a:t>
            </a:r>
            <a:r>
              <a:rPr lang="en-GB" sz="1000" dirty="0">
                <a:latin typeface="Calibri" panose="020F0502020204030204"/>
              </a:rPr>
              <a:t>opinions</a:t>
            </a:r>
            <a:r>
              <a:rPr kumimoji="0" lang="en-GB" sz="1000" b="0" i="0" u="none" strike="noStrike" kern="1200" cap="none" spc="0" normalizeH="0" baseline="0" noProof="0" dirty="0">
                <a:ln>
                  <a:noFill/>
                </a:ln>
                <a:effectLst/>
                <a:uLnTx/>
                <a:uFillTx/>
                <a:latin typeface="Calibri" panose="020F0502020204030204"/>
                <a:ea typeface="+mn-ea"/>
                <a:cs typeface="+mn-cs"/>
              </a:rPr>
              <a:t> had </a:t>
            </a:r>
            <a:r>
              <a:rPr lang="en-GB" sz="1000" dirty="0">
                <a:latin typeface="Calibri" panose="020F0502020204030204"/>
              </a:rPr>
              <a:t>not been considered.</a:t>
            </a:r>
            <a:endParaRPr lang="en-GB" sz="1000" b="0" i="0" u="none" strike="noStrike" kern="1200" cap="none" spc="0" normalizeH="0" baseline="0" noProof="0">
              <a:ln>
                <a:noFill/>
              </a:ln>
              <a:effectLst/>
              <a:uLnTx/>
              <a:uFillTx/>
              <a:latin typeface="Calibri" panose="020F0502020204030204"/>
              <a:cs typeface="Calibri"/>
            </a:endParaRP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i="0" u="none" strike="noStrike" kern="1200" cap="none" spc="0" normalizeH="0" baseline="0" noProof="0" dirty="0">
                <a:ln>
                  <a:noFill/>
                </a:ln>
                <a:solidFill>
                  <a:prstClr val="black"/>
                </a:solidFill>
                <a:effectLst/>
                <a:uLnTx/>
                <a:uFillTx/>
                <a:latin typeface="Calibri" panose="020F0502020204030204"/>
                <a:ea typeface="+mn-ea"/>
                <a:cs typeface="+mn-cs"/>
              </a:rPr>
              <a:t>15</a:t>
            </a:r>
            <a:r>
              <a:rPr kumimoji="0" lang="en-GB" sz="1000" b="1" i="0" u="none" strike="noStrike" kern="1200" cap="none" spc="0" normalizeH="0" baseline="0" noProof="0" dirty="0">
                <a:ln>
                  <a:noFill/>
                </a:ln>
                <a:solidFill>
                  <a:prstClr val="black"/>
                </a:solidFill>
                <a:effectLst/>
                <a:uLnTx/>
                <a:uFillTx/>
                <a:latin typeface="Calibri" panose="020F0502020204030204"/>
                <a:ea typeface="+mn-ea"/>
                <a:cs typeface="+mn-cs"/>
              </a:rPr>
              <a:t> Resources &amp; Assets </a:t>
            </a:r>
            <a:r>
              <a:rPr kumimoji="0" lang="en-GB" sz="1000" i="0" u="none" strike="noStrike" kern="1200" cap="none" spc="0" normalizeH="0" baseline="0" noProof="0" dirty="0">
                <a:ln>
                  <a:noFill/>
                </a:ln>
                <a:solidFill>
                  <a:prstClr val="black"/>
                </a:solidFill>
                <a:effectLst/>
                <a:uLnTx/>
                <a:uFillTx/>
                <a:latin typeface="Calibri" panose="020F0502020204030204"/>
                <a:ea typeface="+mn-ea"/>
                <a:cs typeface="+mn-cs"/>
              </a:rPr>
              <a:t>were managed throughout the year</a:t>
            </a:r>
            <a:r>
              <a:rPr kumimoji="0" lang="en-GB" sz="1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T</a:t>
            </a:r>
            <a:r>
              <a:rPr lang="en-GB" sz="1000" dirty="0">
                <a:solidFill>
                  <a:prstClr val="black"/>
                </a:solidFill>
                <a:latin typeface="Calibri" panose="020F0502020204030204"/>
              </a:rPr>
              <a:t>he</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 complaints received by the Ombudsman were either not upheld or investigated further after initial </a:t>
            </a:r>
            <a:r>
              <a:rPr lang="en-GB" sz="1000" dirty="0">
                <a:solidFill>
                  <a:prstClr val="black"/>
                </a:solidFill>
                <a:latin typeface="Calibri" panose="020F0502020204030204"/>
              </a:rPr>
              <a:t>assessment.</a:t>
            </a:r>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64 </a:t>
            </a:r>
            <a:r>
              <a:rPr kumimoji="0" lang="en-GB" sz="1000" b="1" i="0" u="none" strike="noStrike" kern="1200" cap="none" spc="0" normalizeH="0" baseline="0" noProof="0" dirty="0">
                <a:ln>
                  <a:noFill/>
                </a:ln>
                <a:solidFill>
                  <a:prstClr val="black"/>
                </a:solidFill>
                <a:effectLst/>
                <a:uLnTx/>
                <a:uFillTx/>
                <a:latin typeface="Calibri" panose="020F0502020204030204"/>
                <a:ea typeface="+mn-ea"/>
                <a:cs typeface="+mn-cs"/>
              </a:rPr>
              <a:t>CIC</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 complaints were managed throughout the year.  The majority of complaints related to Housing Services and unhappiness about delays with regard to maintenance repairs or the quality of service offered.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indent="-171450">
              <a:buFont typeface="Arial" panose="020B0604020202020204" pitchFamily="34" charset="0"/>
              <a:buChar char="•"/>
              <a:defRPr/>
            </a:pPr>
            <a:r>
              <a:rPr kumimoji="0" lang="en-GB" sz="1000" i="0" u="none" strike="noStrike" kern="1200" cap="none" spc="0" normalizeH="0" baseline="0" noProof="0" dirty="0">
                <a:ln>
                  <a:noFill/>
                </a:ln>
                <a:effectLst/>
                <a:uLnTx/>
                <a:uFillTx/>
                <a:latin typeface="Calibri"/>
                <a:ea typeface="+mn-ea"/>
                <a:cs typeface="+mn-cs"/>
              </a:rPr>
              <a:t>66</a:t>
            </a:r>
            <a:r>
              <a:rPr kumimoji="0" lang="en-GB" sz="1000" b="1" i="0" u="none" strike="noStrike" kern="1200" cap="none" spc="0" normalizeH="0" baseline="0" noProof="0">
                <a:ln>
                  <a:noFill/>
                </a:ln>
                <a:effectLst/>
                <a:uLnTx/>
                <a:uFillTx/>
                <a:latin typeface="Calibri"/>
                <a:ea typeface="+mn-ea"/>
                <a:cs typeface="+mn-cs"/>
              </a:rPr>
              <a:t> Children’s Services</a:t>
            </a:r>
            <a:r>
              <a:rPr lang="en-GB" sz="1000" dirty="0">
                <a:latin typeface="Calibri"/>
              </a:rPr>
              <a:t> complaints were managed throughout the year. 61% came from Social Care and the remaining 39% being made up of Corporate complaints.  The Corporate complaints related to the SEN Service (20) and School Transport (6)</a:t>
            </a:r>
            <a:r>
              <a:rPr kumimoji="0" lang="en-GB" sz="1000" b="0" i="0" u="none" strike="noStrike" kern="1200" cap="none" spc="0" normalizeH="0" baseline="0" noProof="0" dirty="0">
                <a:ln>
                  <a:noFill/>
                </a:ln>
                <a:effectLst/>
                <a:uLnTx/>
                <a:uFillTx/>
                <a:latin typeface="Calibri"/>
                <a:ea typeface="+mn-ea"/>
                <a:cs typeface="+mn-cs"/>
              </a:rPr>
              <a:t>.</a:t>
            </a:r>
            <a:r>
              <a:rPr lang="en-GB" sz="1000" dirty="0">
                <a:latin typeface="Calibri"/>
              </a:rPr>
              <a:t>  </a:t>
            </a:r>
            <a:endParaRPr kumimoji="0" lang="en-GB" sz="1000" b="0" i="0" u="none" strike="noStrike" kern="1200" cap="none" spc="0" normalizeH="0" baseline="0" noProof="0" dirty="0">
              <a:ln>
                <a:noFill/>
              </a:ln>
              <a:effectLst/>
              <a:uLnTx/>
              <a:uFillTx/>
              <a:latin typeface="Calibri"/>
              <a:ea typeface="+mn-ea"/>
              <a:cs typeface="Calibri"/>
            </a:endParaRPr>
          </a:p>
        </p:txBody>
      </p:sp>
      <p:sp>
        <p:nvSpPr>
          <p:cNvPr id="62" name="TextBox 61">
            <a:extLst>
              <a:ext uri="{FF2B5EF4-FFF2-40B4-BE49-F238E27FC236}">
                <a16:creationId xmlns:a16="http://schemas.microsoft.com/office/drawing/2014/main" id="{6366E82C-C6D6-4FFB-A56D-C05389A84D2D}"/>
              </a:ext>
            </a:extLst>
          </p:cNvPr>
          <p:cNvSpPr txBox="1"/>
          <p:nvPr/>
        </p:nvSpPr>
        <p:spPr>
          <a:xfrm>
            <a:off x="907768" y="740121"/>
            <a:ext cx="10547849" cy="584775"/>
          </a:xfrm>
          <a:prstGeom prst="rect">
            <a:avLst/>
          </a:prstGeom>
          <a:noFill/>
        </p:spPr>
        <p:txBody>
          <a:bodyPr wrap="square" lIns="91440" tIns="45720" rIns="91440" bIns="45720" rtlCol="0" anchor="t">
            <a:spAutoFit/>
          </a:bodyPr>
          <a:lstStyle/>
          <a:p>
            <a:pPr defTabSz="685718">
              <a:defRPr/>
            </a:pPr>
            <a:r>
              <a:rPr kumimoji="0" lang="en-GB" sz="1600" b="1" i="0" u="none" strike="noStrike" kern="1200" cap="none" spc="0" normalizeH="0" baseline="0" noProof="0" dirty="0">
                <a:ln>
                  <a:noFill/>
                </a:ln>
                <a:solidFill>
                  <a:srgbClr val="0070C0"/>
                </a:solidFill>
                <a:effectLst/>
                <a:uLnTx/>
                <a:uFillTx/>
                <a:latin typeface="Calibri Light" panose="020F0302020204030204"/>
                <a:ea typeface="+mn-ea"/>
                <a:cs typeface="+mn-cs"/>
              </a:rPr>
              <a:t>Housing Services moved to </a:t>
            </a:r>
            <a:r>
              <a:rPr lang="en-GB" sz="1600" b="1" dirty="0">
                <a:solidFill>
                  <a:srgbClr val="0070C0"/>
                </a:solidFill>
                <a:latin typeface="Calibri Light" panose="020F0302020204030204"/>
              </a:rPr>
              <a:t>Communities, Insight and Change (CIC). </a:t>
            </a:r>
            <a:r>
              <a:rPr kumimoji="0" lang="en-GB" sz="1600" b="1" i="0" u="none" strike="noStrike" kern="1200" cap="none" spc="0" normalizeH="0" baseline="0" noProof="0" dirty="0">
                <a:ln>
                  <a:noFill/>
                </a:ln>
                <a:solidFill>
                  <a:srgbClr val="0070C0"/>
                </a:solidFill>
                <a:effectLst/>
                <a:uLnTx/>
                <a:uFillTx/>
                <a:latin typeface="Calibri Light" panose="020F0302020204030204"/>
                <a:ea typeface="+mn-ea"/>
                <a:cs typeface="+mn-cs"/>
              </a:rPr>
              <a:t> This </a:t>
            </a:r>
            <a:r>
              <a:rPr lang="en-GB" sz="1600" b="1" dirty="0">
                <a:solidFill>
                  <a:srgbClr val="0070C0"/>
                </a:solidFill>
                <a:latin typeface="Calibri Light" panose="020F0302020204030204"/>
              </a:rPr>
              <a:t>accounts for </a:t>
            </a:r>
            <a:r>
              <a:rPr kumimoji="0" lang="en-GB" sz="1600" b="1" i="0" u="none" strike="noStrike" kern="1200" cap="none" spc="0" normalizeH="0" baseline="0" noProof="0" dirty="0">
                <a:ln>
                  <a:noFill/>
                </a:ln>
                <a:solidFill>
                  <a:srgbClr val="0070C0"/>
                </a:solidFill>
                <a:effectLst/>
                <a:uLnTx/>
                <a:uFillTx/>
                <a:latin typeface="Calibri Light" panose="020F0302020204030204"/>
                <a:ea typeface="+mn-ea"/>
                <a:cs typeface="+mn-cs"/>
              </a:rPr>
              <a:t>the decrease in complaints for Resources &amp; Assets and an increase for CIC.</a:t>
            </a:r>
          </a:p>
        </p:txBody>
      </p:sp>
      <p:graphicFrame>
        <p:nvGraphicFramePr>
          <p:cNvPr id="4" name="Chart 3"/>
          <p:cNvGraphicFramePr/>
          <p:nvPr>
            <p:extLst>
              <p:ext uri="{D42A27DB-BD31-4B8C-83A1-F6EECF244321}">
                <p14:modId xmlns:p14="http://schemas.microsoft.com/office/powerpoint/2010/main" val="2231616247"/>
              </p:ext>
            </p:extLst>
          </p:nvPr>
        </p:nvGraphicFramePr>
        <p:xfrm>
          <a:off x="8058699" y="1317942"/>
          <a:ext cx="4235276" cy="265939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p:nvPr>
            <p:extLst>
              <p:ext uri="{D42A27DB-BD31-4B8C-83A1-F6EECF244321}">
                <p14:modId xmlns:p14="http://schemas.microsoft.com/office/powerpoint/2010/main" val="2539116130"/>
              </p:ext>
            </p:extLst>
          </p:nvPr>
        </p:nvGraphicFramePr>
        <p:xfrm>
          <a:off x="760468" y="1510840"/>
          <a:ext cx="4417430" cy="232205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761109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a:spLocks/>
          </p:cNvSpPr>
          <p:nvPr/>
        </p:nvSpPr>
        <p:spPr>
          <a:xfrm>
            <a:off x="857722" y="203145"/>
            <a:ext cx="10415328" cy="1000779"/>
          </a:xfrm>
          <a:prstGeom prst="rect">
            <a:avLst/>
          </a:prstGeom>
        </p:spPr>
        <p:txBody>
          <a:bodyPr vert="horz" lIns="0" tIns="0" rIns="0" bIns="0" rtlCol="0" anchor="ctr">
            <a:normAutofit lnSpcReduction="10000"/>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dirty="0">
                <a:ln>
                  <a:noFill/>
                </a:ln>
                <a:solidFill>
                  <a:prstClr val="black"/>
                </a:solidFill>
                <a:effectLst/>
                <a:uLnTx/>
                <a:uFillTx/>
                <a:latin typeface="Calibri"/>
                <a:ea typeface="+mj-ea"/>
                <a:cs typeface="+mj-cs"/>
              </a:rPr>
              <a:t>Formal Complaints </a:t>
            </a:r>
            <a:r>
              <a:rPr kumimoji="0" lang="en-GB" sz="2100" b="1" i="0" u="none" strike="noStrike" kern="1200" cap="none" spc="0" normalizeH="0" baseline="0" noProof="0" dirty="0">
                <a:ln>
                  <a:noFill/>
                </a:ln>
                <a:solidFill>
                  <a:srgbClr val="0070C0"/>
                </a:solidFill>
                <a:effectLst/>
                <a:uLnTx/>
                <a:uFillTx/>
                <a:latin typeface="Calibri"/>
                <a:ea typeface="+mj-ea"/>
                <a:cs typeface="+mj-cs"/>
              </a:rPr>
              <a:t>I ASC</a:t>
            </a:r>
            <a:endParaRPr kumimoji="0" lang="en-GB" sz="1600" b="1" i="0" u="none" strike="noStrike" kern="1200" cap="none" spc="0" normalizeH="0" baseline="0" noProof="0" dirty="0">
              <a:ln>
                <a:noFill/>
              </a:ln>
              <a:solidFill>
                <a:srgbClr val="0070C0"/>
              </a:solidFill>
              <a:effectLst/>
              <a:uLnTx/>
              <a:uFillTx/>
              <a:latin typeface="Calibri"/>
              <a:ea typeface="+mj-ea"/>
              <a:cs typeface="+mj-cs"/>
            </a:endParaRPr>
          </a:p>
          <a:p>
            <a:pPr algn="l" defTabSz="489854">
              <a:defRPr/>
            </a:pP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mj-cs"/>
              </a:rPr>
              <a:t>Compared to the previous year, the number of complaints increased in 2020/21.</a:t>
            </a:r>
            <a:r>
              <a:rPr lang="en-GB" sz="1600" dirty="0">
                <a:solidFill>
                  <a:srgbClr val="0070C0"/>
                </a:solidFill>
                <a:latin typeface="Calibri Light" panose="020F0302020204030204"/>
              </a:rPr>
              <a:t> This increase was largely as a result of improved complaints reporting. Whilst complaints</a:t>
            </a: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mj-cs"/>
              </a:rPr>
              <a:t> centred on decisions in relation to care assessments</a:t>
            </a:r>
            <a:r>
              <a:rPr lang="en-GB" sz="1600" dirty="0">
                <a:solidFill>
                  <a:srgbClr val="0070C0"/>
                </a:solidFill>
                <a:latin typeface="Calibri Light" panose="020F0302020204030204"/>
              </a:rPr>
              <a:t>, the service received twice as many assessments, compared to 2019/20.  </a:t>
            </a:r>
            <a:endParaRPr lang="en-GB" sz="1600" b="1" i="0" u="none" strike="noStrike" kern="1200" cap="none" spc="0" normalizeH="0" baseline="0" noProof="0" dirty="0">
              <a:ln>
                <a:noFill/>
              </a:ln>
              <a:solidFill>
                <a:srgbClr val="0070C0"/>
              </a:solidFill>
              <a:effectLst/>
              <a:uLnTx/>
              <a:uFillTx/>
              <a:latin typeface="Calibri Light" panose="020F0302020204030204"/>
              <a:cs typeface="Calibri Light"/>
            </a:endParaRPr>
          </a:p>
        </p:txBody>
      </p:sp>
      <p:sp>
        <p:nvSpPr>
          <p:cNvPr id="10" name="Rectangle: Rounded Corners 101">
            <a:extLst>
              <a:ext uri="{FF2B5EF4-FFF2-40B4-BE49-F238E27FC236}">
                <a16:creationId xmlns:a16="http://schemas.microsoft.com/office/drawing/2014/main" id="{6128DB79-7202-4A9D-A6AC-176A6662FB5B}"/>
              </a:ext>
            </a:extLst>
          </p:cNvPr>
          <p:cNvSpPr/>
          <p:nvPr/>
        </p:nvSpPr>
        <p:spPr>
          <a:xfrm>
            <a:off x="6304362" y="3227623"/>
            <a:ext cx="5642472" cy="1622481"/>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solidFill>
                  <a:schemeClr val="tx1"/>
                </a:solidFill>
              </a:ln>
              <a:solidFill>
                <a:prstClr val="white"/>
              </a:solidFill>
              <a:effectLst/>
              <a:uLnTx/>
              <a:uFillTx/>
              <a:latin typeface="Calibri"/>
              <a:ea typeface="+mn-ea"/>
              <a:cs typeface="+mn-cs"/>
            </a:endParaRPr>
          </a:p>
        </p:txBody>
      </p:sp>
      <p:sp>
        <p:nvSpPr>
          <p:cNvPr id="12" name="Rectangle: Rounded Corners 95">
            <a:extLst>
              <a:ext uri="{FF2B5EF4-FFF2-40B4-BE49-F238E27FC236}">
                <a16:creationId xmlns:a16="http://schemas.microsoft.com/office/drawing/2014/main" id="{95462CA7-AEEB-4B03-8416-E6A19425CEEB}"/>
              </a:ext>
            </a:extLst>
          </p:cNvPr>
          <p:cNvSpPr/>
          <p:nvPr/>
        </p:nvSpPr>
        <p:spPr>
          <a:xfrm>
            <a:off x="797311" y="3287363"/>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endParaRPr>
          </a:p>
        </p:txBody>
      </p:sp>
      <p:sp>
        <p:nvSpPr>
          <p:cNvPr id="14" name="Text Placeholder 438">
            <a:extLst>
              <a:ext uri="{FF2B5EF4-FFF2-40B4-BE49-F238E27FC236}">
                <a16:creationId xmlns:a16="http://schemas.microsoft.com/office/drawing/2014/main" id="{B49A98DC-0484-43DA-8119-2585E759C606}"/>
              </a:ext>
            </a:extLst>
          </p:cNvPr>
          <p:cNvSpPr txBox="1">
            <a:spLocks/>
          </p:cNvSpPr>
          <p:nvPr/>
        </p:nvSpPr>
        <p:spPr>
          <a:xfrm>
            <a:off x="1332114" y="2735784"/>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l="5950" t="5950" r="-5949" b="-5949"/>
          <a:stretch/>
        </p:blipFill>
        <p:spPr>
          <a:xfrm>
            <a:off x="11148452" y="3832692"/>
            <a:ext cx="540000" cy="54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 name="Picture 16"/>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6300"/>
                    </a14:imgEffect>
                  </a14:imgLayer>
                </a14:imgProps>
              </a:ext>
              <a:ext uri="{28A0092B-C50C-407E-A947-70E740481C1C}">
                <a14:useLocalDpi xmlns:a14="http://schemas.microsoft.com/office/drawing/2010/main" val="0"/>
              </a:ext>
            </a:extLst>
          </a:blip>
          <a:srcRect l="-1260" t="1988" r="1261" b="-1987"/>
          <a:stretch/>
        </p:blipFill>
        <p:spPr>
          <a:xfrm>
            <a:off x="7123852" y="3815657"/>
            <a:ext cx="540000" cy="54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8"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645372" y="3501870"/>
          <a:ext cx="709776" cy="757863"/>
        </p:xfrm>
        <a:graphic>
          <a:graphicData uri="http://schemas.openxmlformats.org/drawingml/2006/chart">
            <c:chart xmlns:c="http://schemas.openxmlformats.org/drawingml/2006/chart" xmlns:r="http://schemas.openxmlformats.org/officeDocument/2006/relationships" r:id="rId6"/>
          </a:graphicData>
        </a:graphic>
      </p:graphicFrame>
      <p:sp>
        <p:nvSpPr>
          <p:cNvPr id="21" name="Text Placeholder 28">
            <a:extLst>
              <a:ext uri="{FF2B5EF4-FFF2-40B4-BE49-F238E27FC236}">
                <a16:creationId xmlns:a16="http://schemas.microsoft.com/office/drawing/2014/main" id="{12BCD4F1-2504-47C1-99F6-B39BCBDDC0FB}"/>
              </a:ext>
            </a:extLst>
          </p:cNvPr>
          <p:cNvSpPr txBox="1">
            <a:spLocks/>
          </p:cNvSpPr>
          <p:nvPr/>
        </p:nvSpPr>
        <p:spPr>
          <a:xfrm>
            <a:off x="1883419" y="3772445"/>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900" b="0" i="0" u="none" strike="noStrike" kern="1200" cap="none" spc="0" normalizeH="0" baseline="0" noProof="0">
              <a:ln>
                <a:noFill/>
              </a:ln>
              <a:solidFill>
                <a:prstClr val="white"/>
              </a:solidFill>
              <a:effectLst/>
              <a:uLnTx/>
              <a:uFillTx/>
              <a:latin typeface="Verdana"/>
              <a:ea typeface="+mn-ea"/>
              <a:cs typeface="+mn-cs"/>
            </a:endParaRPr>
          </a:p>
        </p:txBody>
      </p:sp>
      <p:sp>
        <p:nvSpPr>
          <p:cNvPr id="22" name="Rectangle: Rounded Corners 66">
            <a:extLst>
              <a:ext uri="{FF2B5EF4-FFF2-40B4-BE49-F238E27FC236}">
                <a16:creationId xmlns:a16="http://schemas.microsoft.com/office/drawing/2014/main" id="{9C5808C2-ECC5-4CD0-87AF-46B374EF53DD}"/>
              </a:ext>
            </a:extLst>
          </p:cNvPr>
          <p:cNvSpPr/>
          <p:nvPr/>
        </p:nvSpPr>
        <p:spPr>
          <a:xfrm>
            <a:off x="835282" y="1299667"/>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Box 21">
            <a:extLst>
              <a:ext uri="{FF2B5EF4-FFF2-40B4-BE49-F238E27FC236}">
                <a16:creationId xmlns:a16="http://schemas.microsoft.com/office/drawing/2014/main" id="{5F457759-E3DE-47D4-B730-57C0F951EFC6}"/>
              </a:ext>
            </a:extLst>
          </p:cNvPr>
          <p:cNvSpPr txBox="1"/>
          <p:nvPr/>
        </p:nvSpPr>
        <p:spPr>
          <a:xfrm>
            <a:off x="843217" y="1266724"/>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24" name="Rectangle: Rounded Corners 82">
            <a:extLst>
              <a:ext uri="{FF2B5EF4-FFF2-40B4-BE49-F238E27FC236}">
                <a16:creationId xmlns:a16="http://schemas.microsoft.com/office/drawing/2014/main" id="{753107B4-27F0-4831-9E35-010B4E0FDA85}"/>
              </a:ext>
            </a:extLst>
          </p:cNvPr>
          <p:cNvSpPr/>
          <p:nvPr/>
        </p:nvSpPr>
        <p:spPr>
          <a:xfrm>
            <a:off x="3739979" y="3307274"/>
            <a:ext cx="2194538"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3" rtl="0" eaLnBrk="1" fontAlgn="auto" latinLnBrk="0" hangingPunct="1">
              <a:lnSpc>
                <a:spcPct val="100000"/>
              </a:lnSpc>
              <a:spcBef>
                <a:spcPts val="1000"/>
              </a:spcBef>
              <a:spcAft>
                <a:spcPts val="0"/>
              </a:spcAft>
              <a:buClrTx/>
              <a:buSzTx/>
              <a:buFontTx/>
              <a:buNone/>
              <a:tabLst/>
              <a:defRPr/>
            </a:pPr>
            <a:endParaRPr kumimoji="0" lang="en-US" sz="1875" b="0" i="0" u="none" strike="noStrike" kern="1200" cap="none" spc="0" normalizeH="0" baseline="0" noProof="0" dirty="0">
              <a:ln>
                <a:noFill/>
              </a:ln>
              <a:solidFill>
                <a:prstClr val="white"/>
              </a:solidFill>
              <a:effectLst/>
              <a:uLnTx/>
              <a:uFillTx/>
              <a:latin typeface="Rockwell"/>
            </a:endParaRPr>
          </a:p>
        </p:txBody>
      </p:sp>
      <p:sp>
        <p:nvSpPr>
          <p:cNvPr id="25" name="TextBox 21">
            <a:extLst>
              <a:ext uri="{FF2B5EF4-FFF2-40B4-BE49-F238E27FC236}">
                <a16:creationId xmlns:a16="http://schemas.microsoft.com/office/drawing/2014/main" id="{77629993-5A07-435E-80A7-3EA19B166827}"/>
              </a:ext>
            </a:extLst>
          </p:cNvPr>
          <p:cNvSpPr txBox="1"/>
          <p:nvPr/>
        </p:nvSpPr>
        <p:spPr>
          <a:xfrm>
            <a:off x="6111354" y="1283469"/>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26" name="Rectangle: Rounded Corners 88">
            <a:extLst>
              <a:ext uri="{FF2B5EF4-FFF2-40B4-BE49-F238E27FC236}">
                <a16:creationId xmlns:a16="http://schemas.microsoft.com/office/drawing/2014/main" id="{F515B4B0-14C9-47CB-B41F-B72584063659}"/>
              </a:ext>
            </a:extLst>
          </p:cNvPr>
          <p:cNvSpPr/>
          <p:nvPr/>
        </p:nvSpPr>
        <p:spPr>
          <a:xfrm>
            <a:off x="6060834" y="1306148"/>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7" name="TextBox 26">
            <a:extLst>
              <a:ext uri="{FF2B5EF4-FFF2-40B4-BE49-F238E27FC236}">
                <a16:creationId xmlns:a16="http://schemas.microsoft.com/office/drawing/2014/main" id="{CB837BEE-DE61-4A86-BFC1-F9C4E92CE0F9}"/>
              </a:ext>
            </a:extLst>
          </p:cNvPr>
          <p:cNvSpPr txBox="1"/>
          <p:nvPr/>
        </p:nvSpPr>
        <p:spPr>
          <a:xfrm>
            <a:off x="9502046" y="1718445"/>
            <a:ext cx="1969709" cy="934871"/>
          </a:xfrm>
          <a:prstGeom prst="rect">
            <a:avLst/>
          </a:prstGeom>
          <a:noFill/>
        </p:spPr>
        <p:txBody>
          <a:bodyPr wrap="square" lIns="68580" tIns="34290" rIns="68580" bIns="34290" rtlCol="0" anchor="t">
            <a:spAutoFit/>
          </a:bodyPr>
          <a:lstStyle/>
          <a:p>
            <a:pPr lvl="0" defTabSz="685718">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Total </a:t>
            </a:r>
            <a:r>
              <a:rPr lang="en-GB" sz="1125" b="1" dirty="0">
                <a:solidFill>
                  <a:srgbClr val="4F81BD">
                    <a:lumMod val="75000"/>
                  </a:srgbClr>
                </a:solidFill>
              </a:rPr>
              <a:t>Complaints 2020-21</a:t>
            </a:r>
            <a:endPar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 </a:t>
            </a: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a:t>
            </a:r>
            <a:r>
              <a:rPr lang="en-GB" sz="1125" dirty="0">
                <a:solidFill>
                  <a:srgbClr val="4F81BD">
                    <a:lumMod val="75000"/>
                  </a:srgbClr>
                </a:solidFill>
                <a:latin typeface="Calibri"/>
              </a:rPr>
              <a:t>    30 </a:t>
            </a: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complaints:</a:t>
            </a: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Calibri"/>
            </a:endParaRPr>
          </a:p>
          <a:p>
            <a:pPr marL="214313" marR="0" lvl="0" indent="-214313"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25" dirty="0">
                <a:solidFill>
                  <a:srgbClr val="4F81BD">
                    <a:lumMod val="75000"/>
                  </a:srgbClr>
                </a:solidFill>
                <a:latin typeface="Calibri"/>
              </a:rPr>
              <a:t>17 </a:t>
            </a: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Stage 1</a:t>
            </a: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Calibri"/>
            </a:endParaRPr>
          </a:p>
          <a:p>
            <a:pPr marL="214313" marR="0" lvl="0" indent="-214313"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25" dirty="0">
                <a:solidFill>
                  <a:srgbClr val="4F81BD">
                    <a:lumMod val="75000"/>
                  </a:srgbClr>
                </a:solidFill>
                <a:latin typeface="Calibri"/>
              </a:rPr>
              <a:t>   9 </a:t>
            </a: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Stage 2</a:t>
            </a: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Calibri"/>
            </a:endParaRPr>
          </a:p>
          <a:p>
            <a:pPr marL="214313" marR="0" lvl="0" indent="-214313"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25" dirty="0">
                <a:solidFill>
                  <a:srgbClr val="4F81BD">
                    <a:lumMod val="75000"/>
                  </a:srgbClr>
                </a:solidFill>
                <a:latin typeface="Calibri"/>
              </a:rPr>
              <a:t>   4</a:t>
            </a: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Ombudsman (2 cases)</a:t>
            </a: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Calibri"/>
            </a:endParaRPr>
          </a:p>
        </p:txBody>
      </p:sp>
      <p:sp>
        <p:nvSpPr>
          <p:cNvPr id="28" name="TextBox 21">
            <a:extLst>
              <a:ext uri="{FF2B5EF4-FFF2-40B4-BE49-F238E27FC236}">
                <a16:creationId xmlns:a16="http://schemas.microsoft.com/office/drawing/2014/main" id="{3D817FB9-5AA1-496D-8203-A581E2B7ADCA}"/>
              </a:ext>
            </a:extLst>
          </p:cNvPr>
          <p:cNvSpPr txBox="1"/>
          <p:nvPr/>
        </p:nvSpPr>
        <p:spPr>
          <a:xfrm>
            <a:off x="3903917" y="3567201"/>
            <a:ext cx="1086479" cy="76944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prstClr val="white"/>
                </a:solidFill>
                <a:effectLst/>
                <a:uLnTx/>
                <a:uFillTx/>
                <a:latin typeface="Calibri"/>
                <a:ea typeface="+mn-ea"/>
                <a:cs typeface="+mn-cs"/>
              </a:rPr>
              <a:t>Which services were complaints submitted to?</a:t>
            </a:r>
          </a:p>
        </p:txBody>
      </p:sp>
      <p:sp>
        <p:nvSpPr>
          <p:cNvPr id="29" name="TextBox 21">
            <a:extLst>
              <a:ext uri="{FF2B5EF4-FFF2-40B4-BE49-F238E27FC236}">
                <a16:creationId xmlns:a16="http://schemas.microsoft.com/office/drawing/2014/main" id="{7F44B0EE-C231-480E-B7BD-EF21283CDD84}"/>
              </a:ext>
            </a:extLst>
          </p:cNvPr>
          <p:cNvSpPr txBox="1"/>
          <p:nvPr/>
        </p:nvSpPr>
        <p:spPr>
          <a:xfrm>
            <a:off x="776770" y="3244313"/>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How did we receive the complaints?</a:t>
            </a:r>
          </a:p>
        </p:txBody>
      </p:sp>
      <p:pic>
        <p:nvPicPr>
          <p:cNvPr id="30" name="Picture 29">
            <a:extLst>
              <a:ext uri="{FF2B5EF4-FFF2-40B4-BE49-F238E27FC236}">
                <a16:creationId xmlns:a16="http://schemas.microsoft.com/office/drawing/2014/main" id="{EFD6AE4E-F077-433A-BB7F-CCC0BEB7AADC}"/>
              </a:ext>
            </a:extLst>
          </p:cNvPr>
          <p:cNvPicPr>
            <a:picLocks noChangeAspect="1"/>
          </p:cNvPicPr>
          <p:nvPr/>
        </p:nvPicPr>
        <p:blipFill>
          <a:blip r:embed="rId7"/>
          <a:stretch>
            <a:fillRect/>
          </a:stretch>
        </p:blipFill>
        <p:spPr>
          <a:xfrm>
            <a:off x="1008349" y="4181225"/>
            <a:ext cx="576212" cy="517691"/>
          </a:xfrm>
          <a:prstGeom prst="rect">
            <a:avLst/>
          </a:prstGeom>
        </p:spPr>
      </p:pic>
      <p:sp>
        <p:nvSpPr>
          <p:cNvPr id="32" name="Text Placeholder 438">
            <a:extLst>
              <a:ext uri="{FF2B5EF4-FFF2-40B4-BE49-F238E27FC236}">
                <a16:creationId xmlns:a16="http://schemas.microsoft.com/office/drawing/2014/main" id="{04399C42-CB34-43CA-8B72-50272DA76E00}"/>
              </a:ext>
            </a:extLst>
          </p:cNvPr>
          <p:cNvSpPr txBox="1">
            <a:spLocks/>
          </p:cNvSpPr>
          <p:nvPr/>
        </p:nvSpPr>
        <p:spPr>
          <a:xfrm>
            <a:off x="1713104" y="4310772"/>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3" name="Text Placeholder 28">
            <a:extLst>
              <a:ext uri="{FF2B5EF4-FFF2-40B4-BE49-F238E27FC236}">
                <a16:creationId xmlns:a16="http://schemas.microsoft.com/office/drawing/2014/main" id="{F89DEDBF-3D52-4470-B19C-DB9B407CD186}"/>
              </a:ext>
            </a:extLst>
          </p:cNvPr>
          <p:cNvSpPr txBox="1">
            <a:spLocks/>
          </p:cNvSpPr>
          <p:nvPr/>
        </p:nvSpPr>
        <p:spPr>
          <a:xfrm>
            <a:off x="2216867" y="4355657"/>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Via email</a:t>
            </a:r>
          </a:p>
        </p:txBody>
      </p:sp>
      <p:sp>
        <p:nvSpPr>
          <p:cNvPr id="34" name="TextBox 21">
            <a:extLst>
              <a:ext uri="{FF2B5EF4-FFF2-40B4-BE49-F238E27FC236}">
                <a16:creationId xmlns:a16="http://schemas.microsoft.com/office/drawing/2014/main" id="{B56D3D88-1151-49EA-8CA0-59572CE3A0DA}"/>
              </a:ext>
            </a:extLst>
          </p:cNvPr>
          <p:cNvSpPr txBox="1"/>
          <p:nvPr/>
        </p:nvSpPr>
        <p:spPr>
          <a:xfrm>
            <a:off x="6846981" y="3179374"/>
            <a:ext cx="3636538"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What were our residents dissatisfied with?</a:t>
            </a:r>
          </a:p>
        </p:txBody>
      </p:sp>
      <p:sp>
        <p:nvSpPr>
          <p:cNvPr id="35" name="Text Placeholder 28">
            <a:extLst>
              <a:ext uri="{FF2B5EF4-FFF2-40B4-BE49-F238E27FC236}">
                <a16:creationId xmlns:a16="http://schemas.microsoft.com/office/drawing/2014/main" id="{5AB78BFC-BDB5-4851-91D4-26CCF3AE6B27}"/>
              </a:ext>
            </a:extLst>
          </p:cNvPr>
          <p:cNvSpPr txBox="1">
            <a:spLocks/>
          </p:cNvSpPr>
          <p:nvPr/>
        </p:nvSpPr>
        <p:spPr>
          <a:xfrm>
            <a:off x="6680362" y="3538375"/>
            <a:ext cx="1389957" cy="18047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Assessment Decision</a:t>
            </a:r>
          </a:p>
        </p:txBody>
      </p:sp>
      <p:sp>
        <p:nvSpPr>
          <p:cNvPr id="36" name="Text Placeholder 28">
            <a:extLst>
              <a:ext uri="{FF2B5EF4-FFF2-40B4-BE49-F238E27FC236}">
                <a16:creationId xmlns:a16="http://schemas.microsoft.com/office/drawing/2014/main" id="{D04DF509-C01F-4251-97E6-4DD4C736A6E7}"/>
              </a:ext>
            </a:extLst>
          </p:cNvPr>
          <p:cNvSpPr txBox="1">
            <a:spLocks/>
          </p:cNvSpPr>
          <p:nvPr/>
        </p:nvSpPr>
        <p:spPr>
          <a:xfrm>
            <a:off x="8397290" y="3566893"/>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000" b="0" i="0" u="none" strike="noStrike" kern="1200" cap="none" spc="0" normalizeH="0" baseline="0" noProof="0" dirty="0">
              <a:ln>
                <a:noFill/>
              </a:ln>
              <a:solidFill>
                <a:prstClr val="white"/>
              </a:solidFill>
              <a:effectLst/>
              <a:uLnTx/>
              <a:uFillTx/>
              <a:latin typeface="Verdana"/>
              <a:ea typeface="+mn-ea"/>
              <a:cs typeface="+mn-cs"/>
            </a:endParaRPr>
          </a:p>
        </p:txBody>
      </p:sp>
      <p:sp>
        <p:nvSpPr>
          <p:cNvPr id="37" name="Text Placeholder 28">
            <a:extLst>
              <a:ext uri="{FF2B5EF4-FFF2-40B4-BE49-F238E27FC236}">
                <a16:creationId xmlns:a16="http://schemas.microsoft.com/office/drawing/2014/main" id="{0B778E01-04A6-47DA-BDCE-C75C2DD8CC45}"/>
              </a:ext>
            </a:extLst>
          </p:cNvPr>
          <p:cNvSpPr txBox="1">
            <a:spLocks/>
          </p:cNvSpPr>
          <p:nvPr/>
        </p:nvSpPr>
        <p:spPr>
          <a:xfrm>
            <a:off x="10838922" y="3480286"/>
            <a:ext cx="1215397" cy="2594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Lack of </a:t>
            </a:r>
            <a:r>
              <a:rPr lang="en-US" sz="900" dirty="0">
                <a:solidFill>
                  <a:prstClr val="white"/>
                </a:solidFill>
                <a:latin typeface="Verdana"/>
              </a:rPr>
              <a:t>Support</a:t>
            </a:r>
            <a:endParaRPr kumimoji="0" lang="en-US" sz="900" b="0" i="0" u="none" strike="noStrike" kern="1200" cap="none" spc="0" normalizeH="0" baseline="0" noProof="0" dirty="0">
              <a:ln>
                <a:noFill/>
              </a:ln>
              <a:solidFill>
                <a:prstClr val="white"/>
              </a:solidFill>
              <a:effectLst/>
              <a:uLnTx/>
              <a:uFillTx/>
              <a:latin typeface="Verdana"/>
              <a:ea typeface="+mn-ea"/>
              <a:cs typeface="+mn-cs"/>
            </a:endParaRPr>
          </a:p>
        </p:txBody>
      </p:sp>
      <p:sp>
        <p:nvSpPr>
          <p:cNvPr id="38" name="Text Placeholder 438">
            <a:extLst>
              <a:ext uri="{FF2B5EF4-FFF2-40B4-BE49-F238E27FC236}">
                <a16:creationId xmlns:a16="http://schemas.microsoft.com/office/drawing/2014/main" id="{48985714-9007-4075-8CD5-59652FE2D637}"/>
              </a:ext>
            </a:extLst>
          </p:cNvPr>
          <p:cNvSpPr txBox="1">
            <a:spLocks/>
          </p:cNvSpPr>
          <p:nvPr/>
        </p:nvSpPr>
        <p:spPr>
          <a:xfrm>
            <a:off x="7104925" y="4386528"/>
            <a:ext cx="540000" cy="358560"/>
          </a:xfrm>
          <a:prstGeom prst="rect">
            <a:avLst/>
          </a:prstGeom>
        </p:spPr>
        <p:txBody>
          <a:bodyPr vert="horz" wrap="square" lIns="68580" tIns="34290" rIns="68580" bIns="34290" rtlCol="0">
            <a:sp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defTabSz="914373"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sz="1880" noProof="0" dirty="0">
                <a:solidFill>
                  <a:prstClr val="white"/>
                </a:solidFill>
                <a:latin typeface="Rockwell"/>
              </a:rPr>
              <a:t>12</a:t>
            </a:r>
            <a:endParaRPr kumimoji="0" lang="en-US" sz="1880" i="0" u="none" strike="noStrike" kern="1200" cap="none" spc="0" normalizeH="0" baseline="0" noProof="0" dirty="0">
              <a:ln>
                <a:noFill/>
              </a:ln>
              <a:solidFill>
                <a:prstClr val="white"/>
              </a:solidFill>
              <a:effectLst/>
              <a:uLnTx/>
              <a:uFillTx/>
              <a:latin typeface="Rockwell"/>
              <a:ea typeface="+mn-ea"/>
              <a:cs typeface="+mn-cs"/>
            </a:endParaRPr>
          </a:p>
        </p:txBody>
      </p:sp>
      <p:sp>
        <p:nvSpPr>
          <p:cNvPr id="39" name="Text Placeholder 438">
            <a:extLst>
              <a:ext uri="{FF2B5EF4-FFF2-40B4-BE49-F238E27FC236}">
                <a16:creationId xmlns:a16="http://schemas.microsoft.com/office/drawing/2014/main" id="{DFE6DF35-BBF9-4A70-A859-4F94A51955A4}"/>
              </a:ext>
            </a:extLst>
          </p:cNvPr>
          <p:cNvSpPr txBox="1">
            <a:spLocks/>
          </p:cNvSpPr>
          <p:nvPr/>
        </p:nvSpPr>
        <p:spPr>
          <a:xfrm>
            <a:off x="8204077" y="4393339"/>
            <a:ext cx="513190" cy="358560"/>
          </a:xfrm>
          <a:prstGeom prst="rect">
            <a:avLst/>
          </a:prstGeom>
        </p:spPr>
        <p:txBody>
          <a:bodyPr vert="horz" wrap="square" lIns="68580" tIns="34290" rIns="68580" bIns="34290" rtlCol="0">
            <a:sp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defTabSz="914373"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sz="1880" dirty="0">
                <a:solidFill>
                  <a:prstClr val="white"/>
                </a:solidFill>
                <a:latin typeface="Rockwell"/>
              </a:rPr>
              <a:t>4</a:t>
            </a:r>
            <a:endParaRPr kumimoji="0" lang="en-US" sz="1880" i="0" u="none" strike="noStrike" kern="1200" cap="none" spc="0" normalizeH="0" baseline="0" noProof="0" dirty="0">
              <a:ln>
                <a:noFill/>
              </a:ln>
              <a:solidFill>
                <a:prstClr val="white"/>
              </a:solidFill>
              <a:effectLst/>
              <a:uLnTx/>
              <a:uFillTx/>
              <a:latin typeface="Rockwell"/>
              <a:ea typeface="+mn-ea"/>
              <a:cs typeface="+mn-cs"/>
            </a:endParaRPr>
          </a:p>
        </p:txBody>
      </p:sp>
      <p:sp>
        <p:nvSpPr>
          <p:cNvPr id="40" name="Text Placeholder 438">
            <a:extLst>
              <a:ext uri="{FF2B5EF4-FFF2-40B4-BE49-F238E27FC236}">
                <a16:creationId xmlns:a16="http://schemas.microsoft.com/office/drawing/2014/main" id="{3C7FB4CB-5EC2-414E-B7D0-B8661A4D38BD}"/>
              </a:ext>
            </a:extLst>
          </p:cNvPr>
          <p:cNvSpPr txBox="1">
            <a:spLocks/>
          </p:cNvSpPr>
          <p:nvPr/>
        </p:nvSpPr>
        <p:spPr>
          <a:xfrm>
            <a:off x="11132287" y="4398583"/>
            <a:ext cx="650137" cy="358560"/>
          </a:xfrm>
          <a:prstGeom prst="rect">
            <a:avLst/>
          </a:prstGeom>
        </p:spPr>
        <p:txBody>
          <a:bodyPr vert="horz" wrap="square" lIns="68580" tIns="34290" rIns="68580" bIns="34290" rtlCol="0">
            <a:sp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defTabSz="914373"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sz="1880" dirty="0">
                <a:solidFill>
                  <a:prstClr val="white"/>
                </a:solidFill>
                <a:latin typeface="Rockwell"/>
              </a:rPr>
              <a:t>5</a:t>
            </a:r>
            <a:endParaRPr kumimoji="0" lang="en-US" sz="1880" i="0" u="none" strike="noStrike" kern="1200" cap="none" spc="0" normalizeH="0" baseline="0" noProof="0" dirty="0">
              <a:ln>
                <a:noFill/>
              </a:ln>
              <a:solidFill>
                <a:prstClr val="white"/>
              </a:solidFill>
              <a:effectLst/>
              <a:uLnTx/>
              <a:uFillTx/>
              <a:latin typeface="Rockwell"/>
              <a:ea typeface="+mn-ea"/>
              <a:cs typeface="+mn-cs"/>
            </a:endParaRPr>
          </a:p>
        </p:txBody>
      </p:sp>
      <p:sp>
        <p:nvSpPr>
          <p:cNvPr id="41" name="Rectangle: Rounded Corners 118">
            <a:extLst>
              <a:ext uri="{FF2B5EF4-FFF2-40B4-BE49-F238E27FC236}">
                <a16:creationId xmlns:a16="http://schemas.microsoft.com/office/drawing/2014/main" id="{71B27411-D510-4EC9-8445-5FFA0DAA378C}"/>
              </a:ext>
            </a:extLst>
          </p:cNvPr>
          <p:cNvSpPr/>
          <p:nvPr/>
        </p:nvSpPr>
        <p:spPr>
          <a:xfrm>
            <a:off x="694336" y="4947571"/>
            <a:ext cx="10724116" cy="1898565"/>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Box 44"/>
          <p:cNvSpPr txBox="1"/>
          <p:nvPr/>
        </p:nvSpPr>
        <p:spPr>
          <a:xfrm>
            <a:off x="686481" y="4950431"/>
            <a:ext cx="10724116" cy="1916429"/>
          </a:xfrm>
          <a:prstGeom prst="rect">
            <a:avLst/>
          </a:prstGeom>
          <a:noFill/>
        </p:spPr>
        <p:txBody>
          <a:bodyPr wrap="square" lIns="68580" tIns="34290" rIns="68580" bIns="34290" rtlCol="0" anchor="t">
            <a:noAutofit/>
          </a:bodyPr>
          <a:lstStyle/>
          <a:p>
            <a:pPr marL="213995" indent="-213995" defTabSz="489854">
              <a:buFont typeface="Arial" panose="020B0604020202020204" pitchFamily="34" charset="0"/>
              <a:buChar char="•"/>
              <a:defRPr/>
            </a:pPr>
            <a:r>
              <a:rPr kumimoji="0" lang="en-GB" sz="850" b="0" i="0" u="none" strike="noStrike" kern="1200" cap="none" spc="0" normalizeH="0" baseline="0" noProof="0" dirty="0">
                <a:ln>
                  <a:noFill/>
                </a:ln>
                <a:effectLst/>
                <a:uLnTx/>
                <a:uFillTx/>
                <a:latin typeface="Calibri" panose="020F0502020204030204"/>
                <a:ea typeface="+mn-ea"/>
                <a:cs typeface="+mn-cs"/>
              </a:rPr>
              <a:t>5 </a:t>
            </a:r>
            <a:r>
              <a:rPr lang="en-GB" sz="850" dirty="0"/>
              <a:t>complaints were resolved outside the formal</a:t>
            </a:r>
            <a:r>
              <a:rPr kumimoji="0" lang="en-GB" sz="850" b="0" i="0" u="none" strike="noStrike" kern="1200" cap="none" spc="0" normalizeH="0" baseline="0" noProof="0" dirty="0">
                <a:ln>
                  <a:noFill/>
                </a:ln>
                <a:effectLst/>
                <a:uLnTx/>
                <a:uFillTx/>
                <a:ea typeface="+mn-ea"/>
                <a:cs typeface="+mn-cs"/>
              </a:rPr>
              <a:t> complaints process</a:t>
            </a:r>
            <a:r>
              <a:rPr lang="en-GB" sz="850" dirty="0"/>
              <a:t>.           </a:t>
            </a:r>
            <a:endParaRPr kumimoji="0" lang="en-US" sz="850" b="0" i="0" u="none" strike="noStrike" kern="1200" cap="none" spc="0" normalizeH="0" baseline="0" noProof="0" dirty="0">
              <a:ln>
                <a:noFill/>
              </a:ln>
              <a:effectLst/>
              <a:uLnTx/>
              <a:uFillTx/>
              <a:ea typeface="+mn-ea"/>
              <a:cs typeface="+mn-cs"/>
            </a:endParaRPr>
          </a:p>
          <a:p>
            <a:pPr marL="0" marR="0" lvl="0" indent="0" algn="l" defTabSz="489854" rtl="0" eaLnBrk="1" fontAlgn="auto" latinLnBrk="0" hangingPunct="1">
              <a:lnSpc>
                <a:spcPct val="100000"/>
              </a:lnSpc>
              <a:spcBef>
                <a:spcPts val="0"/>
              </a:spcBef>
              <a:spcAft>
                <a:spcPts val="0"/>
              </a:spcAft>
              <a:buClrTx/>
              <a:buSzTx/>
              <a:buFontTx/>
              <a:buNone/>
              <a:tabLst/>
              <a:defRPr/>
            </a:pPr>
            <a:endParaRPr kumimoji="0" lang="en-GB" sz="850" b="0" i="0" u="none" strike="noStrike" kern="1200" cap="none" spc="0" normalizeH="0" baseline="0" noProof="0" dirty="0">
              <a:ln>
                <a:noFill/>
              </a:ln>
              <a:solidFill>
                <a:prstClr val="black"/>
              </a:solidFill>
              <a:effectLst/>
              <a:uLnTx/>
              <a:uFillTx/>
              <a:ea typeface="+mn-ea"/>
              <a:cs typeface="+mn-cs"/>
            </a:endParaRPr>
          </a:p>
          <a:p>
            <a:pPr marL="213995" indent="-213995" defTabSz="489854">
              <a:buFont typeface="Arial" panose="020B0604020202020204" pitchFamily="34" charset="0"/>
              <a:buChar char="•"/>
              <a:defRPr/>
            </a:pPr>
            <a:r>
              <a:rPr kumimoji="0" lang="en-GB" sz="850" b="0" i="0" u="none" strike="noStrike" kern="1200" cap="none" spc="0" normalizeH="0" baseline="0" noProof="0" dirty="0">
                <a:ln>
                  <a:noFill/>
                </a:ln>
                <a:effectLst/>
                <a:uLnTx/>
                <a:uFillTx/>
                <a:ea typeface="+mn-ea"/>
                <a:cs typeface="+mn-cs"/>
              </a:rPr>
              <a:t>Safeguarding complaints mainly centred on how assessment decisions were reached and whether the Council should or should not have intervened.</a:t>
            </a:r>
            <a:r>
              <a:rPr lang="en-GB" sz="850" dirty="0"/>
              <a:t> </a:t>
            </a:r>
            <a:r>
              <a:rPr kumimoji="0" lang="en-GB" sz="850" b="0" i="0" u="none" strike="noStrike" kern="1200" cap="none" spc="0" normalizeH="0" baseline="0" noProof="0" dirty="0">
                <a:ln>
                  <a:noFill/>
                </a:ln>
                <a:effectLst/>
                <a:uLnTx/>
                <a:uFillTx/>
                <a:ea typeface="+mn-ea"/>
                <a:cs typeface="+mn-cs"/>
              </a:rPr>
              <a:t> Most of these complaints were resolved at Stage 1 or informally.</a:t>
            </a:r>
            <a:r>
              <a:rPr lang="en-GB" sz="850" dirty="0"/>
              <a:t>    </a:t>
            </a:r>
            <a:endParaRPr lang="en-GB" sz="850" b="0" i="0" u="none" strike="noStrike" kern="1200" cap="none" spc="0" normalizeH="0" baseline="0" noProof="0" dirty="0">
              <a:ln>
                <a:noFill/>
              </a:ln>
              <a:effectLst/>
              <a:uLnTx/>
              <a:uFillTx/>
              <a:cs typeface="Calibri"/>
            </a:endParaRPr>
          </a:p>
          <a:p>
            <a:pPr marL="213995" marR="0" lvl="0" indent="-213995" algn="l" defTabSz="489854"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850" dirty="0">
              <a:solidFill>
                <a:srgbClr val="00B050"/>
              </a:solidFill>
            </a:endParaRPr>
          </a:p>
          <a:p>
            <a:pPr marL="171450" marR="0" lvl="0" indent="-171450" algn="l" defTabSz="4898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50" b="0" i="0" u="none" strike="noStrike" kern="1200" cap="none" spc="0" normalizeH="0" baseline="0" noProof="0" dirty="0">
                <a:ln>
                  <a:noFill/>
                </a:ln>
                <a:effectLst/>
                <a:uLnTx/>
                <a:uFillTx/>
                <a:ea typeface="+mn-ea"/>
                <a:cs typeface="+mn-cs"/>
              </a:rPr>
              <a:t> The Service acknowledged that in some instances, there were opportunities to:</a:t>
            </a:r>
          </a:p>
          <a:p>
            <a:pPr defTabSz="489854">
              <a:defRPr/>
            </a:pPr>
            <a:r>
              <a:rPr lang="en-GB" sz="850" dirty="0"/>
              <a:t>       - Improve how external partners received communication on decisions regarding care and assessment outcomes.  For example, concerns over clinical decisions.</a:t>
            </a:r>
            <a:endParaRPr lang="en-GB" sz="850" dirty="0">
              <a:cs typeface="Calibri" panose="020F0502020204030204"/>
            </a:endParaRPr>
          </a:p>
          <a:p>
            <a:pPr defTabSz="489854"/>
            <a:r>
              <a:rPr lang="en-GB" sz="850" dirty="0"/>
              <a:t>        -</a:t>
            </a:r>
            <a:r>
              <a:rPr kumimoji="0" lang="en-GB" sz="850" b="0" i="0" u="none" strike="noStrike" kern="1200" cap="none" spc="0" normalizeH="0" baseline="0" noProof="0" dirty="0">
                <a:ln>
                  <a:noFill/>
                </a:ln>
                <a:effectLst/>
                <a:uLnTx/>
                <a:uFillTx/>
                <a:ea typeface="+mn-ea"/>
                <a:cs typeface="+mn-cs"/>
              </a:rPr>
              <a:t>improve the reporting of significant </a:t>
            </a:r>
            <a:r>
              <a:rPr lang="en-GB" sz="850" dirty="0"/>
              <a:t>concerns and events.  </a:t>
            </a:r>
            <a:endParaRPr lang="en-GB" sz="850" dirty="0">
              <a:cs typeface="Calibri"/>
            </a:endParaRPr>
          </a:p>
          <a:p>
            <a:pPr marR="0" lvl="0" algn="l" defTabSz="489854" rtl="0" eaLnBrk="1" fontAlgn="auto" latinLnBrk="0" hangingPunct="1">
              <a:lnSpc>
                <a:spcPct val="100000"/>
              </a:lnSpc>
              <a:spcBef>
                <a:spcPts val="0"/>
              </a:spcBef>
              <a:spcAft>
                <a:spcPts val="0"/>
              </a:spcAft>
              <a:buClrTx/>
              <a:buSzTx/>
              <a:tabLst/>
              <a:defRPr/>
            </a:pPr>
            <a:endParaRPr kumimoji="0" lang="en-GB" sz="85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13995" marR="0" lvl="0" indent="-213995" algn="l" defTabSz="4898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50" b="0" i="0" u="none" strike="noStrike" kern="1200" cap="none" spc="0" normalizeH="0" baseline="0" noProof="0" dirty="0">
                <a:ln>
                  <a:noFill/>
                </a:ln>
                <a:effectLst/>
                <a:uLnTx/>
                <a:uFillTx/>
                <a:latin typeface="Calibri" panose="020F0502020204030204"/>
                <a:ea typeface="+mn-ea"/>
                <a:cs typeface="+mn-cs"/>
              </a:rPr>
              <a:t>The Strategy and Commissioning Team managed 2 complaints at Stage 1, with one escalating to Stage 2 </a:t>
            </a:r>
            <a:r>
              <a:rPr lang="en-GB" sz="850" dirty="0">
                <a:latin typeface="Calibri" panose="020F0502020204030204"/>
              </a:rPr>
              <a:t>over a period of 2 Quarters.  These complaints came from a social care provider and centred on their differing interpretation </a:t>
            </a:r>
            <a:r>
              <a:rPr kumimoji="0" lang="en-GB" sz="850" b="0" i="0" u="none" strike="noStrike" kern="1200" cap="none" spc="0" normalizeH="0" baseline="0" noProof="0" dirty="0">
                <a:ln>
                  <a:noFill/>
                </a:ln>
                <a:effectLst/>
                <a:uLnTx/>
                <a:uFillTx/>
                <a:latin typeface="Calibri" panose="020F0502020204030204"/>
                <a:ea typeface="+mn-ea"/>
                <a:cs typeface="+mn-cs"/>
              </a:rPr>
              <a:t>of national guidance to that of the Council</a:t>
            </a:r>
            <a:r>
              <a:rPr lang="en-GB" sz="850" dirty="0">
                <a:latin typeface="Calibri" panose="020F0502020204030204"/>
              </a:rPr>
              <a:t>. </a:t>
            </a:r>
            <a:r>
              <a:rPr lang="en-GB" sz="850" dirty="0">
                <a:latin typeface="+mj-lt"/>
              </a:rPr>
              <a:t>  </a:t>
            </a:r>
          </a:p>
          <a:p>
            <a:pPr marL="213995" marR="0" lvl="0" indent="-213995" algn="l" defTabSz="489854"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850" dirty="0">
              <a:solidFill>
                <a:prstClr val="black"/>
              </a:solidFill>
              <a:latin typeface="+mj-lt"/>
              <a:cs typeface="Calibri"/>
            </a:endParaRPr>
          </a:p>
          <a:p>
            <a:pPr marL="171450" indent="-171450" defTabSz="489854">
              <a:buFont typeface="Arial" panose="020B0604020202020204" pitchFamily="34" charset="0"/>
              <a:buChar char="•"/>
              <a:defRPr/>
            </a:pPr>
            <a:r>
              <a:rPr lang="en-GB" sz="850" dirty="0">
                <a:cs typeface="Calibri"/>
              </a:rPr>
              <a:t>Neither of the Ombudsman cases were upheld.  In both instances, the investigator was satisfied by the thoroughness of the safeguarding enquiry</a:t>
            </a:r>
            <a:r>
              <a:rPr lang="en-GB" sz="900" dirty="0">
                <a:solidFill>
                  <a:srgbClr val="00B050"/>
                </a:solidFill>
                <a:cs typeface="Calibri"/>
              </a:rPr>
              <a:t>.</a:t>
            </a:r>
            <a:endParaRPr lang="en-GB" sz="1000" dirty="0">
              <a:solidFill>
                <a:srgbClr val="00B050"/>
              </a:solidFill>
              <a:cs typeface="Calibri"/>
            </a:endParaRPr>
          </a:p>
          <a:p>
            <a:pPr marL="171450" marR="0" lvl="0" indent="-171450" algn="l" defTabSz="489854"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9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0" algn="l" defTabSz="489854"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46" name="Chart 45"/>
          <p:cNvGraphicFramePr/>
          <p:nvPr>
            <p:extLst>
              <p:ext uri="{D42A27DB-BD31-4B8C-83A1-F6EECF244321}">
                <p14:modId xmlns:p14="http://schemas.microsoft.com/office/powerpoint/2010/main" val="151473674"/>
              </p:ext>
            </p:extLst>
          </p:nvPr>
        </p:nvGraphicFramePr>
        <p:xfrm>
          <a:off x="979305" y="1580501"/>
          <a:ext cx="4758197" cy="142588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7" name="Chart 46"/>
          <p:cNvGraphicFramePr/>
          <p:nvPr>
            <p:extLst>
              <p:ext uri="{D42A27DB-BD31-4B8C-83A1-F6EECF244321}">
                <p14:modId xmlns:p14="http://schemas.microsoft.com/office/powerpoint/2010/main" val="340112506"/>
              </p:ext>
            </p:extLst>
          </p:nvPr>
        </p:nvGraphicFramePr>
        <p:xfrm>
          <a:off x="6146246" y="1556747"/>
          <a:ext cx="3421538" cy="155795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9" name="Chart 48"/>
          <p:cNvGraphicFramePr/>
          <p:nvPr>
            <p:extLst>
              <p:ext uri="{D42A27DB-BD31-4B8C-83A1-F6EECF244321}">
                <p14:modId xmlns:p14="http://schemas.microsoft.com/office/powerpoint/2010/main" val="90909144"/>
              </p:ext>
            </p:extLst>
          </p:nvPr>
        </p:nvGraphicFramePr>
        <p:xfrm>
          <a:off x="4785071" y="2981847"/>
          <a:ext cx="2437220" cy="2164312"/>
        </p:xfrm>
        <a:graphic>
          <a:graphicData uri="http://schemas.openxmlformats.org/drawingml/2006/chart">
            <c:chart xmlns:c="http://schemas.openxmlformats.org/drawingml/2006/chart" xmlns:r="http://schemas.openxmlformats.org/officeDocument/2006/relationships" r:id="rId10"/>
          </a:graphicData>
        </a:graphic>
      </p:graphicFrame>
      <p:pic>
        <p:nvPicPr>
          <p:cNvPr id="42" name="Picture 4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46215" y="3607980"/>
            <a:ext cx="661045" cy="461279"/>
          </a:xfrm>
          <a:prstGeom prst="rect">
            <a:avLst/>
          </a:prstGeom>
        </p:spPr>
      </p:pic>
      <p:graphicFrame>
        <p:nvGraphicFramePr>
          <p:cNvPr id="43"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2751564474"/>
              </p:ext>
            </p:extLst>
          </p:nvPr>
        </p:nvGraphicFramePr>
        <p:xfrm>
          <a:off x="1706183" y="3493941"/>
          <a:ext cx="709776" cy="757863"/>
        </p:xfrm>
        <a:graphic>
          <a:graphicData uri="http://schemas.openxmlformats.org/drawingml/2006/chart">
            <c:chart xmlns:c="http://schemas.openxmlformats.org/drawingml/2006/chart" xmlns:r="http://schemas.openxmlformats.org/officeDocument/2006/relationships" r:id="rId12"/>
          </a:graphicData>
        </a:graphic>
      </p:graphicFrame>
      <p:sp>
        <p:nvSpPr>
          <p:cNvPr id="44" name="Text Placeholder 438">
            <a:extLst>
              <a:ext uri="{FF2B5EF4-FFF2-40B4-BE49-F238E27FC236}">
                <a16:creationId xmlns:a16="http://schemas.microsoft.com/office/drawing/2014/main" id="{B49A98DC-0484-43DA-8119-2585E759C606}"/>
              </a:ext>
            </a:extLst>
          </p:cNvPr>
          <p:cNvSpPr txBox="1">
            <a:spLocks/>
          </p:cNvSpPr>
          <p:nvPr/>
        </p:nvSpPr>
        <p:spPr>
          <a:xfrm>
            <a:off x="1779944" y="3693177"/>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0</a:t>
            </a:r>
          </a:p>
        </p:txBody>
      </p:sp>
      <p:sp>
        <p:nvSpPr>
          <p:cNvPr id="5" name="TextBox 4"/>
          <p:cNvSpPr txBox="1"/>
          <p:nvPr/>
        </p:nvSpPr>
        <p:spPr>
          <a:xfrm>
            <a:off x="2618633" y="3777950"/>
            <a:ext cx="713657" cy="230832"/>
          </a:xfrm>
          <a:prstGeom prst="rect">
            <a:avLst/>
          </a:prstGeom>
          <a:noFill/>
        </p:spPr>
        <p:txBody>
          <a:bodyPr wrap="non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Via letter</a:t>
            </a:r>
          </a:p>
        </p:txBody>
      </p:sp>
      <p:pic>
        <p:nvPicPr>
          <p:cNvPr id="50" name="Picture 49"/>
          <p:cNvPicPr>
            <a:picLocks noChangeAspect="1"/>
          </p:cNvPicPr>
          <p:nvPr/>
        </p:nvPicPr>
        <p:blipFill rotWithShape="1">
          <a:blip r:embed="rId13">
            <a:duotone>
              <a:prstClr val="black"/>
              <a:schemeClr val="accent5">
                <a:tint val="45000"/>
                <a:satMod val="400000"/>
              </a:schemeClr>
            </a:duotone>
            <a:alphaModFix amt="84000"/>
            <a:extLst>
              <a:ext uri="{BEBA8EAE-BF5A-486C-A8C5-ECC9F3942E4B}">
                <a14:imgProps xmlns:a14="http://schemas.microsoft.com/office/drawing/2010/main">
                  <a14:imgLayer r:embed="rId14">
                    <a14:imgEffect>
                      <a14:colorTemperature colorTemp="4700"/>
                    </a14:imgEffect>
                    <a14:imgEffect>
                      <a14:saturation sat="145000"/>
                    </a14:imgEffect>
                  </a14:imgLayer>
                </a14:imgProps>
              </a:ext>
            </a:extLst>
          </a:blip>
          <a:srcRect l="-3332" t="2784" r="3333" b="-2785"/>
          <a:stretch/>
        </p:blipFill>
        <p:spPr>
          <a:xfrm>
            <a:off x="10175359" y="3824973"/>
            <a:ext cx="613744" cy="568366"/>
          </a:xfrm>
          <a:prstGeom prst="rect">
            <a:avLst/>
          </a:prstGeom>
          <a:solidFill>
            <a:schemeClr val="tx1"/>
          </a:solidFill>
          <a:ln>
            <a:solidFill>
              <a:schemeClr val="tx1">
                <a:alpha val="99000"/>
              </a:schemeClr>
            </a:solidFill>
          </a:ln>
          <a:scene3d>
            <a:camera prst="orthographicFront"/>
            <a:lightRig rig="threePt" dir="t"/>
          </a:scene3d>
          <a:sp3d contourW="12700">
            <a:contourClr>
              <a:schemeClr val="tx1"/>
            </a:contourClr>
          </a:sp3d>
        </p:spPr>
      </p:pic>
      <p:graphicFrame>
        <p:nvGraphicFramePr>
          <p:cNvPr id="51"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681330" y="4071742"/>
          <a:ext cx="709776" cy="757863"/>
        </p:xfrm>
        <a:graphic>
          <a:graphicData uri="http://schemas.openxmlformats.org/drawingml/2006/chart">
            <c:chart xmlns:c="http://schemas.openxmlformats.org/drawingml/2006/chart" xmlns:r="http://schemas.openxmlformats.org/officeDocument/2006/relationships" r:id="rId15"/>
          </a:graphicData>
        </a:graphic>
      </p:graphicFrame>
      <p:sp>
        <p:nvSpPr>
          <p:cNvPr id="52" name="Text Placeholder 438">
            <a:extLst>
              <a:ext uri="{FF2B5EF4-FFF2-40B4-BE49-F238E27FC236}">
                <a16:creationId xmlns:a16="http://schemas.microsoft.com/office/drawing/2014/main" id="{B49A98DC-0484-43DA-8119-2585E759C606}"/>
              </a:ext>
            </a:extLst>
          </p:cNvPr>
          <p:cNvSpPr txBox="1">
            <a:spLocks/>
          </p:cNvSpPr>
          <p:nvPr/>
        </p:nvSpPr>
        <p:spPr>
          <a:xfrm>
            <a:off x="1755091" y="4270978"/>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30</a:t>
            </a:r>
          </a:p>
        </p:txBody>
      </p:sp>
      <p:sp>
        <p:nvSpPr>
          <p:cNvPr id="53" name="Text Placeholder 28">
            <a:extLst>
              <a:ext uri="{FF2B5EF4-FFF2-40B4-BE49-F238E27FC236}">
                <a16:creationId xmlns:a16="http://schemas.microsoft.com/office/drawing/2014/main" id="{5AB78BFC-BDB5-4851-91D4-26CCF3AE6B27}"/>
              </a:ext>
            </a:extLst>
          </p:cNvPr>
          <p:cNvSpPr txBox="1">
            <a:spLocks/>
          </p:cNvSpPr>
          <p:nvPr/>
        </p:nvSpPr>
        <p:spPr>
          <a:xfrm>
            <a:off x="7919245" y="3460741"/>
            <a:ext cx="1011811" cy="263554"/>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Non-Compliance     </a:t>
            </a:r>
          </a:p>
        </p:txBody>
      </p:sp>
      <p:pic>
        <p:nvPicPr>
          <p:cNvPr id="54" name="Picture 53">
            <a:extLst>
              <a:ext uri="{FF2B5EF4-FFF2-40B4-BE49-F238E27FC236}">
                <a16:creationId xmlns:a16="http://schemas.microsoft.com/office/drawing/2014/main" id="{EF223AAC-FDE2-4CD5-87A9-E87488620693}"/>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8604" t="-5469" r="8604" b="5469"/>
          <a:stretch/>
        </p:blipFill>
        <p:spPr>
          <a:xfrm>
            <a:off x="9150360" y="3828692"/>
            <a:ext cx="540000" cy="54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0BE17269-A0CD-4F73-9889-B46934DE2714}"/>
              </a:ext>
            </a:extLst>
          </p:cNvPr>
          <p:cNvSpPr txBox="1"/>
          <p:nvPr/>
        </p:nvSpPr>
        <p:spPr>
          <a:xfrm>
            <a:off x="8779982" y="3418613"/>
            <a:ext cx="1249816" cy="369332"/>
          </a:xfrm>
          <a:prstGeom prst="rect">
            <a:avLst/>
          </a:prstGeom>
          <a:noFill/>
        </p:spPr>
        <p:txBody>
          <a:bodyPr wrap="square" rtlCol="0">
            <a:spAutoFit/>
          </a:bodyPr>
          <a:lstStyle/>
          <a:p>
            <a:pPr algn="ctr"/>
            <a:r>
              <a:rPr lang="en-GB" sz="900" dirty="0">
                <a:solidFill>
                  <a:schemeClr val="bg1"/>
                </a:solidFill>
                <a:latin typeface="Verdana" panose="020B0604030504040204" pitchFamily="34" charset="0"/>
                <a:ea typeface="Verdana" panose="020B0604030504040204" pitchFamily="34" charset="0"/>
              </a:rPr>
              <a:t>Financial Assessment</a:t>
            </a:r>
          </a:p>
        </p:txBody>
      </p:sp>
      <p:pic>
        <p:nvPicPr>
          <p:cNvPr id="55" name="Picture 54">
            <a:extLst>
              <a:ext uri="{FF2B5EF4-FFF2-40B4-BE49-F238E27FC236}">
                <a16:creationId xmlns:a16="http://schemas.microsoft.com/office/drawing/2014/main" id="{F73436EE-BF8B-4038-8BA4-D5B3BC4C1632}"/>
              </a:ext>
            </a:extLst>
          </p:cNvPr>
          <p:cNvPicPr>
            <a:picLocks noChangeAspect="1"/>
          </p:cNvPicPr>
          <p:nvPr/>
        </p:nvPicPr>
        <p:blipFill rotWithShape="1">
          <a:blip r:embed="rId17">
            <a:duotone>
              <a:prstClr val="black"/>
              <a:schemeClr val="accent1">
                <a:tint val="45000"/>
                <a:satMod val="400000"/>
              </a:schemeClr>
            </a:duotone>
            <a:alphaModFix amt="70000"/>
            <a:extLst>
              <a:ext uri="{BEBA8EAE-BF5A-486C-A8C5-ECC9F3942E4B}">
                <a14:imgProps xmlns:a14="http://schemas.microsoft.com/office/drawing/2010/main">
                  <a14:imgLayer r:embed="rId18">
                    <a14:imgEffect>
                      <a14:colorTemperature colorTemp="3371"/>
                    </a14:imgEffect>
                    <a14:imgEffect>
                      <a14:saturation sat="180000"/>
                    </a14:imgEffect>
                  </a14:imgLayer>
                </a14:imgProps>
              </a:ext>
            </a:extLst>
          </a:blip>
          <a:srcRect t="16634" b="-16634"/>
          <a:stretch/>
        </p:blipFill>
        <p:spPr>
          <a:xfrm>
            <a:off x="8132717" y="3800113"/>
            <a:ext cx="584550" cy="5932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a:extLst>
              <a:ext uri="{FF2B5EF4-FFF2-40B4-BE49-F238E27FC236}">
                <a16:creationId xmlns:a16="http://schemas.microsoft.com/office/drawing/2014/main" id="{B2D774AC-F659-4C2A-A9CA-3D1E4DB870C3}"/>
              </a:ext>
            </a:extLst>
          </p:cNvPr>
          <p:cNvSpPr txBox="1"/>
          <p:nvPr/>
        </p:nvSpPr>
        <p:spPr>
          <a:xfrm>
            <a:off x="9878724" y="3456339"/>
            <a:ext cx="1112120" cy="369332"/>
          </a:xfrm>
          <a:prstGeom prst="rect">
            <a:avLst/>
          </a:prstGeom>
          <a:noFill/>
        </p:spPr>
        <p:txBody>
          <a:bodyPr wrap="square" rtlCol="0">
            <a:spAutoFit/>
          </a:bodyPr>
          <a:lstStyle/>
          <a:p>
            <a:pPr algn="ctr"/>
            <a:r>
              <a:rPr lang="en-GB" sz="900" dirty="0">
                <a:solidFill>
                  <a:schemeClr val="bg1"/>
                </a:solidFill>
                <a:latin typeface="Verdana" panose="020B0604030504040204" pitchFamily="34" charset="0"/>
                <a:ea typeface="Verdana" panose="020B0604030504040204" pitchFamily="34" charset="0"/>
              </a:rPr>
              <a:t>Quality of Service</a:t>
            </a:r>
          </a:p>
        </p:txBody>
      </p:sp>
      <p:sp>
        <p:nvSpPr>
          <p:cNvPr id="9" name="TextBox 8">
            <a:extLst>
              <a:ext uri="{FF2B5EF4-FFF2-40B4-BE49-F238E27FC236}">
                <a16:creationId xmlns:a16="http://schemas.microsoft.com/office/drawing/2014/main" id="{7CB1A6E6-B4CF-4636-9755-9AF071F4177D}"/>
              </a:ext>
            </a:extLst>
          </p:cNvPr>
          <p:cNvSpPr txBox="1"/>
          <p:nvPr/>
        </p:nvSpPr>
        <p:spPr>
          <a:xfrm>
            <a:off x="9276420" y="4393339"/>
            <a:ext cx="317715" cy="381643"/>
          </a:xfrm>
          <a:prstGeom prst="rect">
            <a:avLst/>
          </a:prstGeom>
          <a:noFill/>
        </p:spPr>
        <p:txBody>
          <a:bodyPr vert="horz" wrap="none" rtlCol="0">
            <a:spAutoFit/>
          </a:bodyPr>
          <a:lstStyle/>
          <a:p>
            <a:pPr algn="ctr"/>
            <a:r>
              <a:rPr lang="en-GB" sz="1880" b="1" dirty="0">
                <a:solidFill>
                  <a:schemeClr val="bg1"/>
                </a:solidFill>
                <a:latin typeface="Rockwell" panose="02060603020205020403" pitchFamily="18" charset="0"/>
              </a:rPr>
              <a:t>3</a:t>
            </a:r>
          </a:p>
        </p:txBody>
      </p:sp>
      <p:sp>
        <p:nvSpPr>
          <p:cNvPr id="2" name="TextBox 1">
            <a:extLst>
              <a:ext uri="{FF2B5EF4-FFF2-40B4-BE49-F238E27FC236}">
                <a16:creationId xmlns:a16="http://schemas.microsoft.com/office/drawing/2014/main" id="{1579B88A-FD85-40C3-A6E2-C061A610B147}"/>
              </a:ext>
            </a:extLst>
          </p:cNvPr>
          <p:cNvSpPr txBox="1"/>
          <p:nvPr/>
        </p:nvSpPr>
        <p:spPr>
          <a:xfrm>
            <a:off x="10277776" y="4386528"/>
            <a:ext cx="317715" cy="381643"/>
          </a:xfrm>
          <a:prstGeom prst="rect">
            <a:avLst/>
          </a:prstGeom>
          <a:noFill/>
        </p:spPr>
        <p:txBody>
          <a:bodyPr vert="horz" wrap="none" rtlCol="0">
            <a:spAutoFit/>
          </a:bodyPr>
          <a:lstStyle/>
          <a:p>
            <a:pPr algn="ctr"/>
            <a:r>
              <a:rPr lang="en-GB" sz="1880" b="1" dirty="0">
                <a:solidFill>
                  <a:schemeClr val="bg1"/>
                </a:solidFill>
                <a:latin typeface="Rockwell" panose="02060603020205020403" pitchFamily="18" charset="0"/>
              </a:rPr>
              <a:t>4</a:t>
            </a:r>
          </a:p>
        </p:txBody>
      </p:sp>
    </p:spTree>
    <p:extLst>
      <p:ext uri="{BB962C8B-B14F-4D97-AF65-F5344CB8AC3E}">
        <p14:creationId xmlns:p14="http://schemas.microsoft.com/office/powerpoint/2010/main" val="2369897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76498" y="309092"/>
            <a:ext cx="10422384" cy="1025992"/>
          </a:xfrm>
          <a:prstGeom prst="rect">
            <a:avLst/>
          </a:prstGeom>
        </p:spPr>
        <p:txBody>
          <a:bodyPr lIns="91440" tIns="45720" rIns="91440" bIns="45720" anchor="t">
            <a:normAutofit/>
          </a:bodyPr>
          <a:lstStyle>
            <a:lvl1pPr algn="ctr" defTabSz="653139" rtl="0" eaLnBrk="1" latinLnBrk="0" hangingPunct="1">
              <a:spcBef>
                <a:spcPct val="0"/>
              </a:spcBef>
              <a:buNone/>
              <a:defRPr sz="3163"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dirty="0">
                <a:ln>
                  <a:noFill/>
                </a:ln>
                <a:solidFill>
                  <a:prstClr val="black"/>
                </a:solidFill>
                <a:effectLst/>
                <a:uLnTx/>
                <a:uFillTx/>
                <a:latin typeface="Calibri"/>
                <a:ea typeface="+mj-ea"/>
                <a:cs typeface="+mj-cs"/>
              </a:rPr>
              <a:t>Formal Complaints </a:t>
            </a:r>
            <a:r>
              <a:rPr kumimoji="0" lang="en-GB" sz="2100" b="1" i="0" u="none" strike="noStrike" kern="1200" cap="none" spc="0" normalizeH="0" baseline="0" noProof="0" dirty="0">
                <a:ln>
                  <a:noFill/>
                </a:ln>
                <a:solidFill>
                  <a:srgbClr val="0070C0"/>
                </a:solidFill>
                <a:effectLst/>
                <a:uLnTx/>
                <a:uFillTx/>
                <a:latin typeface="Calibri"/>
                <a:ea typeface="+mj-ea"/>
                <a:cs typeface="+mj-cs"/>
              </a:rPr>
              <a:t>I Communities, Insight &amp; Change</a:t>
            </a:r>
          </a:p>
          <a:p>
            <a:pPr algn="l" defTabSz="489854">
              <a:defRPr/>
            </a:pP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Calibri"/>
              </a:rPr>
              <a:t>In the fourth </a:t>
            </a:r>
            <a:r>
              <a:rPr lang="en-GB" sz="1600" b="1" dirty="0">
                <a:solidFill>
                  <a:srgbClr val="0070C0"/>
                </a:solidFill>
                <a:latin typeface="Calibri Light" panose="020F0302020204030204"/>
                <a:cs typeface="Calibri"/>
              </a:rPr>
              <a:t>quarter, </a:t>
            </a: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Calibri"/>
              </a:rPr>
              <a:t>Housing Services moved from Resources &amp; Assets </a:t>
            </a:r>
            <a:r>
              <a:rPr lang="en-GB" sz="1600" b="1" dirty="0">
                <a:solidFill>
                  <a:srgbClr val="0070C0"/>
                </a:solidFill>
                <a:latin typeface="Calibri Light" panose="020F0302020204030204"/>
                <a:cs typeface="Calibri"/>
              </a:rPr>
              <a:t>to CIC.  </a:t>
            </a:r>
            <a:endParaRPr lang="en-GB" sz="1600" b="1" i="0" u="none" strike="noStrike" kern="1200" cap="none" spc="0" normalizeH="0" baseline="0" noProof="0" dirty="0">
              <a:ln>
                <a:noFill/>
              </a:ln>
              <a:solidFill>
                <a:srgbClr val="0070C0"/>
              </a:solidFill>
              <a:effectLst/>
              <a:uLnTx/>
              <a:uFillTx/>
              <a:latin typeface="Calibri Light" panose="020F0302020204030204"/>
              <a:cs typeface="Calibri"/>
            </a:endParaRPr>
          </a:p>
        </p:txBody>
      </p:sp>
      <p:sp>
        <p:nvSpPr>
          <p:cNvPr id="3" name="Rectangle: Rounded Corners 101">
            <a:extLst>
              <a:ext uri="{FF2B5EF4-FFF2-40B4-BE49-F238E27FC236}">
                <a16:creationId xmlns:a16="http://schemas.microsoft.com/office/drawing/2014/main" id="{6128DB79-7202-4A9D-A6AC-176A6662FB5B}"/>
              </a:ext>
            </a:extLst>
          </p:cNvPr>
          <p:cNvSpPr/>
          <p:nvPr/>
        </p:nvSpPr>
        <p:spPr>
          <a:xfrm>
            <a:off x="5721958" y="3312394"/>
            <a:ext cx="5683949"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Rectangle: Rounded Corners 95">
            <a:extLst>
              <a:ext uri="{FF2B5EF4-FFF2-40B4-BE49-F238E27FC236}">
                <a16:creationId xmlns:a16="http://schemas.microsoft.com/office/drawing/2014/main" id="{95462CA7-AEEB-4B03-8416-E6A19425CEEB}"/>
              </a:ext>
            </a:extLst>
          </p:cNvPr>
          <p:cNvSpPr/>
          <p:nvPr/>
        </p:nvSpPr>
        <p:spPr>
          <a:xfrm>
            <a:off x="780735" y="3304879"/>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Placeholder 438">
            <a:extLst>
              <a:ext uri="{FF2B5EF4-FFF2-40B4-BE49-F238E27FC236}">
                <a16:creationId xmlns:a16="http://schemas.microsoft.com/office/drawing/2014/main" id="{B49A98DC-0484-43DA-8119-2585E759C606}"/>
              </a:ext>
            </a:extLst>
          </p:cNvPr>
          <p:cNvSpPr txBox="1">
            <a:spLocks/>
          </p:cNvSpPr>
          <p:nvPr/>
        </p:nvSpPr>
        <p:spPr>
          <a:xfrm>
            <a:off x="1258018" y="277041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6"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80417" y="5470019"/>
          <a:ext cx="815578" cy="819150"/>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8574" y="3840875"/>
            <a:ext cx="475734" cy="4757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4080" y="3826359"/>
            <a:ext cx="553614" cy="5185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0"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71276" y="3536501"/>
          <a:ext cx="709776" cy="757863"/>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 Placeholder 438">
            <a:extLst>
              <a:ext uri="{FF2B5EF4-FFF2-40B4-BE49-F238E27FC236}">
                <a16:creationId xmlns:a16="http://schemas.microsoft.com/office/drawing/2014/main" id="{B49A98DC-0484-43DA-8119-2585E759C606}"/>
              </a:ext>
            </a:extLst>
          </p:cNvPr>
          <p:cNvSpPr txBox="1">
            <a:spLocks/>
          </p:cNvSpPr>
          <p:nvPr/>
        </p:nvSpPr>
        <p:spPr>
          <a:xfrm>
            <a:off x="1645037" y="3735738"/>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0</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6498" y="3686709"/>
            <a:ext cx="661045" cy="461279"/>
          </a:xfrm>
          <a:prstGeom prst="rect">
            <a:avLst/>
          </a:prstGeom>
        </p:spPr>
      </p:pic>
      <p:sp>
        <p:nvSpPr>
          <p:cNvPr id="13" name="Text Placeholder 28">
            <a:extLst>
              <a:ext uri="{FF2B5EF4-FFF2-40B4-BE49-F238E27FC236}">
                <a16:creationId xmlns:a16="http://schemas.microsoft.com/office/drawing/2014/main" id="{12BCD4F1-2504-47C1-99F6-B39BCBDDC0FB}"/>
              </a:ext>
            </a:extLst>
          </p:cNvPr>
          <p:cNvSpPr txBox="1">
            <a:spLocks/>
          </p:cNvSpPr>
          <p:nvPr/>
        </p:nvSpPr>
        <p:spPr>
          <a:xfrm>
            <a:off x="1809323" y="3807076"/>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letter</a:t>
            </a:r>
          </a:p>
        </p:txBody>
      </p:sp>
      <p:sp>
        <p:nvSpPr>
          <p:cNvPr id="14" name="TextBox 13">
            <a:extLst>
              <a:ext uri="{FF2B5EF4-FFF2-40B4-BE49-F238E27FC236}">
                <a16:creationId xmlns:a16="http://schemas.microsoft.com/office/drawing/2014/main" id="{5D7545F1-B8C5-41E6-A047-F375A3A85988}"/>
              </a:ext>
            </a:extLst>
          </p:cNvPr>
          <p:cNvSpPr txBox="1"/>
          <p:nvPr/>
        </p:nvSpPr>
        <p:spPr>
          <a:xfrm>
            <a:off x="616689" y="4953750"/>
            <a:ext cx="10958622" cy="2115964"/>
          </a:xfrm>
          <a:prstGeom prst="rect">
            <a:avLst/>
          </a:prstGeom>
          <a:noFill/>
        </p:spPr>
        <p:txBody>
          <a:bodyPr wrap="square" lIns="68580" tIns="34290" rIns="68580" bIns="34290" rtlCol="0" anchor="t">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1" i="0" u="none" strike="noStrike" kern="1200" cap="none" spc="0" normalizeH="0" baseline="0" noProof="0" dirty="0">
                <a:ln>
                  <a:noFill/>
                </a:ln>
                <a:solidFill>
                  <a:prstClr val="black"/>
                </a:solidFill>
                <a:effectLst/>
                <a:uLnTx/>
                <a:uFillTx/>
                <a:ea typeface="Calibri" panose="020F0502020204030204" pitchFamily="34" charset="0"/>
                <a:cs typeface="Times New Roman"/>
              </a:rPr>
              <a:t>36 </a:t>
            </a:r>
            <a:r>
              <a:rPr kumimoji="0" lang="en-GB" sz="900" b="0" i="0" u="none" strike="noStrike" kern="1200" cap="none" spc="0" normalizeH="0" baseline="0" noProof="0" dirty="0">
                <a:ln>
                  <a:noFill/>
                </a:ln>
                <a:solidFill>
                  <a:prstClr val="black"/>
                </a:solidFill>
                <a:effectLst/>
                <a:uLnTx/>
                <a:uFillTx/>
                <a:ea typeface="Calibri" panose="020F0502020204030204" pitchFamily="34" charset="0"/>
                <a:cs typeface="Times New Roman"/>
              </a:rPr>
              <a:t>complaints were resolved outside the formal complaints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900" b="0" i="0" u="none" strike="noStrike" kern="1200" cap="none" spc="0" normalizeH="0" baseline="0" noProof="0" dirty="0">
              <a:ln>
                <a:noFill/>
              </a:ln>
              <a:solidFill>
                <a:prstClr val="black"/>
              </a:solidFill>
              <a:effectLst/>
              <a:uLnTx/>
              <a:uFillTx/>
              <a:ea typeface="Calibri" panose="020F0502020204030204" pitchFamily="34" charset="0"/>
              <a:cs typeface="Times New Roman"/>
            </a:endParaRPr>
          </a:p>
          <a:p>
            <a:pPr marL="171450" indent="-171450" defTabSz="685718">
              <a:buFont typeface="Arial" panose="020B0604020202020204" pitchFamily="34" charset="0"/>
              <a:buChar char="•"/>
              <a:defRPr/>
            </a:pPr>
            <a:r>
              <a:rPr lang="en-GB" sz="900" dirty="0">
                <a:solidFill>
                  <a:prstClr val="black"/>
                </a:solidFill>
              </a:rPr>
              <a:t>Complaints for Housing Services centred mainly on the</a:t>
            </a:r>
            <a:r>
              <a:rPr kumimoji="0" lang="en-GB" sz="900" b="0" i="0" u="none" strike="noStrike" kern="1200" cap="none" spc="0" normalizeH="0" baseline="0" noProof="0" dirty="0">
                <a:ln>
                  <a:noFill/>
                </a:ln>
                <a:solidFill>
                  <a:prstClr val="black"/>
                </a:solidFill>
                <a:effectLst/>
                <a:uLnTx/>
                <a:uFillTx/>
                <a:ea typeface="+mn-ea"/>
                <a:cs typeface="Times New Roman"/>
              </a:rPr>
              <a:t> management of maintenance repairs. </a:t>
            </a:r>
            <a:r>
              <a:rPr lang="en-GB" sz="900" dirty="0">
                <a:solidFill>
                  <a:prstClr val="black"/>
                </a:solidFill>
                <a:cs typeface="Times New Roman"/>
              </a:rPr>
              <a:t>The Housing Customer Care team issued a letter to tenants in February regarding the impact of Lockdown measures on the completion of maintenance works.  This communication would seem to have managed customer expectations as maintenance related complaints dropped in March.  The Housing Needs Service also received complaints about decisions on homelessness applications.</a:t>
            </a:r>
          </a:p>
          <a:p>
            <a:pPr marL="171450" lvl="0" indent="-171450" defTabSz="685718">
              <a:buFont typeface="Arial" panose="020B0604020202020204" pitchFamily="34" charset="0"/>
              <a:buChar char="•"/>
              <a:defRPr/>
            </a:pPr>
            <a:endParaRPr lang="en-GB" sz="900" dirty="0">
              <a:solidFill>
                <a:prstClr val="black"/>
              </a:solidFill>
              <a:cs typeface="Times New Roman"/>
            </a:endParaRPr>
          </a:p>
          <a:p>
            <a:pPr marL="171450" indent="-171450" defTabSz="685718">
              <a:buFont typeface="Arial,Sans-Serif" panose="020B0604020202020204" pitchFamily="34" charset="0"/>
              <a:buChar char="•"/>
              <a:defRPr/>
            </a:pPr>
            <a:r>
              <a:rPr kumimoji="0" lang="en-GB" sz="900" b="0" i="0" u="none" strike="noStrike" kern="1200" cap="none" spc="0" normalizeH="0" baseline="0" noProof="0" dirty="0">
                <a:ln>
                  <a:noFill/>
                </a:ln>
                <a:effectLst/>
                <a:uLnTx/>
                <a:uFillTx/>
                <a:ea typeface="+mn-ea"/>
                <a:cs typeface="Times New Roman"/>
              </a:rPr>
              <a:t>Customer Delivery received a complaint concerning time frames associated with a FOI request</a:t>
            </a:r>
            <a:r>
              <a:rPr lang="en-GB" sz="900" dirty="0">
                <a:cs typeface="Times New Roman"/>
              </a:rPr>
              <a:t>. Improvements have since been made to internal processes.</a:t>
            </a:r>
            <a:endParaRPr kumimoji="0" lang="en-GB" sz="900" b="0" i="0" u="none" strike="noStrike" kern="1200" cap="none" spc="0" normalizeH="0" baseline="0" noProof="0" dirty="0">
              <a:ln>
                <a:noFill/>
              </a:ln>
              <a:effectLst/>
              <a:uLnTx/>
              <a:uFillTx/>
              <a:ea typeface="+mn-ea"/>
              <a:cs typeface="Calibri"/>
            </a:endParaRPr>
          </a:p>
          <a:p>
            <a:pPr defTabSz="685718">
              <a:defRPr/>
            </a:pPr>
            <a:endParaRPr lang="en-GB" sz="900" dirty="0">
              <a:ea typeface="+mn-lt"/>
              <a:cs typeface="Times New Roman"/>
            </a:endParaRPr>
          </a:p>
          <a:p>
            <a:pPr marL="171450" indent="-171450" defTabSz="685718">
              <a:buFont typeface="Arial,Sans-Serif" panose="020B0604020202020204" pitchFamily="34" charset="0"/>
              <a:buChar char="•"/>
              <a:defRPr/>
            </a:pPr>
            <a:r>
              <a:rPr kumimoji="0" lang="en-GB" sz="900" b="0" i="0" u="none" strike="noStrike" kern="1200" cap="none" spc="0" normalizeH="0" baseline="0" noProof="0" dirty="0">
                <a:ln>
                  <a:noFill/>
                </a:ln>
                <a:solidFill>
                  <a:prstClr val="black"/>
                </a:solidFill>
                <a:effectLst/>
                <a:uLnTx/>
                <a:uFillTx/>
                <a:ea typeface="+mn-lt"/>
                <a:cs typeface="Calibri"/>
              </a:rPr>
              <a:t>Locality Services received quality of Service complaints about </a:t>
            </a:r>
            <a:r>
              <a:rPr lang="en-GB" sz="900" dirty="0">
                <a:ea typeface="+mn-lt"/>
                <a:cs typeface="+mn-lt"/>
              </a:rPr>
              <a:t>libraries and the closure of toilets in the town centre, during relaxation of the 2nd lockdown.</a:t>
            </a:r>
          </a:p>
          <a:p>
            <a:pPr marL="171450" indent="-171450">
              <a:buFont typeface="Arial,Sans-Serif" panose="020B0604020202020204" pitchFamily="34" charset="0"/>
              <a:buChar char="•"/>
              <a:tabLst>
                <a:tab pos="457200" algn="l"/>
              </a:tabLst>
            </a:pPr>
            <a:endParaRPr lang="en-GB" sz="900" dirty="0">
              <a:ea typeface="Calibri" panose="020F0502020204030204" pitchFamily="34" charset="0"/>
              <a:cs typeface="Calibri"/>
            </a:endParaRPr>
          </a:p>
          <a:p>
            <a:pPr marL="171450" lvl="0" indent="-171450">
              <a:buFont typeface="Arial" panose="020B0604020202020204" pitchFamily="34" charset="0"/>
              <a:buChar char="•"/>
              <a:tabLst>
                <a:tab pos="457200" algn="l"/>
              </a:tabLst>
            </a:pPr>
            <a:r>
              <a:rPr lang="en-GB" sz="900" dirty="0">
                <a:effectLst/>
                <a:ea typeface="Calibri" panose="020F0502020204030204" pitchFamily="34" charset="0"/>
                <a:cs typeface="Times New Roman"/>
              </a:rPr>
              <a:t>The 1 Ombudsman investigation has yet to be decided on but related to the suitability of accommodation offered to a resident the Council owed a main homelessness duty to.  The Service have recently informed the Ombudsman that the case was reviewed, and although the homelessness duty was discharged, social priority has now been awarded to reflect the households housing needs.</a:t>
            </a:r>
          </a:p>
          <a:p>
            <a:pPr marL="171450" lvl="0" indent="-171450">
              <a:buFont typeface="Arial" panose="020B0604020202020204" pitchFamily="34" charset="0"/>
              <a:buChar char="•"/>
              <a:tabLst>
                <a:tab pos="457200" algn="l"/>
              </a:tabLst>
            </a:pPr>
            <a:endParaRPr lang="en-GB" sz="900" dirty="0">
              <a:latin typeface="Calibri" panose="020F0502020204030204" pitchFamily="34" charset="0"/>
              <a:ea typeface="Calibri" panose="020F0502020204030204" pitchFamily="34" charset="0"/>
              <a:cs typeface="Times New Roman" panose="02020603050405020304" pitchFamily="18" charset="0"/>
            </a:endParaRPr>
          </a:p>
          <a:p>
            <a:pPr defTabSz="685718">
              <a:defRPr/>
            </a:pPr>
            <a:r>
              <a:rPr kumimoji="0" lang="en-GB" sz="700" b="0" i="0" u="none" strike="noStrike" kern="1200" cap="none" spc="0" normalizeH="0" baseline="0" noProof="0" dirty="0">
                <a:ln>
                  <a:noFill/>
                </a:ln>
                <a:effectLst/>
                <a:uLnTx/>
                <a:uFillTx/>
                <a:latin typeface="Calibri"/>
                <a:ea typeface="+mn-ea"/>
                <a:cs typeface="Calibri"/>
              </a:rPr>
              <a:t>* As in previous slides the term Ombudsman refers to the Local Government and Social Care Ombudsman (LGSCO).</a:t>
            </a:r>
            <a:r>
              <a:rPr lang="en-GB" sz="700" dirty="0">
                <a:latin typeface="Calibri"/>
                <a:cs typeface="Calibri"/>
              </a:rPr>
              <a:t> </a:t>
            </a:r>
            <a:r>
              <a:rPr kumimoji="0" lang="en-GB" sz="700" b="0" i="0" u="none" strike="noStrike" kern="1200" cap="none" spc="0" normalizeH="0" baseline="0" noProof="0" dirty="0">
                <a:ln>
                  <a:noFill/>
                </a:ln>
                <a:effectLst/>
                <a:uLnTx/>
                <a:uFillTx/>
                <a:latin typeface="Calibri"/>
                <a:ea typeface="+mn-ea"/>
                <a:cs typeface="Calibri"/>
              </a:rPr>
              <a:t> If a complaint is investigated by the Housing Ombudsman it will be noted as ‘HO’.</a:t>
            </a:r>
            <a:r>
              <a:rPr lang="en-GB" sz="700" dirty="0">
                <a:latin typeface="Calibri"/>
                <a:cs typeface="Calibri"/>
              </a:rPr>
              <a:t> </a:t>
            </a:r>
            <a:r>
              <a:rPr kumimoji="0" lang="en-GB" sz="700" b="0" i="0" u="none" strike="noStrike" kern="1200" cap="none" spc="0" normalizeH="0" baseline="0" noProof="0" dirty="0">
                <a:ln>
                  <a:noFill/>
                </a:ln>
                <a:effectLst/>
                <a:uLnTx/>
                <a:uFillTx/>
                <a:latin typeface="Calibri"/>
                <a:ea typeface="+mn-ea"/>
                <a:cs typeface="Calibri"/>
              </a:rPr>
              <a:t> As a reminder the HO investigates matters of Housing management rather than Housing</a:t>
            </a:r>
            <a:r>
              <a:rPr lang="en-GB" sz="700" dirty="0">
                <a:latin typeface="Calibri"/>
                <a:cs typeface="Calibri"/>
              </a:rPr>
              <a:t> </a:t>
            </a:r>
            <a:r>
              <a:rPr kumimoji="0" lang="en-GB" sz="700" b="0" i="0" u="none" strike="noStrike" kern="1200" cap="none" spc="0" normalizeH="0" baseline="0" noProof="0" dirty="0">
                <a:ln>
                  <a:noFill/>
                </a:ln>
                <a:effectLst/>
                <a:uLnTx/>
                <a:uFillTx/>
                <a:latin typeface="Calibri"/>
                <a:ea typeface="+mn-ea"/>
                <a:cs typeface="Calibri"/>
              </a:rPr>
              <a:t> Needs</a:t>
            </a:r>
            <a:r>
              <a:rPr lang="en-GB" sz="700" dirty="0">
                <a:latin typeface="Calibri"/>
                <a:cs typeface="Calibri"/>
              </a:rPr>
              <a:t>. </a:t>
            </a:r>
            <a:endParaRPr lang="en-GB" sz="700" b="0" i="0" u="none" strike="noStrike" kern="1200" cap="none" spc="0" normalizeH="0" baseline="0" noProof="0" dirty="0">
              <a:ln>
                <a:noFill/>
              </a:ln>
              <a:effectLst/>
              <a:uLnTx/>
              <a:uFillTx/>
              <a:latin typeface="Calibri"/>
              <a:cs typeface="Calibri"/>
            </a:endParaRPr>
          </a:p>
          <a:p>
            <a:pPr marL="171450" lvl="0" indent="-171450">
              <a:buFont typeface="Arial" panose="020B0604020202020204" pitchFamily="34" charset="0"/>
              <a:buChar char="•"/>
              <a:tabLst>
                <a:tab pos="457200" algn="l"/>
              </a:tabLst>
            </a:pP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Rounded Corners 66">
            <a:extLst>
              <a:ext uri="{FF2B5EF4-FFF2-40B4-BE49-F238E27FC236}">
                <a16:creationId xmlns:a16="http://schemas.microsoft.com/office/drawing/2014/main" id="{9C5808C2-ECC5-4CD0-87AF-46B374EF53DD}"/>
              </a:ext>
            </a:extLst>
          </p:cNvPr>
          <p:cNvSpPr/>
          <p:nvPr/>
        </p:nvSpPr>
        <p:spPr>
          <a:xfrm>
            <a:off x="761186" y="1334298"/>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6" name="TextBox 21">
            <a:extLst>
              <a:ext uri="{FF2B5EF4-FFF2-40B4-BE49-F238E27FC236}">
                <a16:creationId xmlns:a16="http://schemas.microsoft.com/office/drawing/2014/main" id="{5F457759-E3DE-47D4-B730-57C0F951EFC6}"/>
              </a:ext>
            </a:extLst>
          </p:cNvPr>
          <p:cNvSpPr txBox="1"/>
          <p:nvPr/>
        </p:nvSpPr>
        <p:spPr>
          <a:xfrm>
            <a:off x="769121" y="1301355"/>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17" name="Rectangle: Rounded Corners 82">
            <a:extLst>
              <a:ext uri="{FF2B5EF4-FFF2-40B4-BE49-F238E27FC236}">
                <a16:creationId xmlns:a16="http://schemas.microsoft.com/office/drawing/2014/main" id="{753107B4-27F0-4831-9E35-010B4E0FDA85}"/>
              </a:ext>
            </a:extLst>
          </p:cNvPr>
          <p:cNvSpPr/>
          <p:nvPr/>
        </p:nvSpPr>
        <p:spPr>
          <a:xfrm>
            <a:off x="3759412" y="3304161"/>
            <a:ext cx="2194538"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21">
            <a:extLst>
              <a:ext uri="{FF2B5EF4-FFF2-40B4-BE49-F238E27FC236}">
                <a16:creationId xmlns:a16="http://schemas.microsoft.com/office/drawing/2014/main" id="{77629993-5A07-435E-80A7-3EA19B166827}"/>
              </a:ext>
            </a:extLst>
          </p:cNvPr>
          <p:cNvSpPr txBox="1"/>
          <p:nvPr/>
        </p:nvSpPr>
        <p:spPr>
          <a:xfrm>
            <a:off x="5986739" y="1301355"/>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19" name="Rectangle: Rounded Corners 88">
            <a:extLst>
              <a:ext uri="{FF2B5EF4-FFF2-40B4-BE49-F238E27FC236}">
                <a16:creationId xmlns:a16="http://schemas.microsoft.com/office/drawing/2014/main" id="{F515B4B0-14C9-47CB-B41F-B72584063659}"/>
              </a:ext>
            </a:extLst>
          </p:cNvPr>
          <p:cNvSpPr/>
          <p:nvPr/>
        </p:nvSpPr>
        <p:spPr>
          <a:xfrm>
            <a:off x="5986739" y="1340779"/>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CB837BEE-DE61-4A86-BFC1-F9C4E92CE0F9}"/>
              </a:ext>
            </a:extLst>
          </p:cNvPr>
          <p:cNvSpPr txBox="1"/>
          <p:nvPr/>
        </p:nvSpPr>
        <p:spPr>
          <a:xfrm>
            <a:off x="9468796" y="1663025"/>
            <a:ext cx="2010686" cy="784830"/>
          </a:xfrm>
          <a:prstGeom prst="rect">
            <a:avLst/>
          </a:prstGeom>
          <a:noFill/>
        </p:spPr>
        <p:txBody>
          <a:bodyPr wrap="square" rtlCol="0">
            <a:spAutoFit/>
          </a:bodyPr>
          <a:lstStyle/>
          <a:p>
            <a:pPr lvl="0" defTabSz="685718">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Total </a:t>
            </a:r>
            <a:r>
              <a:rPr lang="en-GB" sz="1125" b="1" dirty="0">
                <a:solidFill>
                  <a:srgbClr val="4F81BD">
                    <a:lumMod val="75000"/>
                  </a:srgbClr>
                </a:solidFill>
              </a:rPr>
              <a:t>Complaints 2020-21</a:t>
            </a:r>
            <a:endPar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64 complaints:</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50 Stage 1</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13</a:t>
            </a:r>
            <a:r>
              <a:rPr lang="en-GB" sz="1125" dirty="0">
                <a:solidFill>
                  <a:srgbClr val="4F81BD">
                    <a:lumMod val="75000"/>
                  </a:srgbClr>
                </a:solidFill>
                <a:latin typeface="Calibri"/>
              </a:rPr>
              <a:t> </a:t>
            </a: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Stage 2,  1 Ombudsman* </a:t>
            </a:r>
          </a:p>
        </p:txBody>
      </p:sp>
      <p:sp>
        <p:nvSpPr>
          <p:cNvPr id="21" name="TextBox 21">
            <a:extLst>
              <a:ext uri="{FF2B5EF4-FFF2-40B4-BE49-F238E27FC236}">
                <a16:creationId xmlns:a16="http://schemas.microsoft.com/office/drawing/2014/main" id="{3D817FB9-5AA1-496D-8203-A581E2B7ADCA}"/>
              </a:ext>
            </a:extLst>
          </p:cNvPr>
          <p:cNvSpPr txBox="1"/>
          <p:nvPr/>
        </p:nvSpPr>
        <p:spPr>
          <a:xfrm>
            <a:off x="3713068" y="3412442"/>
            <a:ext cx="1227869" cy="6463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ea"/>
                <a:cs typeface="+mn-cs"/>
              </a:rPr>
              <a:t>Which services were complaints submitted to?</a:t>
            </a:r>
          </a:p>
        </p:txBody>
      </p:sp>
      <p:sp>
        <p:nvSpPr>
          <p:cNvPr id="22" name="TextBox 21">
            <a:extLst>
              <a:ext uri="{FF2B5EF4-FFF2-40B4-BE49-F238E27FC236}">
                <a16:creationId xmlns:a16="http://schemas.microsoft.com/office/drawing/2014/main" id="{7F44B0EE-C231-480E-B7BD-EF21283CDD84}"/>
              </a:ext>
            </a:extLst>
          </p:cNvPr>
          <p:cNvSpPr txBox="1"/>
          <p:nvPr/>
        </p:nvSpPr>
        <p:spPr>
          <a:xfrm>
            <a:off x="692653" y="3279591"/>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23" name="Picture 22">
            <a:extLst>
              <a:ext uri="{FF2B5EF4-FFF2-40B4-BE49-F238E27FC236}">
                <a16:creationId xmlns:a16="http://schemas.microsoft.com/office/drawing/2014/main" id="{EFD6AE4E-F077-433A-BB7F-CCC0BEB7AADC}"/>
              </a:ext>
            </a:extLst>
          </p:cNvPr>
          <p:cNvPicPr>
            <a:picLocks noChangeAspect="1"/>
          </p:cNvPicPr>
          <p:nvPr/>
        </p:nvPicPr>
        <p:blipFill>
          <a:blip r:embed="rId8"/>
          <a:stretch>
            <a:fillRect/>
          </a:stretch>
        </p:blipFill>
        <p:spPr>
          <a:xfrm>
            <a:off x="906101" y="4229949"/>
            <a:ext cx="576212" cy="517691"/>
          </a:xfrm>
          <a:prstGeom prst="rect">
            <a:avLst/>
          </a:prstGeom>
        </p:spPr>
      </p:pic>
      <p:sp>
        <p:nvSpPr>
          <p:cNvPr id="25" name="Text Placeholder 438">
            <a:extLst>
              <a:ext uri="{FF2B5EF4-FFF2-40B4-BE49-F238E27FC236}">
                <a16:creationId xmlns:a16="http://schemas.microsoft.com/office/drawing/2014/main" id="{04399C42-CB34-43CA-8B72-50272DA76E00}"/>
              </a:ext>
            </a:extLst>
          </p:cNvPr>
          <p:cNvSpPr txBox="1">
            <a:spLocks/>
          </p:cNvSpPr>
          <p:nvPr/>
        </p:nvSpPr>
        <p:spPr>
          <a:xfrm>
            <a:off x="1639008" y="4345404"/>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26" name="Text Placeholder 28">
            <a:extLst>
              <a:ext uri="{FF2B5EF4-FFF2-40B4-BE49-F238E27FC236}">
                <a16:creationId xmlns:a16="http://schemas.microsoft.com/office/drawing/2014/main" id="{F89DEDBF-3D52-4470-B19C-DB9B407CD186}"/>
              </a:ext>
            </a:extLst>
          </p:cNvPr>
          <p:cNvSpPr txBox="1">
            <a:spLocks/>
          </p:cNvSpPr>
          <p:nvPr/>
        </p:nvSpPr>
        <p:spPr>
          <a:xfrm>
            <a:off x="2010609" y="4378317"/>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Via email/web site</a:t>
            </a:r>
          </a:p>
        </p:txBody>
      </p:sp>
      <p:sp>
        <p:nvSpPr>
          <p:cNvPr id="27" name="TextBox 21">
            <a:extLst>
              <a:ext uri="{FF2B5EF4-FFF2-40B4-BE49-F238E27FC236}">
                <a16:creationId xmlns:a16="http://schemas.microsoft.com/office/drawing/2014/main" id="{B56D3D88-1151-49EA-8CA0-59572CE3A0DA}"/>
              </a:ext>
            </a:extLst>
          </p:cNvPr>
          <p:cNvSpPr txBox="1"/>
          <p:nvPr/>
        </p:nvSpPr>
        <p:spPr>
          <a:xfrm>
            <a:off x="7114786" y="3294480"/>
            <a:ext cx="3659538"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What were our residents dissatisfied with?</a:t>
            </a:r>
          </a:p>
        </p:txBody>
      </p:sp>
      <p:sp>
        <p:nvSpPr>
          <p:cNvPr id="28" name="Text Placeholder 28">
            <a:extLst>
              <a:ext uri="{FF2B5EF4-FFF2-40B4-BE49-F238E27FC236}">
                <a16:creationId xmlns:a16="http://schemas.microsoft.com/office/drawing/2014/main" id="{5AB78BFC-BDB5-4851-91D4-26CCF3AE6B27}"/>
              </a:ext>
            </a:extLst>
          </p:cNvPr>
          <p:cNvSpPr txBox="1">
            <a:spLocks/>
          </p:cNvSpPr>
          <p:nvPr/>
        </p:nvSpPr>
        <p:spPr>
          <a:xfrm>
            <a:off x="6805183" y="3605919"/>
            <a:ext cx="1090732" cy="226901"/>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 b="0" i="0" u="none" strike="noStrike" kern="1200" cap="none" spc="0" normalizeH="0" baseline="0" noProof="0" dirty="0">
                <a:ln>
                  <a:noFill/>
                </a:ln>
                <a:solidFill>
                  <a:prstClr val="white"/>
                </a:solidFill>
                <a:effectLst/>
                <a:uLnTx/>
                <a:uFillTx/>
                <a:latin typeface="Verdana"/>
                <a:ea typeface="+mn-ea"/>
                <a:cs typeface="+mn-cs"/>
              </a:rPr>
              <a:t>Decision</a:t>
            </a:r>
          </a:p>
        </p:txBody>
      </p:sp>
      <p:sp>
        <p:nvSpPr>
          <p:cNvPr id="30" name="Text Placeholder 28">
            <a:extLst>
              <a:ext uri="{FF2B5EF4-FFF2-40B4-BE49-F238E27FC236}">
                <a16:creationId xmlns:a16="http://schemas.microsoft.com/office/drawing/2014/main" id="{0B778E01-04A6-47DA-BDCE-C75C2DD8CC45}"/>
              </a:ext>
            </a:extLst>
          </p:cNvPr>
          <p:cNvSpPr txBox="1">
            <a:spLocks/>
          </p:cNvSpPr>
          <p:nvPr/>
        </p:nvSpPr>
        <p:spPr>
          <a:xfrm>
            <a:off x="8981768" y="3605919"/>
            <a:ext cx="1322316"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 b="0" i="0" u="none" strike="noStrike" kern="1200" cap="none" spc="0" normalizeH="0" baseline="0" noProof="0" dirty="0">
                <a:ln>
                  <a:noFill/>
                </a:ln>
                <a:solidFill>
                  <a:prstClr val="white"/>
                </a:solidFill>
                <a:effectLst/>
                <a:uLnTx/>
                <a:uFillTx/>
                <a:latin typeface="Verdana"/>
                <a:ea typeface="+mn-ea"/>
                <a:cs typeface="+mn-cs"/>
              </a:rPr>
              <a:t>Lack of communication</a:t>
            </a:r>
          </a:p>
        </p:txBody>
      </p:sp>
      <p:sp>
        <p:nvSpPr>
          <p:cNvPr id="31" name="Text Placeholder 438">
            <a:extLst>
              <a:ext uri="{FF2B5EF4-FFF2-40B4-BE49-F238E27FC236}">
                <a16:creationId xmlns:a16="http://schemas.microsoft.com/office/drawing/2014/main" id="{48985714-9007-4075-8CD5-59652FE2D637}"/>
              </a:ext>
            </a:extLst>
          </p:cNvPr>
          <p:cNvSpPr txBox="1">
            <a:spLocks/>
          </p:cNvSpPr>
          <p:nvPr/>
        </p:nvSpPr>
        <p:spPr>
          <a:xfrm>
            <a:off x="7093589" y="4394224"/>
            <a:ext cx="470069" cy="328057"/>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80" dirty="0">
                <a:solidFill>
                  <a:prstClr val="white"/>
                </a:solidFill>
                <a:latin typeface="Rockwell"/>
              </a:rPr>
              <a:t>14</a:t>
            </a:r>
            <a:endParaRPr kumimoji="0" lang="en-US" sz="1880" b="1" i="0" u="none" strike="noStrike" kern="1200" cap="none" spc="0" normalizeH="0" baseline="0" noProof="0" dirty="0">
              <a:ln>
                <a:noFill/>
              </a:ln>
              <a:solidFill>
                <a:prstClr val="white"/>
              </a:solidFill>
              <a:effectLst/>
              <a:uLnTx/>
              <a:uFillTx/>
              <a:latin typeface="Rockwell"/>
              <a:ea typeface="+mn-ea"/>
              <a:cs typeface="+mn-cs"/>
            </a:endParaRPr>
          </a:p>
        </p:txBody>
      </p:sp>
      <p:sp>
        <p:nvSpPr>
          <p:cNvPr id="32" name="Text Placeholder 438">
            <a:extLst>
              <a:ext uri="{FF2B5EF4-FFF2-40B4-BE49-F238E27FC236}">
                <a16:creationId xmlns:a16="http://schemas.microsoft.com/office/drawing/2014/main" id="{DFE6DF35-BBF9-4A70-A859-4F94A51955A4}"/>
              </a:ext>
            </a:extLst>
          </p:cNvPr>
          <p:cNvSpPr txBox="1">
            <a:spLocks/>
          </p:cNvSpPr>
          <p:nvPr/>
        </p:nvSpPr>
        <p:spPr>
          <a:xfrm>
            <a:off x="8829822" y="4338269"/>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3" name="Text Placeholder 438">
            <a:extLst>
              <a:ext uri="{FF2B5EF4-FFF2-40B4-BE49-F238E27FC236}">
                <a16:creationId xmlns:a16="http://schemas.microsoft.com/office/drawing/2014/main" id="{3C7FB4CB-5EC2-414E-B7D0-B8661A4D38BD}"/>
              </a:ext>
            </a:extLst>
          </p:cNvPr>
          <p:cNvSpPr txBox="1">
            <a:spLocks/>
          </p:cNvSpPr>
          <p:nvPr/>
        </p:nvSpPr>
        <p:spPr>
          <a:xfrm>
            <a:off x="9237220" y="4394224"/>
            <a:ext cx="821179" cy="364387"/>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80" dirty="0">
                <a:solidFill>
                  <a:prstClr val="white"/>
                </a:solidFill>
                <a:latin typeface="Rockwell"/>
              </a:rPr>
              <a:t>15</a:t>
            </a:r>
            <a:endParaRPr kumimoji="0" lang="en-US" sz="1880" b="1" i="0" u="none" strike="noStrike" kern="1200" cap="none" spc="0" normalizeH="0" baseline="0" noProof="0" dirty="0">
              <a:ln>
                <a:noFill/>
              </a:ln>
              <a:solidFill>
                <a:prstClr val="white"/>
              </a:solidFill>
              <a:effectLst/>
              <a:uLnTx/>
              <a:uFillTx/>
              <a:latin typeface="Rockwell"/>
              <a:ea typeface="+mn-ea"/>
              <a:cs typeface="+mn-cs"/>
            </a:endParaRPr>
          </a:p>
        </p:txBody>
      </p:sp>
      <p:sp>
        <p:nvSpPr>
          <p:cNvPr id="34" name="Rectangle: Rounded Corners 118">
            <a:extLst>
              <a:ext uri="{FF2B5EF4-FFF2-40B4-BE49-F238E27FC236}">
                <a16:creationId xmlns:a16="http://schemas.microsoft.com/office/drawing/2014/main" id="{71B27411-D510-4EC9-8445-5FFA0DAA378C}"/>
              </a:ext>
            </a:extLst>
          </p:cNvPr>
          <p:cNvSpPr/>
          <p:nvPr/>
        </p:nvSpPr>
        <p:spPr>
          <a:xfrm>
            <a:off x="616689" y="4918244"/>
            <a:ext cx="10890792" cy="1928732"/>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9">
            <a:duotone>
              <a:prstClr val="black"/>
              <a:schemeClr val="accent1">
                <a:tint val="45000"/>
                <a:satMod val="400000"/>
              </a:schemeClr>
            </a:duotone>
          </a:blip>
          <a:stretch>
            <a:fillRect/>
          </a:stretch>
        </p:blipFill>
        <p:spPr>
          <a:xfrm>
            <a:off x="10486103" y="3832820"/>
            <a:ext cx="504347" cy="5082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9" name="TextBox 28"/>
          <p:cNvSpPr txBox="1"/>
          <p:nvPr/>
        </p:nvSpPr>
        <p:spPr>
          <a:xfrm>
            <a:off x="10216118" y="3586962"/>
            <a:ext cx="1101584" cy="215444"/>
          </a:xfrm>
          <a:prstGeom prst="rect">
            <a:avLst/>
          </a:prstGeom>
          <a:noFill/>
          <a:ln>
            <a:noFill/>
          </a:ln>
        </p:spPr>
        <p:txBody>
          <a:bodyPr wrap="non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Quality of Service</a:t>
            </a:r>
          </a:p>
        </p:txBody>
      </p:sp>
      <p:sp>
        <p:nvSpPr>
          <p:cNvPr id="43" name="Rectangle 42"/>
          <p:cNvSpPr/>
          <p:nvPr/>
        </p:nvSpPr>
        <p:spPr>
          <a:xfrm>
            <a:off x="10577076" y="4348178"/>
            <a:ext cx="354782" cy="381643"/>
          </a:xfrm>
          <a:prstGeom prst="rect">
            <a:avLst/>
          </a:prstGeom>
        </p:spPr>
        <p:txBody>
          <a:bodyPr wrap="square">
            <a:spAutoFit/>
          </a:bodyPr>
          <a:lstStyle/>
          <a:p>
            <a:pPr marL="0" marR="0" lvl="0" indent="0" algn="l" defTabSz="914373" rtl="0" eaLnBrk="1" fontAlgn="auto" latinLnBrk="0" hangingPunct="1">
              <a:lnSpc>
                <a:spcPct val="100000"/>
              </a:lnSpc>
              <a:spcBef>
                <a:spcPts val="0"/>
              </a:spcBef>
              <a:spcAft>
                <a:spcPts val="0"/>
              </a:spcAft>
              <a:buClrTx/>
              <a:buSzTx/>
              <a:buFontTx/>
              <a:buNone/>
              <a:tabLst/>
              <a:defRPr/>
            </a:pPr>
            <a:r>
              <a:rPr kumimoji="0" lang="en-US" sz="1880" b="1" i="0" u="none" strike="noStrike" kern="1200" cap="none" spc="0" normalizeH="0" baseline="0" noProof="0" dirty="0">
                <a:ln>
                  <a:noFill/>
                </a:ln>
                <a:solidFill>
                  <a:prstClr val="white"/>
                </a:solidFill>
                <a:effectLst/>
                <a:uLnTx/>
                <a:uFillTx/>
                <a:latin typeface="Rockwell"/>
                <a:ea typeface="+mn-ea"/>
                <a:cs typeface="+mn-cs"/>
              </a:rPr>
              <a:t>5</a:t>
            </a:r>
          </a:p>
        </p:txBody>
      </p:sp>
      <p:graphicFrame>
        <p:nvGraphicFramePr>
          <p:cNvPr id="39" name="Chart 38"/>
          <p:cNvGraphicFramePr/>
          <p:nvPr>
            <p:extLst>
              <p:ext uri="{D42A27DB-BD31-4B8C-83A1-F6EECF244321}">
                <p14:modId xmlns:p14="http://schemas.microsoft.com/office/powerpoint/2010/main" val="3696545018"/>
              </p:ext>
            </p:extLst>
          </p:nvPr>
        </p:nvGraphicFramePr>
        <p:xfrm>
          <a:off x="906100" y="1562483"/>
          <a:ext cx="4758197" cy="142588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0" name="Chart 39"/>
          <p:cNvGraphicFramePr/>
          <p:nvPr>
            <p:extLst>
              <p:ext uri="{D42A27DB-BD31-4B8C-83A1-F6EECF244321}">
                <p14:modId xmlns:p14="http://schemas.microsoft.com/office/powerpoint/2010/main" val="2445174579"/>
              </p:ext>
            </p:extLst>
          </p:nvPr>
        </p:nvGraphicFramePr>
        <p:xfrm>
          <a:off x="6016215" y="1556747"/>
          <a:ext cx="3387919" cy="155795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1" name="Chart 40"/>
          <p:cNvGraphicFramePr/>
          <p:nvPr>
            <p:extLst>
              <p:ext uri="{D42A27DB-BD31-4B8C-83A1-F6EECF244321}">
                <p14:modId xmlns:p14="http://schemas.microsoft.com/office/powerpoint/2010/main" val="3543289335"/>
              </p:ext>
            </p:extLst>
          </p:nvPr>
        </p:nvGraphicFramePr>
        <p:xfrm>
          <a:off x="4584223" y="2988365"/>
          <a:ext cx="2832141" cy="209365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42"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95744" y="4104426"/>
          <a:ext cx="709776" cy="757863"/>
        </p:xfrm>
        <a:graphic>
          <a:graphicData uri="http://schemas.openxmlformats.org/drawingml/2006/chart">
            <c:chart xmlns:c="http://schemas.openxmlformats.org/drawingml/2006/chart" xmlns:r="http://schemas.openxmlformats.org/officeDocument/2006/relationships" r:id="rId13"/>
          </a:graphicData>
        </a:graphic>
      </p:graphicFrame>
      <p:sp>
        <p:nvSpPr>
          <p:cNvPr id="44" name="Text Placeholder 438">
            <a:extLst>
              <a:ext uri="{FF2B5EF4-FFF2-40B4-BE49-F238E27FC236}">
                <a16:creationId xmlns:a16="http://schemas.microsoft.com/office/drawing/2014/main" id="{B49A98DC-0484-43DA-8119-2585E759C606}"/>
              </a:ext>
            </a:extLst>
          </p:cNvPr>
          <p:cNvSpPr txBox="1">
            <a:spLocks/>
          </p:cNvSpPr>
          <p:nvPr/>
        </p:nvSpPr>
        <p:spPr>
          <a:xfrm>
            <a:off x="1669505" y="4303663"/>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64</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24" name="TextBox 23"/>
          <p:cNvSpPr txBox="1"/>
          <p:nvPr/>
        </p:nvSpPr>
        <p:spPr>
          <a:xfrm>
            <a:off x="4915935" y="3271396"/>
            <a:ext cx="65489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Customer Delivery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(2)</a:t>
            </a:r>
          </a:p>
        </p:txBody>
      </p:sp>
      <p:pic>
        <p:nvPicPr>
          <p:cNvPr id="54" name="Picture 53"/>
          <p:cNvPicPr/>
          <p:nvPr/>
        </p:nvPicPr>
        <p:blipFill>
          <a:blip r:embed="rId14">
            <a:duotone>
              <a:prstClr val="black"/>
              <a:srgbClr val="4472C4">
                <a:tint val="45000"/>
                <a:satMod val="400000"/>
              </a:srgbClr>
            </a:duotone>
            <a:extLst>
              <a:ext uri="{BEBA8EAE-BF5A-486C-A8C5-ECC9F3942E4B}">
                <a14:imgProps xmlns:a14="http://schemas.microsoft.com/office/drawing/2010/main">
                  <a14:imgLayer r:embed="rId15">
                    <a14:imgEffect>
                      <a14:saturation sat="200000"/>
                    </a14:imgEffect>
                  </a14:imgLayer>
                </a14:imgProps>
              </a:ext>
            </a:extLst>
          </a:blip>
          <a:stretch>
            <a:fillRect/>
          </a:stretch>
        </p:blipFill>
        <p:spPr>
          <a:xfrm>
            <a:off x="8160807" y="3795212"/>
            <a:ext cx="552184" cy="5373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5" name="TextBox 54"/>
          <p:cNvSpPr txBox="1"/>
          <p:nvPr/>
        </p:nvSpPr>
        <p:spPr>
          <a:xfrm>
            <a:off x="7756753" y="3579768"/>
            <a:ext cx="1225015"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Maintenance repairs</a:t>
            </a:r>
          </a:p>
        </p:txBody>
      </p:sp>
      <p:sp>
        <p:nvSpPr>
          <p:cNvPr id="56" name="TextBox 55"/>
          <p:cNvSpPr txBox="1"/>
          <p:nvPr/>
        </p:nvSpPr>
        <p:spPr>
          <a:xfrm>
            <a:off x="8241500" y="4344890"/>
            <a:ext cx="483870"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dirty="0">
                <a:solidFill>
                  <a:prstClr val="white"/>
                </a:solidFill>
                <a:latin typeface="Rockwell" panose="02060603020205020403" pitchFamily="18" charset="0"/>
                <a:ea typeface="Verdana" panose="020B0604030504040204" pitchFamily="34" charset="0"/>
              </a:rPr>
              <a:t>30</a:t>
            </a:r>
            <a:endPar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Verdana" panose="020B0604030504040204" pitchFamily="34" charset="0"/>
              <a:cs typeface="+mn-cs"/>
            </a:endParaRPr>
          </a:p>
        </p:txBody>
      </p:sp>
      <p:sp>
        <p:nvSpPr>
          <p:cNvPr id="45" name="TextBox 44">
            <a:extLst>
              <a:ext uri="{FF2B5EF4-FFF2-40B4-BE49-F238E27FC236}">
                <a16:creationId xmlns:a16="http://schemas.microsoft.com/office/drawing/2014/main" id="{D94B501C-BF1D-4E4A-A336-8FB8F4BED91B}"/>
              </a:ext>
            </a:extLst>
          </p:cNvPr>
          <p:cNvSpPr txBox="1"/>
          <p:nvPr/>
        </p:nvSpPr>
        <p:spPr>
          <a:xfrm>
            <a:off x="5203281" y="3733055"/>
            <a:ext cx="797013" cy="276999"/>
          </a:xfrm>
          <a:prstGeom prst="rect">
            <a:avLst/>
          </a:prstGeom>
          <a:noFill/>
        </p:spPr>
        <p:txBody>
          <a:bodyPr wrap="none" rtlCol="0">
            <a:spAutoFit/>
          </a:bodyPr>
          <a:lstStyle/>
          <a:p>
            <a:pPr algn="ctr"/>
            <a:r>
              <a:rPr lang="en-GB" sz="600" b="1" dirty="0">
                <a:solidFill>
                  <a:schemeClr val="bg1"/>
                </a:solidFill>
                <a:latin typeface="Verdana" panose="020B0604030504040204" pitchFamily="34" charset="0"/>
                <a:ea typeface="Verdana" panose="020B0604030504040204" pitchFamily="34" charset="0"/>
              </a:rPr>
              <a:t>Website Team</a:t>
            </a:r>
          </a:p>
          <a:p>
            <a:pPr algn="ctr"/>
            <a:r>
              <a:rPr lang="en-GB" sz="600" b="1" dirty="0">
                <a:solidFill>
                  <a:schemeClr val="bg1"/>
                </a:solidFill>
                <a:latin typeface="Verdana" panose="020B0604030504040204" pitchFamily="34" charset="0"/>
                <a:ea typeface="Verdana" panose="020B0604030504040204" pitchFamily="34" charset="0"/>
              </a:rPr>
              <a:t>(1)</a:t>
            </a:r>
          </a:p>
        </p:txBody>
      </p:sp>
      <p:cxnSp>
        <p:nvCxnSpPr>
          <p:cNvPr id="47" name="Straight Connector 46">
            <a:extLst>
              <a:ext uri="{FF2B5EF4-FFF2-40B4-BE49-F238E27FC236}">
                <a16:creationId xmlns:a16="http://schemas.microsoft.com/office/drawing/2014/main" id="{01A649C7-1B81-4122-AA2E-6418DC5E3F60}"/>
              </a:ext>
            </a:extLst>
          </p:cNvPr>
          <p:cNvCxnSpPr>
            <a:cxnSpLocks/>
          </p:cNvCxnSpPr>
          <p:nvPr/>
        </p:nvCxnSpPr>
        <p:spPr>
          <a:xfrm>
            <a:off x="5421394" y="3429000"/>
            <a:ext cx="395540" cy="42019"/>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602953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72284" y="241538"/>
            <a:ext cx="10685435" cy="1029102"/>
          </a:xfrm>
          <a:prstGeom prst="rect">
            <a:avLst/>
          </a:prstGeom>
        </p:spPr>
        <p:txBody>
          <a:bodyPr lIns="91440" tIns="45720" rIns="91440" bIns="45720" anchor="t">
            <a:normAutofit fontScale="92500" lnSpcReduction="10000"/>
          </a:bodyPr>
          <a:lstStyle>
            <a:lvl1pPr algn="ctr" defTabSz="653139" rtl="0" eaLnBrk="1" latinLnBrk="0" hangingPunct="1">
              <a:spcBef>
                <a:spcPct val="0"/>
              </a:spcBef>
              <a:buNone/>
              <a:defRPr sz="3163"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dirty="0">
                <a:ln>
                  <a:noFill/>
                </a:ln>
                <a:solidFill>
                  <a:prstClr val="black"/>
                </a:solidFill>
                <a:effectLst/>
                <a:uLnTx/>
                <a:uFillTx/>
                <a:latin typeface="Calibri"/>
                <a:ea typeface="+mj-ea"/>
                <a:cs typeface="+mj-cs"/>
              </a:rPr>
              <a:t>Formal Complaints </a:t>
            </a:r>
            <a:r>
              <a:rPr kumimoji="0" lang="en-GB" sz="2100" b="0" i="0" u="none" strike="noStrike" kern="1200" cap="none" spc="0" normalizeH="0" baseline="0" noProof="0" dirty="0">
                <a:ln>
                  <a:noFill/>
                </a:ln>
                <a:solidFill>
                  <a:srgbClr val="0070C0"/>
                </a:solidFill>
                <a:effectLst/>
                <a:uLnTx/>
                <a:uFillTx/>
                <a:latin typeface="Calibri"/>
                <a:ea typeface="+mj-ea"/>
                <a:cs typeface="+mj-cs"/>
              </a:rPr>
              <a:t>I </a:t>
            </a:r>
            <a:r>
              <a:rPr kumimoji="0" lang="en-GB" sz="2100" b="1" i="0" u="none" strike="noStrike" kern="1200" cap="none" spc="0" normalizeH="0" baseline="0" noProof="0" dirty="0">
                <a:ln>
                  <a:noFill/>
                </a:ln>
                <a:solidFill>
                  <a:srgbClr val="0070C0"/>
                </a:solidFill>
                <a:effectLst/>
                <a:uLnTx/>
                <a:uFillTx/>
                <a:latin typeface="Calibri"/>
                <a:ea typeface="+mj-ea"/>
                <a:cs typeface="+mj-cs"/>
              </a:rPr>
              <a:t>Place &amp; Growth</a:t>
            </a:r>
          </a:p>
          <a:p>
            <a:pPr algn="l" defTabSz="489854">
              <a:defRPr/>
            </a:pP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mj-cs"/>
              </a:rPr>
              <a:t>Total number of complaints matched that received for 2019/20.</a:t>
            </a:r>
            <a:r>
              <a:rPr lang="en-GB" sz="1600" b="1" dirty="0">
                <a:solidFill>
                  <a:srgbClr val="0070C0"/>
                </a:solidFill>
                <a:latin typeface="Calibri Light" panose="020F0302020204030204"/>
              </a:rPr>
              <a:t> </a:t>
            </a: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mj-cs"/>
              </a:rPr>
              <a:t> Place &amp; Growth resolved the highest number of complaints outside the formal process.</a:t>
            </a:r>
            <a:r>
              <a:rPr lang="en-GB" sz="1600" b="1" dirty="0">
                <a:solidFill>
                  <a:srgbClr val="0070C0"/>
                </a:solidFill>
                <a:latin typeface="Calibri Light" panose="020F0302020204030204"/>
              </a:rPr>
              <a:t> </a:t>
            </a:r>
            <a:r>
              <a:rPr lang="en-GB" sz="1600" b="1" dirty="0">
                <a:solidFill>
                  <a:srgbClr val="0070C0"/>
                </a:solidFill>
                <a:latin typeface="Calibri Light"/>
                <a:cs typeface="Calibri"/>
              </a:rPr>
              <a:t>A bench marking exercise comparing the ratio of complaints to Planning applications amongst Berkshire Authorities show that Wokingham receives a higher number of applications, but fewer complaints about Planning.</a:t>
            </a:r>
            <a:endParaRPr lang="en-GB" sz="1600" b="1" i="0" u="none" strike="noStrike" kern="1200" cap="none" spc="0" normalizeH="0" baseline="0" noProof="0" dirty="0">
              <a:ln>
                <a:noFill/>
              </a:ln>
              <a:solidFill>
                <a:srgbClr val="0070C0"/>
              </a:solidFill>
              <a:effectLst/>
              <a:uLnTx/>
              <a:uFillTx/>
              <a:latin typeface="Calibri Light"/>
              <a:cs typeface="Calibri"/>
            </a:endParaRPr>
          </a:p>
        </p:txBody>
      </p:sp>
      <p:sp>
        <p:nvSpPr>
          <p:cNvPr id="3" name="Rectangle: Rounded Corners 101">
            <a:extLst>
              <a:ext uri="{FF2B5EF4-FFF2-40B4-BE49-F238E27FC236}">
                <a16:creationId xmlns:a16="http://schemas.microsoft.com/office/drawing/2014/main" id="{6128DB79-7202-4A9D-A6AC-176A6662FB5B}"/>
              </a:ext>
            </a:extLst>
          </p:cNvPr>
          <p:cNvSpPr/>
          <p:nvPr/>
        </p:nvSpPr>
        <p:spPr>
          <a:xfrm>
            <a:off x="6117867" y="3316371"/>
            <a:ext cx="5339852"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Rectangle: Rounded Corners 95">
            <a:extLst>
              <a:ext uri="{FF2B5EF4-FFF2-40B4-BE49-F238E27FC236}">
                <a16:creationId xmlns:a16="http://schemas.microsoft.com/office/drawing/2014/main" id="{95462CA7-AEEB-4B03-8416-E6A19425CEEB}"/>
              </a:ext>
            </a:extLst>
          </p:cNvPr>
          <p:cNvSpPr/>
          <p:nvPr/>
        </p:nvSpPr>
        <p:spPr>
          <a:xfrm>
            <a:off x="780735" y="3326602"/>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Placeholder 438">
            <a:extLst>
              <a:ext uri="{FF2B5EF4-FFF2-40B4-BE49-F238E27FC236}">
                <a16:creationId xmlns:a16="http://schemas.microsoft.com/office/drawing/2014/main" id="{B49A98DC-0484-43DA-8119-2585E759C606}"/>
              </a:ext>
            </a:extLst>
          </p:cNvPr>
          <p:cNvSpPr txBox="1">
            <a:spLocks/>
          </p:cNvSpPr>
          <p:nvPr/>
        </p:nvSpPr>
        <p:spPr>
          <a:xfrm>
            <a:off x="1258018" y="277041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6"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80417" y="5470019"/>
          <a:ext cx="815578" cy="819150"/>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63426" y="4007379"/>
            <a:ext cx="475734" cy="4757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1490" y="3993599"/>
            <a:ext cx="553614" cy="4933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 Placeholder 438">
            <a:extLst>
              <a:ext uri="{FF2B5EF4-FFF2-40B4-BE49-F238E27FC236}">
                <a16:creationId xmlns:a16="http://schemas.microsoft.com/office/drawing/2014/main" id="{B49A98DC-0484-43DA-8119-2585E759C606}"/>
              </a:ext>
            </a:extLst>
          </p:cNvPr>
          <p:cNvSpPr txBox="1">
            <a:spLocks/>
          </p:cNvSpPr>
          <p:nvPr/>
        </p:nvSpPr>
        <p:spPr>
          <a:xfrm>
            <a:off x="1645037" y="3754624"/>
            <a:ext cx="568283" cy="369257"/>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4</a:t>
            </a:r>
          </a:p>
        </p:txBody>
      </p:sp>
      <p:sp>
        <p:nvSpPr>
          <p:cNvPr id="13" name="Text Placeholder 28">
            <a:extLst>
              <a:ext uri="{FF2B5EF4-FFF2-40B4-BE49-F238E27FC236}">
                <a16:creationId xmlns:a16="http://schemas.microsoft.com/office/drawing/2014/main" id="{12BCD4F1-2504-47C1-99F6-B39BCBDDC0FB}"/>
              </a:ext>
            </a:extLst>
          </p:cNvPr>
          <p:cNvSpPr txBox="1">
            <a:spLocks/>
          </p:cNvSpPr>
          <p:nvPr/>
        </p:nvSpPr>
        <p:spPr>
          <a:xfrm>
            <a:off x="1809323" y="3807076"/>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Via Website </a:t>
            </a:r>
          </a:p>
        </p:txBody>
      </p:sp>
      <p:sp>
        <p:nvSpPr>
          <p:cNvPr id="14" name="TextBox 13">
            <a:extLst>
              <a:ext uri="{FF2B5EF4-FFF2-40B4-BE49-F238E27FC236}">
                <a16:creationId xmlns:a16="http://schemas.microsoft.com/office/drawing/2014/main" id="{5D7545F1-B8C5-41E6-A047-F375A3A85988}"/>
              </a:ext>
            </a:extLst>
          </p:cNvPr>
          <p:cNvSpPr txBox="1"/>
          <p:nvPr/>
        </p:nvSpPr>
        <p:spPr>
          <a:xfrm>
            <a:off x="826356" y="5057221"/>
            <a:ext cx="10631363" cy="1915909"/>
          </a:xfrm>
          <a:prstGeom prst="rect">
            <a:avLst/>
          </a:prstGeom>
          <a:noFill/>
        </p:spPr>
        <p:txBody>
          <a:bodyPr wrap="square" lIns="68580" tIns="34290" rIns="68580" bIns="34290" rtlCol="0" anchor="t">
            <a:spAutoFit/>
          </a:bodyPr>
          <a:lstStyle/>
          <a:p>
            <a:pPr marL="171450" marR="0" lvl="0" indent="-171450" algn="just" defTabSz="685718" rtl="0" eaLnBrk="1" fontAlgn="auto" latinLnBrk="0" hangingPunct="1">
              <a:lnSpc>
                <a:spcPct val="100000"/>
              </a:lnSpc>
              <a:spcBef>
                <a:spcPts val="0"/>
              </a:spcBef>
              <a:spcAft>
                <a:spcPts val="0"/>
              </a:spcAft>
              <a:buClrTx/>
              <a:buSzTx/>
              <a:buFont typeface="Arial"/>
              <a:buChar char="•"/>
              <a:tabLst/>
              <a:defRPr/>
            </a:pPr>
            <a:r>
              <a:rPr kumimoji="0" lang="en-GB" sz="8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rPr>
              <a:t>61</a:t>
            </a:r>
            <a:r>
              <a:rPr kumimoji="0" lang="en-GB" sz="8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rPr>
              <a:t> complaints were resolved outside the formal complaints process.</a:t>
            </a:r>
          </a:p>
          <a:p>
            <a:pPr marL="171450" marR="0" lvl="0" indent="-171450" algn="just" defTabSz="685718" rtl="0" eaLnBrk="1" fontAlgn="auto" latinLnBrk="0" hangingPunct="1">
              <a:lnSpc>
                <a:spcPct val="100000"/>
              </a:lnSpc>
              <a:spcBef>
                <a:spcPts val="0"/>
              </a:spcBef>
              <a:spcAft>
                <a:spcPts val="0"/>
              </a:spcAft>
              <a:buClrTx/>
              <a:buSzTx/>
              <a:buFont typeface="Arial"/>
              <a:buChar char="•"/>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L="171450" indent="-171450">
              <a:buFont typeface="Arial" panose="020B0604020202020204" pitchFamily="34" charset="0"/>
              <a:buChar char="•"/>
              <a:defRPr/>
            </a:pPr>
            <a:r>
              <a:rPr kumimoji="0" lang="en-GB" sz="800" b="0" i="0" u="none" strike="noStrike" kern="1200" cap="none" spc="0" normalizeH="0" baseline="0" noProof="0" dirty="0">
                <a:ln>
                  <a:noFill/>
                </a:ln>
                <a:effectLst/>
                <a:uLnTx/>
                <a:uFillTx/>
                <a:latin typeface="Calibri" panose="020F0502020204030204"/>
                <a:ea typeface="+mn-lt"/>
                <a:cs typeface="Calibri" panose="020F0502020204030204"/>
              </a:rPr>
              <a:t>Residents </a:t>
            </a:r>
            <a:r>
              <a:rPr lang="en-GB" sz="800" dirty="0">
                <a:latin typeface="Calibri" panose="020F0502020204030204"/>
                <a:ea typeface="+mn-lt"/>
                <a:cs typeface="Calibri" panose="020F0502020204030204"/>
              </a:rPr>
              <a:t>perception was that </a:t>
            </a:r>
            <a:r>
              <a:rPr kumimoji="0" lang="en-GB" sz="800" b="0" i="0" u="none" strike="noStrike" kern="1200" cap="none" spc="0" normalizeH="0" baseline="0" noProof="0" dirty="0">
                <a:ln>
                  <a:noFill/>
                </a:ln>
                <a:effectLst/>
                <a:uLnTx/>
                <a:uFillTx/>
                <a:latin typeface="Calibri" panose="020F0502020204030204"/>
                <a:ea typeface="+mn-lt"/>
                <a:cs typeface="Calibri" panose="020F0502020204030204"/>
              </a:rPr>
              <a:t> the Council favoured development over privacy from neighbours.</a:t>
            </a:r>
            <a:r>
              <a:rPr lang="en-GB" sz="800" dirty="0">
                <a:latin typeface="Calibri" panose="020F0502020204030204"/>
                <a:ea typeface="+mn-lt"/>
                <a:cs typeface="Calibri" panose="020F0502020204030204"/>
              </a:rPr>
              <a:t> </a:t>
            </a:r>
            <a:r>
              <a:rPr kumimoji="0" lang="en-GB" sz="800" b="0" i="0" u="none" strike="noStrike" kern="1200" cap="none" spc="0" normalizeH="0" baseline="0" noProof="0" dirty="0">
                <a:ln>
                  <a:noFill/>
                </a:ln>
                <a:effectLst/>
                <a:uLnTx/>
                <a:uFillTx/>
                <a:latin typeface="Calibri" panose="020F0502020204030204"/>
                <a:ea typeface="+mn-lt"/>
                <a:cs typeface="Calibri" panose="020F0502020204030204"/>
              </a:rPr>
              <a:t> Customers also felt</a:t>
            </a:r>
            <a:r>
              <a:rPr lang="en-GB" sz="800" dirty="0">
                <a:latin typeface="Calibri" panose="020F0502020204030204"/>
                <a:ea typeface="+mn-lt"/>
                <a:cs typeface="Calibri" panose="020F0502020204030204"/>
              </a:rPr>
              <a:t> that explanations were</a:t>
            </a:r>
            <a:r>
              <a:rPr lang="en-GB" sz="800" dirty="0">
                <a:latin typeface="Calibri" panose="020F0502020204030204"/>
              </a:rPr>
              <a:t> overly </a:t>
            </a:r>
            <a:r>
              <a:rPr kumimoji="0" lang="en-GB" sz="800" b="0" i="0" u="none" strike="noStrike" kern="1200" cap="none" spc="0" normalizeH="0" baseline="0" noProof="0" dirty="0">
                <a:ln>
                  <a:noFill/>
                </a:ln>
                <a:effectLst/>
                <a:uLnTx/>
                <a:uFillTx/>
                <a:latin typeface="Calibri" panose="020F0502020204030204"/>
                <a:ea typeface="+mn-ea"/>
                <a:cs typeface="+mn-cs"/>
              </a:rPr>
              <a:t>technical</a:t>
            </a:r>
            <a:r>
              <a:rPr lang="en-GB" sz="800" dirty="0">
                <a:latin typeface="Calibri" panose="020F0502020204030204"/>
              </a:rPr>
              <a:t>..</a:t>
            </a:r>
            <a:endParaRPr lang="en-GB" sz="800" b="0" i="0" u="none" strike="noStrike" kern="1200" cap="none" spc="0" normalizeH="0" baseline="0" noProof="0" dirty="0">
              <a:ln>
                <a:noFill/>
              </a:ln>
              <a:effectLst/>
              <a:uLnTx/>
              <a:uFillTx/>
              <a:latin typeface="Calibri" panose="020F0502020204030204"/>
              <a:cs typeface="Calibri"/>
            </a:endParaRPr>
          </a:p>
          <a:p>
            <a:pPr marL="0" marR="0" lvl="0" indent="0" algn="just" defTabSz="685718"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Calibri"/>
            </a:endParaRPr>
          </a:p>
          <a:p>
            <a:pPr marL="171450" indent="-171450" algn="just" defTabSz="685718">
              <a:buFont typeface="Arial"/>
              <a:buChar char="•"/>
              <a:defRPr/>
            </a:pPr>
            <a:r>
              <a:rPr kumimoji="0" lang="en-GB" sz="800" b="0" i="0" u="none" strike="noStrike" kern="1200" cap="none" spc="0" normalizeH="0" baseline="0" noProof="0" dirty="0">
                <a:ln>
                  <a:noFill/>
                </a:ln>
                <a:effectLst/>
                <a:uLnTx/>
                <a:uFillTx/>
                <a:latin typeface="Calibri" panose="020F0502020204030204"/>
                <a:ea typeface="+mn-ea"/>
                <a:cs typeface="+mn-cs"/>
              </a:rPr>
              <a:t>The Complaints received for SDL, centred on the rationale for decisions made and a sense that there was a lack of transparency in communication.</a:t>
            </a:r>
            <a:r>
              <a:rPr lang="en-GB" sz="800" dirty="0">
                <a:latin typeface="Calibri" panose="020F0502020204030204"/>
              </a:rPr>
              <a:t> </a:t>
            </a:r>
            <a:r>
              <a:rPr kumimoji="0" lang="en-GB" sz="800" b="0" i="0" u="none" strike="noStrike" kern="1200" cap="none" spc="0" normalizeH="0" baseline="0" noProof="0" dirty="0">
                <a:ln>
                  <a:noFill/>
                </a:ln>
                <a:effectLst/>
                <a:uLnTx/>
                <a:uFillTx/>
                <a:latin typeface="Calibri" panose="020F0502020204030204"/>
                <a:ea typeface="+mn-ea"/>
                <a:cs typeface="+mn-cs"/>
              </a:rPr>
              <a:t>These complaints were not upheld and rested on a difference of opinion rather than evidence of maladministration.</a:t>
            </a:r>
            <a:r>
              <a:rPr lang="en-GB" sz="800" dirty="0">
                <a:latin typeface="Calibri" panose="020F0502020204030204"/>
              </a:rPr>
              <a:t> </a:t>
            </a:r>
            <a:r>
              <a:rPr kumimoji="0" lang="en-GB" sz="800" b="0" i="0" u="none" strike="noStrike" kern="1200" cap="none" spc="0" normalizeH="0" baseline="0" noProof="0" dirty="0">
                <a:ln>
                  <a:noFill/>
                </a:ln>
                <a:effectLst/>
                <a:uLnTx/>
                <a:uFillTx/>
                <a:latin typeface="Calibri" panose="020F0502020204030204"/>
                <a:ea typeface="+mn-ea"/>
                <a:cs typeface="+mn-cs"/>
              </a:rPr>
              <a:t> However, the Service acknowledged the possibility of reviewing how residents were communicated to.</a:t>
            </a:r>
            <a:endParaRPr lang="en-GB" sz="800" b="0" i="0" u="none" strike="noStrike" kern="1200" cap="none" spc="0" normalizeH="0" baseline="0" noProof="0" dirty="0">
              <a:ln>
                <a:noFill/>
              </a:ln>
              <a:effectLst/>
              <a:uLnTx/>
              <a:uFillTx/>
              <a:latin typeface="Calibri" panose="020F0502020204030204"/>
              <a:cs typeface="Calibri"/>
            </a:endParaRP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171450" indent="-171450" algn="just" defTabSz="685718">
              <a:buFont typeface="Arial" panose="020B0604020202020204" pitchFamily="34" charset="0"/>
              <a:buChar char="•"/>
              <a:defRPr/>
            </a:pPr>
            <a:r>
              <a:rPr kumimoji="0" lang="en-GB" sz="800" b="0" i="0" u="none" strike="noStrike" kern="1200" cap="none" spc="0" normalizeH="0" baseline="0" noProof="0" dirty="0">
                <a:ln>
                  <a:noFill/>
                </a:ln>
                <a:effectLst/>
                <a:uLnTx/>
                <a:uFillTx/>
                <a:latin typeface="Calibri"/>
                <a:ea typeface="Calibri" panose="020F0502020204030204" pitchFamily="34" charset="0"/>
                <a:cs typeface="Calibri"/>
              </a:rPr>
              <a:t>Development Management complaints came from neighbours expressing dissatisfaction over the approval of a planning application.  To mitigate this, additional information was uploaded to the website on the decision making process for planning applications.  A bench marking exercise comparing the ratio of complaints to applications amongst Berkshire Authorities show that Wokingham receives a higher number of applications and fewer complaints.</a:t>
            </a:r>
            <a:r>
              <a:rPr lang="en-GB" sz="800" dirty="0">
                <a:latin typeface="Calibri"/>
                <a:ea typeface="Calibri" panose="020F0502020204030204" pitchFamily="34" charset="0"/>
                <a:cs typeface="Calibri"/>
              </a:rPr>
              <a:t> </a:t>
            </a:r>
            <a:r>
              <a:rPr kumimoji="0" lang="en-GB" sz="800" b="0" i="0" u="none" strike="noStrike" kern="1200" cap="none" spc="0" normalizeH="0" baseline="0" noProof="0" dirty="0">
                <a:ln>
                  <a:noFill/>
                </a:ln>
                <a:effectLst/>
                <a:uLnTx/>
                <a:uFillTx/>
                <a:latin typeface="Calibri"/>
                <a:ea typeface="Calibri" panose="020F0502020204030204" pitchFamily="34" charset="0"/>
                <a:cs typeface="Calibri"/>
              </a:rPr>
              <a:t> </a:t>
            </a:r>
            <a:r>
              <a:rPr lang="en-GB" sz="800" dirty="0">
                <a:effectLst/>
                <a:latin typeface="Calibri"/>
                <a:ea typeface="Calibri" panose="020F0502020204030204" pitchFamily="34" charset="0"/>
                <a:cs typeface="Calibri"/>
              </a:rPr>
              <a:t>Development Management has direct contact with around one third of households in the Borough annually regarding 4000 applications and the dissatisfaction expressed through complaints relates to less than 1% of decisions made on applications.</a:t>
            </a:r>
            <a:endParaRPr kumimoji="0" lang="en-GB" sz="8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a:endParaRP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rPr>
              <a:t>Many Traffic Management complaints arose from responses to requests for greater traffic controls.  </a:t>
            </a:r>
            <a:r>
              <a:rPr kumimoji="0" lang="en-GB" sz="800" b="0" i="0" u="none" strike="noStrike" kern="1200" cap="none" spc="0" normalizeH="0" baseline="0" noProof="0" dirty="0">
                <a:ln>
                  <a:noFill/>
                </a:ln>
                <a:solidFill>
                  <a:prstClr val="black"/>
                </a:solidFill>
                <a:effectLst/>
                <a:uLnTx/>
                <a:uFillTx/>
                <a:latin typeface="Calibri" panose="020F0502020204030204"/>
                <a:ea typeface="+mn-lt"/>
                <a:cs typeface="Calibri"/>
              </a:rPr>
              <a:t>As part of the learning around drafting responses, the TM team is taking a more structured approach to dealing with complaints. It is hoped this will enable customer’s to feel their concerns have been understood but at the same time made aware of the Local Authority’s statutory limits.</a:t>
            </a: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mn-lt"/>
              <a:cs typeface="Calibri"/>
            </a:endParaRP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
        <p:nvSpPr>
          <p:cNvPr id="15" name="Rectangle: Rounded Corners 66">
            <a:extLst>
              <a:ext uri="{FF2B5EF4-FFF2-40B4-BE49-F238E27FC236}">
                <a16:creationId xmlns:a16="http://schemas.microsoft.com/office/drawing/2014/main" id="{9C5808C2-ECC5-4CD0-87AF-46B374EF53DD}"/>
              </a:ext>
            </a:extLst>
          </p:cNvPr>
          <p:cNvSpPr/>
          <p:nvPr/>
        </p:nvSpPr>
        <p:spPr>
          <a:xfrm>
            <a:off x="761186" y="1334298"/>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6" name="TextBox 21">
            <a:extLst>
              <a:ext uri="{FF2B5EF4-FFF2-40B4-BE49-F238E27FC236}">
                <a16:creationId xmlns:a16="http://schemas.microsoft.com/office/drawing/2014/main" id="{5F457759-E3DE-47D4-B730-57C0F951EFC6}"/>
              </a:ext>
            </a:extLst>
          </p:cNvPr>
          <p:cNvSpPr txBox="1"/>
          <p:nvPr/>
        </p:nvSpPr>
        <p:spPr>
          <a:xfrm>
            <a:off x="769121" y="1301355"/>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17" name="Rectangle: Rounded Corners 82">
            <a:extLst>
              <a:ext uri="{FF2B5EF4-FFF2-40B4-BE49-F238E27FC236}">
                <a16:creationId xmlns:a16="http://schemas.microsoft.com/office/drawing/2014/main" id="{753107B4-27F0-4831-9E35-010B4E0FDA85}"/>
              </a:ext>
            </a:extLst>
          </p:cNvPr>
          <p:cNvSpPr/>
          <p:nvPr/>
        </p:nvSpPr>
        <p:spPr>
          <a:xfrm>
            <a:off x="3814647" y="3316371"/>
            <a:ext cx="2194538"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noFill/>
              </a:ln>
              <a:solidFill>
                <a:prstClr val="white"/>
              </a:solidFill>
              <a:effectLst/>
              <a:uLnTx/>
              <a:uFillTx/>
              <a:latin typeface="Calibri"/>
              <a:ea typeface="+mn-ea"/>
              <a:cs typeface="+mn-cs"/>
            </a:endParaRPr>
          </a:p>
        </p:txBody>
      </p:sp>
      <p:sp>
        <p:nvSpPr>
          <p:cNvPr id="18" name="TextBox 21">
            <a:extLst>
              <a:ext uri="{FF2B5EF4-FFF2-40B4-BE49-F238E27FC236}">
                <a16:creationId xmlns:a16="http://schemas.microsoft.com/office/drawing/2014/main" id="{77629993-5A07-435E-80A7-3EA19B166827}"/>
              </a:ext>
            </a:extLst>
          </p:cNvPr>
          <p:cNvSpPr txBox="1"/>
          <p:nvPr/>
        </p:nvSpPr>
        <p:spPr>
          <a:xfrm>
            <a:off x="5986739" y="1301355"/>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19" name="Rectangle: Rounded Corners 88">
            <a:extLst>
              <a:ext uri="{FF2B5EF4-FFF2-40B4-BE49-F238E27FC236}">
                <a16:creationId xmlns:a16="http://schemas.microsoft.com/office/drawing/2014/main" id="{F515B4B0-14C9-47CB-B41F-B72584063659}"/>
              </a:ext>
            </a:extLst>
          </p:cNvPr>
          <p:cNvSpPr/>
          <p:nvPr/>
        </p:nvSpPr>
        <p:spPr>
          <a:xfrm>
            <a:off x="5986739" y="1340779"/>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CB837BEE-DE61-4A86-BFC1-F9C4E92CE0F9}"/>
              </a:ext>
            </a:extLst>
          </p:cNvPr>
          <p:cNvSpPr txBox="1"/>
          <p:nvPr/>
        </p:nvSpPr>
        <p:spPr>
          <a:xfrm>
            <a:off x="9537831" y="1731067"/>
            <a:ext cx="1969709" cy="957955"/>
          </a:xfrm>
          <a:prstGeom prst="rect">
            <a:avLst/>
          </a:prstGeom>
          <a:noFill/>
        </p:spPr>
        <p:txBody>
          <a:bodyPr wrap="squar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Total Complaints 2020-21</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69 complaints:</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38 Stage 1</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24 Stage 2, </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7 Ombudsman </a:t>
            </a:r>
          </a:p>
        </p:txBody>
      </p:sp>
      <p:sp>
        <p:nvSpPr>
          <p:cNvPr id="21" name="TextBox 21">
            <a:extLst>
              <a:ext uri="{FF2B5EF4-FFF2-40B4-BE49-F238E27FC236}">
                <a16:creationId xmlns:a16="http://schemas.microsoft.com/office/drawing/2014/main" id="{3D817FB9-5AA1-496D-8203-A581E2B7ADCA}"/>
              </a:ext>
            </a:extLst>
          </p:cNvPr>
          <p:cNvSpPr txBox="1"/>
          <p:nvPr/>
        </p:nvSpPr>
        <p:spPr>
          <a:xfrm>
            <a:off x="3802733" y="3654974"/>
            <a:ext cx="1330069" cy="6463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ea"/>
                <a:cs typeface="+mn-cs"/>
              </a:rPr>
              <a:t>Which services were complaints submitted to?</a:t>
            </a:r>
          </a:p>
        </p:txBody>
      </p:sp>
      <p:sp>
        <p:nvSpPr>
          <p:cNvPr id="22" name="TextBox 21">
            <a:extLst>
              <a:ext uri="{FF2B5EF4-FFF2-40B4-BE49-F238E27FC236}">
                <a16:creationId xmlns:a16="http://schemas.microsoft.com/office/drawing/2014/main" id="{7F44B0EE-C231-480E-B7BD-EF21283CDD84}"/>
              </a:ext>
            </a:extLst>
          </p:cNvPr>
          <p:cNvSpPr txBox="1"/>
          <p:nvPr/>
        </p:nvSpPr>
        <p:spPr>
          <a:xfrm>
            <a:off x="694413" y="3290249"/>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How did we receive the complaints?</a:t>
            </a:r>
          </a:p>
        </p:txBody>
      </p:sp>
      <p:pic>
        <p:nvPicPr>
          <p:cNvPr id="23" name="Picture 22">
            <a:extLst>
              <a:ext uri="{FF2B5EF4-FFF2-40B4-BE49-F238E27FC236}">
                <a16:creationId xmlns:a16="http://schemas.microsoft.com/office/drawing/2014/main" id="{EFD6AE4E-F077-433A-BB7F-CCC0BEB7AADC}"/>
              </a:ext>
            </a:extLst>
          </p:cNvPr>
          <p:cNvPicPr>
            <a:picLocks noChangeAspect="1"/>
          </p:cNvPicPr>
          <p:nvPr/>
        </p:nvPicPr>
        <p:blipFill>
          <a:blip r:embed="rId6"/>
          <a:stretch>
            <a:fillRect/>
          </a:stretch>
        </p:blipFill>
        <p:spPr>
          <a:xfrm>
            <a:off x="906101" y="4229949"/>
            <a:ext cx="576212" cy="517691"/>
          </a:xfrm>
          <a:prstGeom prst="rect">
            <a:avLst/>
          </a:prstGeom>
        </p:spPr>
      </p:pic>
      <p:graphicFrame>
        <p:nvGraphicFramePr>
          <p:cNvPr id="24" name="Chart Placeholder 360" descr="Pie chart">
            <a:extLst>
              <a:ext uri="{FF2B5EF4-FFF2-40B4-BE49-F238E27FC236}">
                <a16:creationId xmlns:a16="http://schemas.microsoft.com/office/drawing/2014/main" id="{30F4A8AE-6EA9-466C-863E-4C1435406334}"/>
              </a:ext>
            </a:extLst>
          </p:cNvPr>
          <p:cNvGraphicFramePr>
            <a:graphicFrameLocks/>
          </p:cNvGraphicFramePr>
          <p:nvPr/>
        </p:nvGraphicFramePr>
        <p:xfrm>
          <a:off x="1583636" y="4107888"/>
          <a:ext cx="709776" cy="757863"/>
        </p:xfrm>
        <a:graphic>
          <a:graphicData uri="http://schemas.openxmlformats.org/drawingml/2006/chart">
            <c:chart xmlns:c="http://schemas.openxmlformats.org/drawingml/2006/chart" xmlns:r="http://schemas.openxmlformats.org/officeDocument/2006/relationships" r:id="rId7"/>
          </a:graphicData>
        </a:graphic>
      </p:graphicFrame>
      <p:sp>
        <p:nvSpPr>
          <p:cNvPr id="25" name="Text Placeholder 438">
            <a:extLst>
              <a:ext uri="{FF2B5EF4-FFF2-40B4-BE49-F238E27FC236}">
                <a16:creationId xmlns:a16="http://schemas.microsoft.com/office/drawing/2014/main" id="{04399C42-CB34-43CA-8B72-50272DA76E00}"/>
              </a:ext>
            </a:extLst>
          </p:cNvPr>
          <p:cNvSpPr txBox="1">
            <a:spLocks/>
          </p:cNvSpPr>
          <p:nvPr/>
        </p:nvSpPr>
        <p:spPr>
          <a:xfrm>
            <a:off x="1639008" y="4345404"/>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65</a:t>
            </a:r>
          </a:p>
        </p:txBody>
      </p:sp>
      <p:sp>
        <p:nvSpPr>
          <p:cNvPr id="26" name="Text Placeholder 28">
            <a:extLst>
              <a:ext uri="{FF2B5EF4-FFF2-40B4-BE49-F238E27FC236}">
                <a16:creationId xmlns:a16="http://schemas.microsoft.com/office/drawing/2014/main" id="{F89DEDBF-3D52-4470-B19C-DB9B407CD186}"/>
              </a:ext>
            </a:extLst>
          </p:cNvPr>
          <p:cNvSpPr txBox="1">
            <a:spLocks/>
          </p:cNvSpPr>
          <p:nvPr/>
        </p:nvSpPr>
        <p:spPr>
          <a:xfrm>
            <a:off x="1804527" y="4387336"/>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email</a:t>
            </a:r>
          </a:p>
        </p:txBody>
      </p:sp>
      <p:sp>
        <p:nvSpPr>
          <p:cNvPr id="27" name="TextBox 21">
            <a:extLst>
              <a:ext uri="{FF2B5EF4-FFF2-40B4-BE49-F238E27FC236}">
                <a16:creationId xmlns:a16="http://schemas.microsoft.com/office/drawing/2014/main" id="{B56D3D88-1151-49EA-8CA0-59572CE3A0DA}"/>
              </a:ext>
            </a:extLst>
          </p:cNvPr>
          <p:cNvSpPr txBox="1"/>
          <p:nvPr/>
        </p:nvSpPr>
        <p:spPr>
          <a:xfrm>
            <a:off x="6214583" y="3253078"/>
            <a:ext cx="5451766"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What were our residents dissatisfied with?</a:t>
            </a:r>
            <a:r>
              <a:rPr kumimoji="0" lang="en-GB" sz="14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prstClr val="white"/>
              </a:solidFill>
              <a:effectLst/>
              <a:uLnTx/>
              <a:uFillTx/>
              <a:latin typeface="Calibri"/>
              <a:ea typeface="+mn-ea"/>
              <a:cs typeface="+mn-cs"/>
            </a:endParaRPr>
          </a:p>
        </p:txBody>
      </p:sp>
      <p:sp>
        <p:nvSpPr>
          <p:cNvPr id="28" name="Text Placeholder 28">
            <a:extLst>
              <a:ext uri="{FF2B5EF4-FFF2-40B4-BE49-F238E27FC236}">
                <a16:creationId xmlns:a16="http://schemas.microsoft.com/office/drawing/2014/main" id="{5AB78BFC-BDB5-4851-91D4-26CCF3AE6B27}"/>
              </a:ext>
            </a:extLst>
          </p:cNvPr>
          <p:cNvSpPr txBox="1">
            <a:spLocks/>
          </p:cNvSpPr>
          <p:nvPr/>
        </p:nvSpPr>
        <p:spPr>
          <a:xfrm>
            <a:off x="6773579" y="3525616"/>
            <a:ext cx="1109436" cy="422671"/>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Decision/lack of transparency in process</a:t>
            </a:r>
          </a:p>
        </p:txBody>
      </p:sp>
      <p:sp>
        <p:nvSpPr>
          <p:cNvPr id="30" name="Text Placeholder 28">
            <a:extLst>
              <a:ext uri="{FF2B5EF4-FFF2-40B4-BE49-F238E27FC236}">
                <a16:creationId xmlns:a16="http://schemas.microsoft.com/office/drawing/2014/main" id="{0B778E01-04A6-47DA-BDCE-C75C2DD8CC45}"/>
              </a:ext>
            </a:extLst>
          </p:cNvPr>
          <p:cNvSpPr txBox="1">
            <a:spLocks/>
          </p:cNvSpPr>
          <p:nvPr/>
        </p:nvSpPr>
        <p:spPr>
          <a:xfrm>
            <a:off x="7965841" y="3619704"/>
            <a:ext cx="1177644" cy="260067"/>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Inadequate communication</a:t>
            </a:r>
          </a:p>
        </p:txBody>
      </p:sp>
      <p:sp>
        <p:nvSpPr>
          <p:cNvPr id="31" name="Text Placeholder 438">
            <a:extLst>
              <a:ext uri="{FF2B5EF4-FFF2-40B4-BE49-F238E27FC236}">
                <a16:creationId xmlns:a16="http://schemas.microsoft.com/office/drawing/2014/main" id="{48985714-9007-4075-8CD5-59652FE2D637}"/>
              </a:ext>
            </a:extLst>
          </p:cNvPr>
          <p:cNvSpPr txBox="1">
            <a:spLocks/>
          </p:cNvSpPr>
          <p:nvPr/>
        </p:nvSpPr>
        <p:spPr>
          <a:xfrm>
            <a:off x="7070847" y="4502958"/>
            <a:ext cx="578159" cy="317521"/>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45				</a:t>
            </a:r>
          </a:p>
        </p:txBody>
      </p:sp>
      <p:sp>
        <p:nvSpPr>
          <p:cNvPr id="32" name="Text Placeholder 438">
            <a:extLst>
              <a:ext uri="{FF2B5EF4-FFF2-40B4-BE49-F238E27FC236}">
                <a16:creationId xmlns:a16="http://schemas.microsoft.com/office/drawing/2014/main" id="{DFE6DF35-BBF9-4A70-A859-4F94A51955A4}"/>
              </a:ext>
            </a:extLst>
          </p:cNvPr>
          <p:cNvSpPr txBox="1">
            <a:spLocks/>
          </p:cNvSpPr>
          <p:nvPr/>
        </p:nvSpPr>
        <p:spPr>
          <a:xfrm>
            <a:off x="8829822" y="4338269"/>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3" name="Text Placeholder 438">
            <a:extLst>
              <a:ext uri="{FF2B5EF4-FFF2-40B4-BE49-F238E27FC236}">
                <a16:creationId xmlns:a16="http://schemas.microsoft.com/office/drawing/2014/main" id="{3C7FB4CB-5EC2-414E-B7D0-B8661A4D38BD}"/>
              </a:ext>
            </a:extLst>
          </p:cNvPr>
          <p:cNvSpPr txBox="1">
            <a:spLocks/>
          </p:cNvSpPr>
          <p:nvPr/>
        </p:nvSpPr>
        <p:spPr>
          <a:xfrm>
            <a:off x="8263426" y="4499896"/>
            <a:ext cx="475735" cy="317521"/>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12</a:t>
            </a:r>
          </a:p>
        </p:txBody>
      </p:sp>
      <p:sp>
        <p:nvSpPr>
          <p:cNvPr id="34" name="Rectangle: Rounded Corners 118">
            <a:extLst>
              <a:ext uri="{FF2B5EF4-FFF2-40B4-BE49-F238E27FC236}">
                <a16:creationId xmlns:a16="http://schemas.microsoft.com/office/drawing/2014/main" id="{71B27411-D510-4EC9-8445-5FFA0DAA378C}"/>
              </a:ext>
            </a:extLst>
          </p:cNvPr>
          <p:cNvSpPr/>
          <p:nvPr/>
        </p:nvSpPr>
        <p:spPr>
          <a:xfrm>
            <a:off x="777057" y="4916010"/>
            <a:ext cx="10743063" cy="187245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8">
            <a:duotone>
              <a:prstClr val="black"/>
              <a:schemeClr val="accent1">
                <a:tint val="45000"/>
                <a:satMod val="400000"/>
              </a:schemeClr>
            </a:duotone>
          </a:blip>
          <a:stretch>
            <a:fillRect/>
          </a:stretch>
        </p:blipFill>
        <p:spPr>
          <a:xfrm>
            <a:off x="10614729" y="3995130"/>
            <a:ext cx="484145" cy="4902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9" name="TextBox 28"/>
          <p:cNvSpPr txBox="1"/>
          <p:nvPr/>
        </p:nvSpPr>
        <p:spPr>
          <a:xfrm>
            <a:off x="10431083" y="3559610"/>
            <a:ext cx="804855" cy="369332"/>
          </a:xfrm>
          <a:prstGeom prst="rect">
            <a:avLst/>
          </a:prstGeom>
          <a:noFill/>
          <a:ln>
            <a:noFill/>
          </a:ln>
        </p:spPr>
        <p:txBody>
          <a:bodyPr wrap="square" rtlCol="0">
            <a:spAutoFit/>
          </a:body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Quality of Service</a:t>
            </a:r>
          </a:p>
        </p:txBody>
      </p:sp>
      <p:sp>
        <p:nvSpPr>
          <p:cNvPr id="43" name="Rectangle 42"/>
          <p:cNvSpPr/>
          <p:nvPr/>
        </p:nvSpPr>
        <p:spPr>
          <a:xfrm flipH="1">
            <a:off x="10711005" y="4457023"/>
            <a:ext cx="291591" cy="380873"/>
          </a:xfrm>
          <a:prstGeom prst="rect">
            <a:avLst/>
          </a:prstGeom>
        </p:spPr>
        <p:txBody>
          <a:bodyPr wrap="square">
            <a:spAutoFit/>
          </a:bodyPr>
          <a:lstStyle/>
          <a:p>
            <a:pPr marL="0" marR="0" lvl="0" indent="0" algn="ctr" defTabSz="914373" rtl="0" eaLnBrk="1" fontAlgn="auto" latinLnBrk="0" hangingPunct="1">
              <a:lnSpc>
                <a:spcPct val="100000"/>
              </a:lnSpc>
              <a:spcBef>
                <a:spcPts val="0"/>
              </a:spcBef>
              <a:spcAft>
                <a:spcPts val="0"/>
              </a:spcAft>
              <a:buClrTx/>
              <a:buSzTx/>
              <a:buFontTx/>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8</a:t>
            </a:r>
          </a:p>
        </p:txBody>
      </p:sp>
      <p:graphicFrame>
        <p:nvGraphicFramePr>
          <p:cNvPr id="39" name="Chart 38"/>
          <p:cNvGraphicFramePr/>
          <p:nvPr/>
        </p:nvGraphicFramePr>
        <p:xfrm>
          <a:off x="906100" y="1562483"/>
          <a:ext cx="4885100" cy="1435606"/>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0" name="Chart 39"/>
          <p:cNvGraphicFramePr/>
          <p:nvPr/>
        </p:nvGraphicFramePr>
        <p:xfrm>
          <a:off x="6146246" y="1556747"/>
          <a:ext cx="3421538" cy="155795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1" name="Chart 40"/>
          <p:cNvGraphicFramePr/>
          <p:nvPr>
            <p:extLst>
              <p:ext uri="{D42A27DB-BD31-4B8C-83A1-F6EECF244321}">
                <p14:modId xmlns:p14="http://schemas.microsoft.com/office/powerpoint/2010/main" val="1444508240"/>
              </p:ext>
            </p:extLst>
          </p:nvPr>
        </p:nvGraphicFramePr>
        <p:xfrm>
          <a:off x="4588125" y="2842583"/>
          <a:ext cx="2915260" cy="2385717"/>
        </p:xfrm>
        <a:graphic>
          <a:graphicData uri="http://schemas.openxmlformats.org/drawingml/2006/chart">
            <c:chart xmlns:c="http://schemas.openxmlformats.org/drawingml/2006/chart" xmlns:r="http://schemas.openxmlformats.org/officeDocument/2006/relationships" r:id="rId11"/>
          </a:graphicData>
        </a:graphic>
      </p:graphicFrame>
      <p:sp>
        <p:nvSpPr>
          <p:cNvPr id="37" name="Rectangle 36"/>
          <p:cNvSpPr/>
          <p:nvPr/>
        </p:nvSpPr>
        <p:spPr>
          <a:xfrm>
            <a:off x="10080350" y="3292405"/>
            <a:ext cx="1155588"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Rectangle 37"/>
          <p:cNvSpPr/>
          <p:nvPr/>
        </p:nvSpPr>
        <p:spPr>
          <a:xfrm>
            <a:off x="9239692" y="3593537"/>
            <a:ext cx="926492" cy="369332"/>
          </a:xfrm>
          <a:prstGeom prst="rect">
            <a:avLst/>
          </a:prstGeom>
        </p:spPr>
        <p:txBody>
          <a:bodyPr wrap="square">
            <a:spAutoFit/>
          </a:body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Road Safety Issue</a:t>
            </a:r>
          </a:p>
        </p:txBody>
      </p:sp>
      <p:sp>
        <p:nvSpPr>
          <p:cNvPr id="45" name="Rectangle 44"/>
          <p:cNvSpPr/>
          <p:nvPr/>
        </p:nvSpPr>
        <p:spPr>
          <a:xfrm flipH="1">
            <a:off x="9542627" y="4457023"/>
            <a:ext cx="360361" cy="380873"/>
          </a:xfrm>
          <a:prstGeom prst="rect">
            <a:avLst/>
          </a:prstGeom>
        </p:spPr>
        <p:txBody>
          <a:bodyPr wrap="square">
            <a:spAutoFit/>
          </a:bodyPr>
          <a:lstStyle/>
          <a:p>
            <a:pPr marL="0" marR="0" lvl="0" indent="0" algn="ctr" defTabSz="914373" rtl="0" eaLnBrk="1" fontAlgn="auto" latinLnBrk="0" hangingPunct="1">
              <a:lnSpc>
                <a:spcPct val="100000"/>
              </a:lnSpc>
              <a:spcBef>
                <a:spcPts val="0"/>
              </a:spcBef>
              <a:spcAft>
                <a:spcPts val="0"/>
              </a:spcAft>
              <a:buClrTx/>
              <a:buSzTx/>
              <a:buFontTx/>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4</a:t>
            </a:r>
          </a:p>
        </p:txBody>
      </p:sp>
      <p:pic>
        <p:nvPicPr>
          <p:cNvPr id="42" name="Picture 41"/>
          <p:cNvPicPr>
            <a:picLocks noChangeAspect="1"/>
          </p:cNvPicPr>
          <p:nvPr/>
        </p:nvPicPr>
        <p:blipFill>
          <a:blip r:embed="rId12"/>
          <a:stretch>
            <a:fillRect/>
          </a:stretch>
        </p:blipFill>
        <p:spPr>
          <a:xfrm>
            <a:off x="873644" y="3602202"/>
            <a:ext cx="623780" cy="1238611"/>
          </a:xfrm>
          <a:prstGeom prst="rect">
            <a:avLst/>
          </a:prstGeom>
        </p:spPr>
      </p:pic>
      <p:graphicFrame>
        <p:nvGraphicFramePr>
          <p:cNvPr id="47" name="Chart Placeholder 360" descr="Pie chart">
            <a:extLst>
              <a:ext uri="{FF2B5EF4-FFF2-40B4-BE49-F238E27FC236}">
                <a16:creationId xmlns:a16="http://schemas.microsoft.com/office/drawing/2014/main" id="{30F4A8AE-6EA9-466C-863E-4C1435406334}"/>
              </a:ext>
            </a:extLst>
          </p:cNvPr>
          <p:cNvGraphicFramePr>
            <a:graphicFrameLocks/>
          </p:cNvGraphicFramePr>
          <p:nvPr/>
        </p:nvGraphicFramePr>
        <p:xfrm>
          <a:off x="1577271" y="3525616"/>
          <a:ext cx="709776" cy="757863"/>
        </p:xfrm>
        <a:graphic>
          <a:graphicData uri="http://schemas.openxmlformats.org/drawingml/2006/chart">
            <c:chart xmlns:c="http://schemas.openxmlformats.org/drawingml/2006/chart" xmlns:r="http://schemas.openxmlformats.org/officeDocument/2006/relationships" r:id="rId13"/>
          </a:graphicData>
        </a:graphic>
      </p:graphicFrame>
      <p:pic>
        <p:nvPicPr>
          <p:cNvPr id="10" name="Picture 9">
            <a:extLst>
              <a:ext uri="{FF2B5EF4-FFF2-40B4-BE49-F238E27FC236}">
                <a16:creationId xmlns:a16="http://schemas.microsoft.com/office/drawing/2014/main" id="{6FA920D5-4957-46FB-8610-DEA086926FC2}"/>
              </a:ext>
            </a:extLst>
          </p:cNvPr>
          <p:cNvPicPr>
            <a:picLocks noChangeAspect="1"/>
          </p:cNvPicPr>
          <p:nvPr/>
        </p:nvPicPr>
        <p:blipFill>
          <a:blip r:embed="rId14"/>
          <a:stretch>
            <a:fillRect/>
          </a:stretch>
        </p:blipFill>
        <p:spPr>
          <a:xfrm>
            <a:off x="9397482" y="3926897"/>
            <a:ext cx="730566" cy="658425"/>
          </a:xfrm>
          <a:prstGeom prst="rect">
            <a:avLst/>
          </a:prstGeom>
        </p:spPr>
      </p:pic>
    </p:spTree>
    <p:extLst>
      <p:ext uri="{BB962C8B-B14F-4D97-AF65-F5344CB8AC3E}">
        <p14:creationId xmlns:p14="http://schemas.microsoft.com/office/powerpoint/2010/main" val="2810790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2">
                <a:lumMod val="0"/>
                <a:lumOff val="100000"/>
              </a:schemeClr>
            </a:gs>
            <a:gs pos="100000">
              <a:schemeClr val="accent2">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8659" y="689488"/>
            <a:ext cx="10701659" cy="889197"/>
          </a:xfrm>
        </p:spPr>
        <p:txBody>
          <a:bodyPr>
            <a:normAutofit fontScale="90000"/>
          </a:bodyPr>
          <a:lstStyle/>
          <a:p>
            <a:pPr algn="l"/>
            <a:r>
              <a:rPr lang="en-GB" sz="2300" b="1" dirty="0"/>
              <a:t>Formal Complaints </a:t>
            </a:r>
            <a:r>
              <a:rPr lang="en-GB" sz="2300" b="1" dirty="0">
                <a:solidFill>
                  <a:srgbClr val="0070C0"/>
                </a:solidFill>
              </a:rPr>
              <a:t>I Resources &amp; Assets</a:t>
            </a:r>
            <a:br>
              <a:rPr lang="en-GB" sz="2100" b="1" dirty="0">
                <a:solidFill>
                  <a:srgbClr val="0070C0"/>
                </a:solidFill>
              </a:rPr>
            </a:br>
            <a:r>
              <a:rPr lang="en-GB" sz="1800" b="1" dirty="0">
                <a:solidFill>
                  <a:srgbClr val="0070C0"/>
                </a:solidFill>
                <a:latin typeface="Calibri Light"/>
                <a:cs typeface="Calibri Light"/>
              </a:rPr>
              <a:t>Overall the number of complaints was lower than the previous year as Housing transferred over to CIC.</a:t>
            </a:r>
            <a:br>
              <a:rPr lang="en-GB" sz="1800" b="1" dirty="0">
                <a:latin typeface="Calibri Light" panose="020F0302020204030204" pitchFamily="34" charset="0"/>
                <a:cs typeface="Calibri Light" panose="020F0302020204030204" pitchFamily="34" charset="0"/>
              </a:rPr>
            </a:br>
            <a:br>
              <a:rPr lang="en-GB" sz="1800" b="1" dirty="0">
                <a:solidFill>
                  <a:srgbClr val="0070C0"/>
                </a:solidFill>
              </a:rPr>
            </a:br>
            <a:br>
              <a:rPr lang="en-GB" sz="2100" b="1" dirty="0">
                <a:solidFill>
                  <a:srgbClr val="0070C0"/>
                </a:solidFill>
              </a:rPr>
            </a:br>
            <a:endParaRPr lang="en-GB" sz="2100" b="1" dirty="0">
              <a:solidFill>
                <a:srgbClr val="0070C0"/>
              </a:solidFill>
            </a:endParaRPr>
          </a:p>
        </p:txBody>
      </p:sp>
      <p:sp>
        <p:nvSpPr>
          <p:cNvPr id="7" name="Rectangle: Rounded Corners 101">
            <a:extLst>
              <a:ext uri="{FF2B5EF4-FFF2-40B4-BE49-F238E27FC236}">
                <a16:creationId xmlns:a16="http://schemas.microsoft.com/office/drawing/2014/main" id="{6128DB79-7202-4A9D-A6AC-176A6662FB5B}"/>
              </a:ext>
            </a:extLst>
          </p:cNvPr>
          <p:cNvSpPr/>
          <p:nvPr/>
        </p:nvSpPr>
        <p:spPr>
          <a:xfrm>
            <a:off x="6138196" y="3435335"/>
            <a:ext cx="5339852"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Rounded Corners 95">
            <a:extLst>
              <a:ext uri="{FF2B5EF4-FFF2-40B4-BE49-F238E27FC236}">
                <a16:creationId xmlns:a16="http://schemas.microsoft.com/office/drawing/2014/main" id="{95462CA7-AEEB-4B03-8416-E6A19425CEEB}"/>
              </a:ext>
            </a:extLst>
          </p:cNvPr>
          <p:cNvSpPr/>
          <p:nvPr/>
        </p:nvSpPr>
        <p:spPr>
          <a:xfrm>
            <a:off x="800274" y="3438193"/>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2" name="Text Placeholder 438">
            <a:extLst>
              <a:ext uri="{FF2B5EF4-FFF2-40B4-BE49-F238E27FC236}">
                <a16:creationId xmlns:a16="http://schemas.microsoft.com/office/drawing/2014/main" id="{B49A98DC-0484-43DA-8119-2585E759C606}"/>
              </a:ext>
            </a:extLst>
          </p:cNvPr>
          <p:cNvSpPr txBox="1">
            <a:spLocks/>
          </p:cNvSpPr>
          <p:nvPr/>
        </p:nvSpPr>
        <p:spPr>
          <a:xfrm>
            <a:off x="1277556" y="288200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13"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99956" y="5581609"/>
          <a:ext cx="815578" cy="819150"/>
        </p:xfrm>
        <a:graphic>
          <a:graphicData uri="http://schemas.openxmlformats.org/drawingml/2006/chart">
            <c:chart xmlns:c="http://schemas.openxmlformats.org/drawingml/2006/chart" xmlns:r="http://schemas.openxmlformats.org/officeDocument/2006/relationships" r:id="rId3"/>
          </a:graphicData>
        </a:graphic>
      </p:graphicFrame>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1185" y="4018254"/>
            <a:ext cx="475734" cy="4757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5600" y="3959440"/>
            <a:ext cx="574312" cy="5773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7"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90815" y="3648092"/>
          <a:ext cx="709776" cy="757863"/>
        </p:xfrm>
        <a:graphic>
          <a:graphicData uri="http://schemas.openxmlformats.org/drawingml/2006/chart">
            <c:chart xmlns:c="http://schemas.openxmlformats.org/drawingml/2006/chart" xmlns:r="http://schemas.openxmlformats.org/officeDocument/2006/relationships" r:id="rId6"/>
          </a:graphicData>
        </a:graphic>
      </p:graphicFrame>
      <p:sp>
        <p:nvSpPr>
          <p:cNvPr id="18" name="Text Placeholder 438">
            <a:extLst>
              <a:ext uri="{FF2B5EF4-FFF2-40B4-BE49-F238E27FC236}">
                <a16:creationId xmlns:a16="http://schemas.microsoft.com/office/drawing/2014/main" id="{B49A98DC-0484-43DA-8119-2585E759C606}"/>
              </a:ext>
            </a:extLst>
          </p:cNvPr>
          <p:cNvSpPr txBox="1">
            <a:spLocks/>
          </p:cNvSpPr>
          <p:nvPr/>
        </p:nvSpPr>
        <p:spPr>
          <a:xfrm>
            <a:off x="1664575" y="3847328"/>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0</a:t>
            </a:r>
          </a:p>
        </p:txBody>
      </p:sp>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6037" y="3798299"/>
            <a:ext cx="661045" cy="461279"/>
          </a:xfrm>
          <a:prstGeom prst="rect">
            <a:avLst/>
          </a:prstGeom>
        </p:spPr>
      </p:pic>
      <p:sp>
        <p:nvSpPr>
          <p:cNvPr id="20" name="Text Placeholder 28">
            <a:extLst>
              <a:ext uri="{FF2B5EF4-FFF2-40B4-BE49-F238E27FC236}">
                <a16:creationId xmlns:a16="http://schemas.microsoft.com/office/drawing/2014/main" id="{12BCD4F1-2504-47C1-99F6-B39BCBDDC0FB}"/>
              </a:ext>
            </a:extLst>
          </p:cNvPr>
          <p:cNvSpPr txBox="1">
            <a:spLocks/>
          </p:cNvSpPr>
          <p:nvPr/>
        </p:nvSpPr>
        <p:spPr>
          <a:xfrm>
            <a:off x="1828861" y="3918667"/>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letter</a:t>
            </a:r>
          </a:p>
        </p:txBody>
      </p:sp>
      <p:sp>
        <p:nvSpPr>
          <p:cNvPr id="21" name="TextBox 20">
            <a:extLst>
              <a:ext uri="{FF2B5EF4-FFF2-40B4-BE49-F238E27FC236}">
                <a16:creationId xmlns:a16="http://schemas.microsoft.com/office/drawing/2014/main" id="{5D7545F1-B8C5-41E6-A047-F375A3A85988}"/>
              </a:ext>
            </a:extLst>
          </p:cNvPr>
          <p:cNvSpPr txBox="1"/>
          <p:nvPr/>
        </p:nvSpPr>
        <p:spPr>
          <a:xfrm>
            <a:off x="619592" y="5123910"/>
            <a:ext cx="10785597" cy="2031325"/>
          </a:xfrm>
          <a:prstGeom prst="rect">
            <a:avLst/>
          </a:prstGeom>
          <a:noFill/>
        </p:spPr>
        <p:txBody>
          <a:bodyPr wrap="square" lIns="68580" tIns="34290" rIns="68580" bIns="34290" rtlCol="0" anchor="t">
            <a:spAutoFit/>
          </a:bodyPr>
          <a:lstStyle/>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1" i="0" u="none" strike="noStrike" kern="1200" cap="none" spc="0" normalizeH="0" baseline="0" noProof="0" dirty="0">
                <a:ln>
                  <a:noFill/>
                </a:ln>
                <a:solidFill>
                  <a:prstClr val="black"/>
                </a:solidFill>
                <a:effectLst/>
                <a:uLnTx/>
                <a:uFillTx/>
                <a:latin typeface="Calibri"/>
                <a:ea typeface="+mn-ea"/>
                <a:cs typeface="+mn-cs"/>
              </a:rPr>
              <a:t>5 </a:t>
            </a:r>
            <a:r>
              <a:rPr kumimoji="0" lang="en-GB" sz="900" b="0" i="0" u="none" strike="noStrike" kern="1200" cap="none" spc="0" normalizeH="0" baseline="0" noProof="0" dirty="0">
                <a:ln>
                  <a:noFill/>
                </a:ln>
                <a:solidFill>
                  <a:prstClr val="black"/>
                </a:solidFill>
                <a:effectLst/>
                <a:uLnTx/>
                <a:uFillTx/>
                <a:latin typeface="Calibri"/>
                <a:ea typeface="+mn-ea"/>
                <a:cs typeface="+mn-cs"/>
              </a:rPr>
              <a:t>complaints were reported to have been resolved outside the formal complaints process.</a:t>
            </a: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black"/>
              </a:solidFill>
              <a:effectLst/>
              <a:uLnTx/>
              <a:uFillTx/>
              <a:latin typeface="Calibri"/>
              <a:ea typeface="+mn-ea"/>
              <a:cs typeface="+mn-cs"/>
            </a:endParaRP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 Stage 1 Resources &amp; Assets complaint related to a customer receiving conflicting information about the collection process following a summons notice.  This resulted in an apology and the team manager noting that there was a missed opportunity to discuss payment options and guidance on Retail relief.</a:t>
            </a:r>
            <a:endParaRPr kumimoji="0" lang="en-GB" sz="900" b="0" i="0" u="none" strike="noStrike" kern="1200" cap="none" spc="0" normalizeH="0" baseline="0" noProof="0" dirty="0">
              <a:ln>
                <a:noFill/>
              </a:ln>
              <a:solidFill>
                <a:prstClr val="black"/>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black"/>
              </a:solidFill>
              <a:effectLst/>
              <a:uLnTx/>
              <a:uFillTx/>
              <a:latin typeface="Calibri"/>
              <a:ea typeface="+mn-ea"/>
              <a:cs typeface="+mn-cs"/>
            </a:endParaRPr>
          </a:p>
          <a:p>
            <a:pPr marL="171450" indent="-171450" defTabSz="685718">
              <a:buFont typeface="Arial" panose="020B0604020202020204" pitchFamily="34" charset="0"/>
              <a:buChar char="•"/>
              <a:defRPr/>
            </a:pPr>
            <a:r>
              <a:rPr lang="en-GB" sz="900" dirty="0">
                <a:latin typeface="Calibri"/>
              </a:rPr>
              <a:t>Complaints issued to Democratic Services centred on conduct and inappropriate communication.  Neither of these were upheld.</a:t>
            </a:r>
            <a:endParaRPr lang="en-GB" sz="900" b="0" i="0" u="none" strike="noStrike" kern="1200" cap="none" spc="0" normalizeH="0" baseline="0" noProof="0" dirty="0">
              <a:ln>
                <a:noFill/>
              </a:ln>
              <a:effectLst/>
              <a:uLnTx/>
              <a:uFillTx/>
              <a:latin typeface="Calibri"/>
              <a:cs typeface="Calibri"/>
            </a:endParaRPr>
          </a:p>
          <a:p>
            <a:pPr defTabSz="685718">
              <a:defRPr/>
            </a:pPr>
            <a:endParaRPr lang="en-GB" sz="900" dirty="0">
              <a:cs typeface="Calibri"/>
            </a:endParaRPr>
          </a:p>
          <a:p>
            <a:pPr marL="171450" indent="-171450" defTabSz="685718">
              <a:buFont typeface="Arial" panose="020B0604020202020204" pitchFamily="34" charset="0"/>
              <a:buChar char="•"/>
              <a:defRPr/>
            </a:pPr>
            <a:r>
              <a:rPr lang="en-GB" sz="900" dirty="0"/>
              <a:t>The Ombudsman complaints were not investigated as it had no legal remit to investigate the matters or another resolution body existed. </a:t>
            </a:r>
          </a:p>
          <a:p>
            <a:pPr defTabSz="685718">
              <a:defRPr/>
            </a:pPr>
            <a:endParaRPr lang="en-GB" sz="900" dirty="0">
              <a:cs typeface="Calibri"/>
            </a:endParaRPr>
          </a:p>
          <a:p>
            <a:pPr marL="171450" indent="-171450" defTabSz="685718">
              <a:buFont typeface="Arial" panose="020B0604020202020204" pitchFamily="34" charset="0"/>
              <a:buChar char="•"/>
              <a:defRPr/>
            </a:pPr>
            <a:r>
              <a:rPr lang="en-GB" sz="900" dirty="0">
                <a:latin typeface="Calibri"/>
                <a:cs typeface="Calibri"/>
              </a:rPr>
              <a:t>The Sports &amp; Leisure complaints were not upheld and related to the booking policy of group classes at Places Leisure.</a:t>
            </a:r>
            <a:endParaRPr lang="en-GB" sz="1000" dirty="0">
              <a:latin typeface="Calibri"/>
              <a:cs typeface="Calibri"/>
            </a:endParaRPr>
          </a:p>
          <a:p>
            <a:pPr defTabSz="685718">
              <a:defRPr/>
            </a:pPr>
            <a:endParaRPr lang="en-GB" sz="900" dirty="0">
              <a:latin typeface="Calibri"/>
              <a:cs typeface="Calibri"/>
            </a:endParaRPr>
          </a:p>
          <a:p>
            <a:pPr marL="171450" indent="-171450" defTabSz="685718">
              <a:buFont typeface="Arial" panose="020B0604020202020204" pitchFamily="34" charset="0"/>
              <a:buChar char="•"/>
              <a:defRPr/>
            </a:pPr>
            <a:r>
              <a:rPr kumimoji="0" lang="en-GB" sz="900" b="0" i="0" u="none" strike="noStrike" kern="1200" cap="none" spc="0" normalizeH="0" baseline="0" noProof="0" dirty="0">
                <a:ln>
                  <a:noFill/>
                </a:ln>
                <a:effectLst/>
                <a:uLnTx/>
                <a:uFillTx/>
                <a:latin typeface="Calibri"/>
                <a:ea typeface="+mn-ea"/>
                <a:cs typeface="Calibri"/>
              </a:rPr>
              <a:t>1 o</a:t>
            </a:r>
            <a:r>
              <a:rPr lang="en-GB" sz="900" dirty="0">
                <a:latin typeface="Calibri"/>
                <a:cs typeface="Calibri"/>
              </a:rPr>
              <a:t>f the Benefit complaints was partially upheld. This related to the Service not offering an adequate level of communication following a customer’s query. The Service recognised the unnecessary frustration caused and took appropriate management action.  </a:t>
            </a:r>
            <a:endParaRPr lang="en-GB" sz="900" b="0" i="0" u="none" strike="noStrike" kern="1200" cap="none" spc="0" normalizeH="0" baseline="0" noProof="0" dirty="0">
              <a:ln>
                <a:noFill/>
              </a:ln>
              <a:effectLst/>
              <a:uLnTx/>
              <a:uFillTx/>
              <a:latin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50" b="0" i="0" u="none" strike="noStrike" kern="1200" cap="none" spc="0" normalizeH="0" baseline="0" noProof="0" dirty="0">
              <a:ln>
                <a:noFill/>
              </a:ln>
              <a:solidFill>
                <a:prstClr val="black"/>
              </a:solidFill>
              <a:effectLst/>
              <a:uLnTx/>
              <a:uFillTx/>
              <a:latin typeface="Calibri"/>
              <a:ea typeface="+mn-ea"/>
              <a:cs typeface="Calibri"/>
            </a:endParaRPr>
          </a:p>
        </p:txBody>
      </p:sp>
      <p:sp>
        <p:nvSpPr>
          <p:cNvPr id="23" name="Rectangle: Rounded Corners 66">
            <a:extLst>
              <a:ext uri="{FF2B5EF4-FFF2-40B4-BE49-F238E27FC236}">
                <a16:creationId xmlns:a16="http://schemas.microsoft.com/office/drawing/2014/main" id="{9C5808C2-ECC5-4CD0-87AF-46B374EF53DD}"/>
              </a:ext>
            </a:extLst>
          </p:cNvPr>
          <p:cNvSpPr/>
          <p:nvPr/>
        </p:nvSpPr>
        <p:spPr>
          <a:xfrm>
            <a:off x="780725" y="1445888"/>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4" name="TextBox 21">
            <a:extLst>
              <a:ext uri="{FF2B5EF4-FFF2-40B4-BE49-F238E27FC236}">
                <a16:creationId xmlns:a16="http://schemas.microsoft.com/office/drawing/2014/main" id="{5F457759-E3DE-47D4-B730-57C0F951EFC6}"/>
              </a:ext>
            </a:extLst>
          </p:cNvPr>
          <p:cNvSpPr txBox="1"/>
          <p:nvPr/>
        </p:nvSpPr>
        <p:spPr>
          <a:xfrm>
            <a:off x="788659" y="1412946"/>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25" name="Rectangle: Rounded Corners 82">
            <a:extLst>
              <a:ext uri="{FF2B5EF4-FFF2-40B4-BE49-F238E27FC236}">
                <a16:creationId xmlns:a16="http://schemas.microsoft.com/office/drawing/2014/main" id="{753107B4-27F0-4831-9E35-010B4E0FDA85}"/>
              </a:ext>
            </a:extLst>
          </p:cNvPr>
          <p:cNvSpPr/>
          <p:nvPr/>
        </p:nvSpPr>
        <p:spPr>
          <a:xfrm>
            <a:off x="3811739" y="3426010"/>
            <a:ext cx="2194538"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6" name="TextBox 21">
            <a:extLst>
              <a:ext uri="{FF2B5EF4-FFF2-40B4-BE49-F238E27FC236}">
                <a16:creationId xmlns:a16="http://schemas.microsoft.com/office/drawing/2014/main" id="{77629993-5A07-435E-80A7-3EA19B166827}"/>
              </a:ext>
            </a:extLst>
          </p:cNvPr>
          <p:cNvSpPr txBox="1"/>
          <p:nvPr/>
        </p:nvSpPr>
        <p:spPr>
          <a:xfrm>
            <a:off x="6006277" y="1412946"/>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27" name="Rectangle: Rounded Corners 88">
            <a:extLst>
              <a:ext uri="{FF2B5EF4-FFF2-40B4-BE49-F238E27FC236}">
                <a16:creationId xmlns:a16="http://schemas.microsoft.com/office/drawing/2014/main" id="{F515B4B0-14C9-47CB-B41F-B72584063659}"/>
              </a:ext>
            </a:extLst>
          </p:cNvPr>
          <p:cNvSpPr/>
          <p:nvPr/>
        </p:nvSpPr>
        <p:spPr>
          <a:xfrm>
            <a:off x="6006277" y="1452370"/>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8" name="TextBox 27">
            <a:extLst>
              <a:ext uri="{FF2B5EF4-FFF2-40B4-BE49-F238E27FC236}">
                <a16:creationId xmlns:a16="http://schemas.microsoft.com/office/drawing/2014/main" id="{CB837BEE-DE61-4A86-BFC1-F9C4E92CE0F9}"/>
              </a:ext>
            </a:extLst>
          </p:cNvPr>
          <p:cNvSpPr txBox="1"/>
          <p:nvPr/>
        </p:nvSpPr>
        <p:spPr>
          <a:xfrm>
            <a:off x="9481426" y="1812406"/>
            <a:ext cx="1969709" cy="1115690"/>
          </a:xfrm>
          <a:prstGeom prst="rect">
            <a:avLst/>
          </a:prstGeom>
          <a:noFill/>
          <a:ln>
            <a:noFill/>
          </a:ln>
        </p:spPr>
        <p:txBody>
          <a:bodyPr wrap="square" lIns="91440" tIns="45720" rIns="91440" bIns="45720" rtlCol="0" anchor="t">
            <a:spAutoFit/>
          </a:bodyPr>
          <a:lstStyle/>
          <a:p>
            <a:pPr lvl="0" defTabSz="685718">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Total </a:t>
            </a:r>
            <a:r>
              <a:rPr lang="en-GB" sz="1125" b="1" dirty="0">
                <a:solidFill>
                  <a:srgbClr val="4F81BD">
                    <a:lumMod val="75000"/>
                  </a:srgbClr>
                </a:solidFill>
              </a:rPr>
              <a:t>Complaints 2020-21:</a:t>
            </a:r>
            <a:endPar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15 complaints:</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8 Stage 1</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2 Stage 2</a:t>
            </a: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5 Ombudsman</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endParaRPr>
          </a:p>
        </p:txBody>
      </p:sp>
      <p:sp>
        <p:nvSpPr>
          <p:cNvPr id="29" name="TextBox 21">
            <a:extLst>
              <a:ext uri="{FF2B5EF4-FFF2-40B4-BE49-F238E27FC236}">
                <a16:creationId xmlns:a16="http://schemas.microsoft.com/office/drawing/2014/main" id="{3D817FB9-5AA1-496D-8203-A581E2B7ADCA}"/>
              </a:ext>
            </a:extLst>
          </p:cNvPr>
          <p:cNvSpPr txBox="1"/>
          <p:nvPr/>
        </p:nvSpPr>
        <p:spPr>
          <a:xfrm>
            <a:off x="3771214" y="3836328"/>
            <a:ext cx="1409044" cy="73866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Which services were complaints submitted to?</a:t>
            </a:r>
          </a:p>
        </p:txBody>
      </p:sp>
      <p:sp>
        <p:nvSpPr>
          <p:cNvPr id="31" name="TextBox 21">
            <a:extLst>
              <a:ext uri="{FF2B5EF4-FFF2-40B4-BE49-F238E27FC236}">
                <a16:creationId xmlns:a16="http://schemas.microsoft.com/office/drawing/2014/main" id="{7F44B0EE-C231-480E-B7BD-EF21283CDD84}"/>
              </a:ext>
            </a:extLst>
          </p:cNvPr>
          <p:cNvSpPr txBox="1"/>
          <p:nvPr/>
        </p:nvSpPr>
        <p:spPr>
          <a:xfrm>
            <a:off x="713952" y="3401839"/>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32" name="Picture 31">
            <a:extLst>
              <a:ext uri="{FF2B5EF4-FFF2-40B4-BE49-F238E27FC236}">
                <a16:creationId xmlns:a16="http://schemas.microsoft.com/office/drawing/2014/main" id="{EFD6AE4E-F077-433A-BB7F-CCC0BEB7AADC}"/>
              </a:ext>
            </a:extLst>
          </p:cNvPr>
          <p:cNvPicPr>
            <a:picLocks noChangeAspect="1"/>
          </p:cNvPicPr>
          <p:nvPr/>
        </p:nvPicPr>
        <p:blipFill>
          <a:blip r:embed="rId8"/>
          <a:stretch>
            <a:fillRect/>
          </a:stretch>
        </p:blipFill>
        <p:spPr>
          <a:xfrm>
            <a:off x="925639" y="4341539"/>
            <a:ext cx="576212" cy="517691"/>
          </a:xfrm>
          <a:prstGeom prst="rect">
            <a:avLst/>
          </a:prstGeom>
        </p:spPr>
      </p:pic>
      <p:graphicFrame>
        <p:nvGraphicFramePr>
          <p:cNvPr id="33" name="Chart Placeholder 360" descr="Pie chart">
            <a:extLst>
              <a:ext uri="{FF2B5EF4-FFF2-40B4-BE49-F238E27FC236}">
                <a16:creationId xmlns:a16="http://schemas.microsoft.com/office/drawing/2014/main" id="{30F4A8AE-6EA9-466C-863E-4C1435406334}"/>
              </a:ext>
            </a:extLst>
          </p:cNvPr>
          <p:cNvGraphicFramePr>
            <a:graphicFrameLocks/>
          </p:cNvGraphicFramePr>
          <p:nvPr/>
        </p:nvGraphicFramePr>
        <p:xfrm>
          <a:off x="1603174" y="4219478"/>
          <a:ext cx="709776" cy="757863"/>
        </p:xfrm>
        <a:graphic>
          <a:graphicData uri="http://schemas.openxmlformats.org/drawingml/2006/chart">
            <c:chart xmlns:c="http://schemas.openxmlformats.org/drawingml/2006/chart" xmlns:r="http://schemas.openxmlformats.org/officeDocument/2006/relationships" r:id="rId9"/>
          </a:graphicData>
        </a:graphic>
      </p:graphicFrame>
      <p:sp>
        <p:nvSpPr>
          <p:cNvPr id="34" name="Text Placeholder 438">
            <a:extLst>
              <a:ext uri="{FF2B5EF4-FFF2-40B4-BE49-F238E27FC236}">
                <a16:creationId xmlns:a16="http://schemas.microsoft.com/office/drawing/2014/main" id="{04399C42-CB34-43CA-8B72-50272DA76E00}"/>
              </a:ext>
            </a:extLst>
          </p:cNvPr>
          <p:cNvSpPr txBox="1">
            <a:spLocks/>
          </p:cNvSpPr>
          <p:nvPr/>
        </p:nvSpPr>
        <p:spPr>
          <a:xfrm>
            <a:off x="1658547" y="4456994"/>
            <a:ext cx="574312" cy="388144"/>
          </a:xfrm>
          <a:prstGeom prst="rect">
            <a:avLst/>
          </a:prstGeom>
        </p:spPr>
        <p:txBody>
          <a:bodyPr vert="horz" lIns="68580" tIns="34290" rIns="68580" bIns="34290" rtlCol="0" anchor="t">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50" dirty="0">
                <a:solidFill>
                  <a:prstClr val="white"/>
                </a:solidFill>
                <a:latin typeface="Rockwell"/>
              </a:rPr>
              <a:t>15</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35" name="Text Placeholder 28">
            <a:extLst>
              <a:ext uri="{FF2B5EF4-FFF2-40B4-BE49-F238E27FC236}">
                <a16:creationId xmlns:a16="http://schemas.microsoft.com/office/drawing/2014/main" id="{F89DEDBF-3D52-4470-B19C-DB9B407CD186}"/>
              </a:ext>
            </a:extLst>
          </p:cNvPr>
          <p:cNvSpPr txBox="1">
            <a:spLocks/>
          </p:cNvSpPr>
          <p:nvPr/>
        </p:nvSpPr>
        <p:spPr>
          <a:xfrm>
            <a:off x="1824065" y="4498927"/>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email</a:t>
            </a:r>
          </a:p>
        </p:txBody>
      </p:sp>
      <p:sp>
        <p:nvSpPr>
          <p:cNvPr id="36" name="TextBox 21">
            <a:extLst>
              <a:ext uri="{FF2B5EF4-FFF2-40B4-BE49-F238E27FC236}">
                <a16:creationId xmlns:a16="http://schemas.microsoft.com/office/drawing/2014/main" id="{B56D3D88-1151-49EA-8CA0-59572CE3A0DA}"/>
              </a:ext>
            </a:extLst>
          </p:cNvPr>
          <p:cNvSpPr txBox="1"/>
          <p:nvPr/>
        </p:nvSpPr>
        <p:spPr>
          <a:xfrm>
            <a:off x="6431851" y="3381115"/>
            <a:ext cx="47219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What were our residents dissatisfied with?</a:t>
            </a:r>
          </a:p>
        </p:txBody>
      </p:sp>
      <p:sp>
        <p:nvSpPr>
          <p:cNvPr id="37" name="Text Placeholder 28">
            <a:extLst>
              <a:ext uri="{FF2B5EF4-FFF2-40B4-BE49-F238E27FC236}">
                <a16:creationId xmlns:a16="http://schemas.microsoft.com/office/drawing/2014/main" id="{5AB78BFC-BDB5-4851-91D4-26CCF3AE6B27}"/>
              </a:ext>
            </a:extLst>
          </p:cNvPr>
          <p:cNvSpPr txBox="1">
            <a:spLocks/>
          </p:cNvSpPr>
          <p:nvPr/>
        </p:nvSpPr>
        <p:spPr>
          <a:xfrm>
            <a:off x="6842609" y="3735355"/>
            <a:ext cx="1932768" cy="14962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Assessment decision</a:t>
            </a:r>
          </a:p>
        </p:txBody>
      </p:sp>
      <p:sp>
        <p:nvSpPr>
          <p:cNvPr id="38" name="Text Placeholder 28">
            <a:extLst>
              <a:ext uri="{FF2B5EF4-FFF2-40B4-BE49-F238E27FC236}">
                <a16:creationId xmlns:a16="http://schemas.microsoft.com/office/drawing/2014/main" id="{D04DF509-C01F-4251-97E6-4DD4C736A6E7}"/>
              </a:ext>
            </a:extLst>
          </p:cNvPr>
          <p:cNvSpPr txBox="1">
            <a:spLocks/>
          </p:cNvSpPr>
          <p:nvPr/>
        </p:nvSpPr>
        <p:spPr>
          <a:xfrm>
            <a:off x="8342733" y="3713114"/>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900" b="0" i="0" u="none" strike="noStrike" kern="1200" cap="none" spc="0" normalizeH="0" baseline="0" noProof="0" dirty="0">
              <a:ln>
                <a:noFill/>
              </a:ln>
              <a:solidFill>
                <a:prstClr val="white"/>
              </a:solidFill>
              <a:effectLst/>
              <a:uLnTx/>
              <a:uFillTx/>
              <a:latin typeface="Verdana"/>
              <a:ea typeface="+mn-ea"/>
              <a:cs typeface="+mn-cs"/>
            </a:endParaRPr>
          </a:p>
        </p:txBody>
      </p:sp>
      <p:sp>
        <p:nvSpPr>
          <p:cNvPr id="39" name="Text Placeholder 28">
            <a:extLst>
              <a:ext uri="{FF2B5EF4-FFF2-40B4-BE49-F238E27FC236}">
                <a16:creationId xmlns:a16="http://schemas.microsoft.com/office/drawing/2014/main" id="{0B778E01-04A6-47DA-BDCE-C75C2DD8CC45}"/>
              </a:ext>
            </a:extLst>
          </p:cNvPr>
          <p:cNvSpPr txBox="1">
            <a:spLocks/>
          </p:cNvSpPr>
          <p:nvPr/>
        </p:nvSpPr>
        <p:spPr>
          <a:xfrm>
            <a:off x="10271808" y="3648092"/>
            <a:ext cx="1039450" cy="285654"/>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Inadequate communication</a:t>
            </a:r>
          </a:p>
        </p:txBody>
      </p:sp>
      <p:sp>
        <p:nvSpPr>
          <p:cNvPr id="40" name="Text Placeholder 438">
            <a:extLst>
              <a:ext uri="{FF2B5EF4-FFF2-40B4-BE49-F238E27FC236}">
                <a16:creationId xmlns:a16="http://schemas.microsoft.com/office/drawing/2014/main" id="{48985714-9007-4075-8CD5-59652FE2D637}"/>
              </a:ext>
            </a:extLst>
          </p:cNvPr>
          <p:cNvSpPr txBox="1">
            <a:spLocks/>
          </p:cNvSpPr>
          <p:nvPr/>
        </p:nvSpPr>
        <p:spPr>
          <a:xfrm>
            <a:off x="7565123" y="4574992"/>
            <a:ext cx="514092" cy="447850"/>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11</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41" name="Text Placeholder 438">
            <a:extLst>
              <a:ext uri="{FF2B5EF4-FFF2-40B4-BE49-F238E27FC236}">
                <a16:creationId xmlns:a16="http://schemas.microsoft.com/office/drawing/2014/main" id="{DFE6DF35-BBF9-4A70-A859-4F94A51955A4}"/>
              </a:ext>
            </a:extLst>
          </p:cNvPr>
          <p:cNvSpPr txBox="1">
            <a:spLocks/>
          </p:cNvSpPr>
          <p:nvPr/>
        </p:nvSpPr>
        <p:spPr>
          <a:xfrm>
            <a:off x="8849360" y="4449859"/>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42" name="Text Placeholder 438">
            <a:extLst>
              <a:ext uri="{FF2B5EF4-FFF2-40B4-BE49-F238E27FC236}">
                <a16:creationId xmlns:a16="http://schemas.microsoft.com/office/drawing/2014/main" id="{3C7FB4CB-5EC2-414E-B7D0-B8661A4D38BD}"/>
              </a:ext>
            </a:extLst>
          </p:cNvPr>
          <p:cNvSpPr txBox="1">
            <a:spLocks/>
          </p:cNvSpPr>
          <p:nvPr/>
        </p:nvSpPr>
        <p:spPr>
          <a:xfrm>
            <a:off x="10369911" y="4602933"/>
            <a:ext cx="996611" cy="371267"/>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3</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43" name="Rectangle: Rounded Corners 118">
            <a:extLst>
              <a:ext uri="{FF2B5EF4-FFF2-40B4-BE49-F238E27FC236}">
                <a16:creationId xmlns:a16="http://schemas.microsoft.com/office/drawing/2014/main" id="{71B27411-D510-4EC9-8445-5FFA0DAA378C}"/>
              </a:ext>
            </a:extLst>
          </p:cNvPr>
          <p:cNvSpPr/>
          <p:nvPr/>
        </p:nvSpPr>
        <p:spPr>
          <a:xfrm>
            <a:off x="609600" y="5088468"/>
            <a:ext cx="10868448" cy="1734089"/>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3" name="Rectangle 2"/>
          <p:cNvSpPr/>
          <p:nvPr/>
        </p:nvSpPr>
        <p:spPr>
          <a:xfrm>
            <a:off x="8879890" y="4419079"/>
            <a:ext cx="457242" cy="380873"/>
          </a:xfrm>
          <a:prstGeom prst="rect">
            <a:avLst/>
          </a:prstGeom>
        </p:spPr>
        <p:txBody>
          <a:bodyPr wrap="square">
            <a:spAutoFit/>
          </a:bodyPr>
          <a:lstStyle/>
          <a:p>
            <a:pPr marL="0" marR="0" lvl="0" indent="0" algn="l" defTabSz="914373" rtl="0" eaLnBrk="1" fontAlgn="auto" latinLnBrk="0" hangingPunct="1">
              <a:lnSpc>
                <a:spcPct val="100000"/>
              </a:lnSpc>
              <a:spcBef>
                <a:spcPts val="0"/>
              </a:spcBef>
              <a:spcAft>
                <a:spcPts val="0"/>
              </a:spcAft>
              <a:buClrTx/>
              <a:buSzTx/>
              <a:buFontTx/>
              <a:buNone/>
              <a:tabLst/>
              <a:defRPr/>
            </a:pP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graphicFrame>
        <p:nvGraphicFramePr>
          <p:cNvPr id="44" name="Chart 43"/>
          <p:cNvGraphicFramePr/>
          <p:nvPr>
            <p:extLst>
              <p:ext uri="{D42A27DB-BD31-4B8C-83A1-F6EECF244321}">
                <p14:modId xmlns:p14="http://schemas.microsoft.com/office/powerpoint/2010/main" val="1423242759"/>
              </p:ext>
            </p:extLst>
          </p:nvPr>
        </p:nvGraphicFramePr>
        <p:xfrm>
          <a:off x="896036" y="1711556"/>
          <a:ext cx="4758197" cy="142588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6" name="Chart 45"/>
          <p:cNvGraphicFramePr/>
          <p:nvPr>
            <p:extLst>
              <p:ext uri="{D42A27DB-BD31-4B8C-83A1-F6EECF244321}">
                <p14:modId xmlns:p14="http://schemas.microsoft.com/office/powerpoint/2010/main" val="3134174036"/>
              </p:ext>
            </p:extLst>
          </p:nvPr>
        </p:nvGraphicFramePr>
        <p:xfrm>
          <a:off x="6080612" y="1719751"/>
          <a:ext cx="3421538" cy="155795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8" name="Chart 7"/>
          <p:cNvGraphicFramePr/>
          <p:nvPr>
            <p:extLst>
              <p:ext uri="{D42A27DB-BD31-4B8C-83A1-F6EECF244321}">
                <p14:modId xmlns:p14="http://schemas.microsoft.com/office/powerpoint/2010/main" val="4092084149"/>
              </p:ext>
            </p:extLst>
          </p:nvPr>
        </p:nvGraphicFramePr>
        <p:xfrm>
          <a:off x="4740861" y="2879808"/>
          <a:ext cx="2735949" cy="2711327"/>
        </p:xfrm>
        <a:graphic>
          <a:graphicData uri="http://schemas.openxmlformats.org/drawingml/2006/chart">
            <c:chart xmlns:c="http://schemas.openxmlformats.org/drawingml/2006/chart" xmlns:r="http://schemas.openxmlformats.org/officeDocument/2006/relationships" r:id="rId12"/>
          </a:graphicData>
        </a:graphic>
      </p:graphicFrame>
      <p:sp>
        <p:nvSpPr>
          <p:cNvPr id="5" name="TextBox 4"/>
          <p:cNvSpPr txBox="1"/>
          <p:nvPr/>
        </p:nvSpPr>
        <p:spPr>
          <a:xfrm>
            <a:off x="6113816" y="4074912"/>
            <a:ext cx="73061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Benefits &amp; Assessments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(8)</a:t>
            </a:r>
          </a:p>
        </p:txBody>
      </p:sp>
      <p:pic>
        <p:nvPicPr>
          <p:cNvPr id="47" name="Picture 46">
            <a:extLst>
              <a:ext uri="{FF2B5EF4-FFF2-40B4-BE49-F238E27FC236}">
                <a16:creationId xmlns:a16="http://schemas.microsoft.com/office/drawing/2014/main" id="{497DB072-A022-4CCE-B3D1-4252F98A3A69}"/>
              </a:ext>
            </a:extLst>
          </p:cNvPr>
          <p:cNvPicPr>
            <a:picLocks noChangeAspect="1"/>
          </p:cNvPicPr>
          <p:nvPr/>
        </p:nvPicPr>
        <p:blipFill rotWithShape="1">
          <a:blip r:embed="rId13">
            <a:duotone>
              <a:prstClr val="black"/>
              <a:srgbClr val="5B9BD5">
                <a:tint val="45000"/>
                <a:satMod val="400000"/>
              </a:srgbClr>
            </a:duotone>
            <a:alphaModFix amt="70000"/>
            <a:extLst>
              <a:ext uri="{BEBA8EAE-BF5A-486C-A8C5-ECC9F3942E4B}">
                <a14:imgProps xmlns:a14="http://schemas.microsoft.com/office/drawing/2010/main">
                  <a14:imgLayer r:embed="rId14">
                    <a14:imgEffect>
                      <a14:colorTemperature colorTemp="3371"/>
                    </a14:imgEffect>
                    <a14:imgEffect>
                      <a14:saturation sat="180000"/>
                    </a14:imgEffect>
                  </a14:imgLayer>
                </a14:imgProps>
              </a:ext>
            </a:extLst>
          </a:blip>
          <a:srcRect t="16634" b="-16634"/>
          <a:stretch/>
        </p:blipFill>
        <p:spPr>
          <a:xfrm>
            <a:off x="9019966" y="3967669"/>
            <a:ext cx="584550" cy="5932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a:extLst>
              <a:ext uri="{FF2B5EF4-FFF2-40B4-BE49-F238E27FC236}">
                <a16:creationId xmlns:a16="http://schemas.microsoft.com/office/drawing/2014/main" id="{28A849C4-D632-4F38-862D-EE44C33D5803}"/>
              </a:ext>
            </a:extLst>
          </p:cNvPr>
          <p:cNvSpPr txBox="1"/>
          <p:nvPr/>
        </p:nvSpPr>
        <p:spPr>
          <a:xfrm>
            <a:off x="8963258" y="3704085"/>
            <a:ext cx="625491" cy="230832"/>
          </a:xfrm>
          <a:prstGeom prst="rect">
            <a:avLst/>
          </a:prstGeom>
          <a:noFill/>
        </p:spPr>
        <p:txBody>
          <a:bodyPr wrap="none" rtlCol="0">
            <a:spAutoFit/>
          </a:bodyPr>
          <a:lstStyle/>
          <a:p>
            <a:pPr algn="ctr"/>
            <a:r>
              <a:rPr lang="en-GB" sz="900" dirty="0">
                <a:solidFill>
                  <a:schemeClr val="bg1"/>
                </a:solidFill>
                <a:latin typeface="Verdana" panose="020B0604030504040204" pitchFamily="34" charset="0"/>
                <a:ea typeface="Verdana" panose="020B0604030504040204" pitchFamily="34" charset="0"/>
              </a:rPr>
              <a:t>Process</a:t>
            </a:r>
          </a:p>
        </p:txBody>
      </p:sp>
      <p:sp>
        <p:nvSpPr>
          <p:cNvPr id="6" name="TextBox 5">
            <a:extLst>
              <a:ext uri="{FF2B5EF4-FFF2-40B4-BE49-F238E27FC236}">
                <a16:creationId xmlns:a16="http://schemas.microsoft.com/office/drawing/2014/main" id="{9BF311DE-2D74-427B-AE6D-6733EC55D7D5}"/>
              </a:ext>
            </a:extLst>
          </p:cNvPr>
          <p:cNvSpPr txBox="1"/>
          <p:nvPr/>
        </p:nvSpPr>
        <p:spPr>
          <a:xfrm>
            <a:off x="8879890" y="4571944"/>
            <a:ext cx="914400" cy="381643"/>
          </a:xfrm>
          <a:prstGeom prst="rect">
            <a:avLst/>
          </a:prstGeom>
          <a:noFill/>
        </p:spPr>
        <p:txBody>
          <a:bodyPr wrap="square" rtlCol="0">
            <a:spAutoFit/>
          </a:bodyPr>
          <a:lstStyle/>
          <a:p>
            <a:pPr algn="ctr"/>
            <a:r>
              <a:rPr lang="en-GB" sz="1880" b="1" dirty="0">
                <a:solidFill>
                  <a:schemeClr val="bg1"/>
                </a:solidFill>
                <a:latin typeface="Rockwell" panose="02060603020205020403" pitchFamily="18" charset="0"/>
              </a:rPr>
              <a:t>1</a:t>
            </a:r>
          </a:p>
        </p:txBody>
      </p:sp>
    </p:spTree>
    <p:extLst>
      <p:ext uri="{BB962C8B-B14F-4D97-AF65-F5344CB8AC3E}">
        <p14:creationId xmlns:p14="http://schemas.microsoft.com/office/powerpoint/2010/main" val="25444992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53701" y="256547"/>
            <a:ext cx="10635643" cy="818969"/>
          </a:xfrm>
          <a:prstGeom prst="rect">
            <a:avLst/>
          </a:prstGeom>
        </p:spPr>
        <p:txBody>
          <a:bodyPr vert="horz" lIns="0" tIns="0" rIns="0" bIns="0" rtlCol="0" anchor="ctr">
            <a:normAutofit/>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dirty="0">
                <a:ln>
                  <a:noFill/>
                </a:ln>
                <a:solidFill>
                  <a:prstClr val="black"/>
                </a:solidFill>
                <a:effectLst/>
                <a:uLnTx/>
                <a:uFillTx/>
                <a:latin typeface="Calibri"/>
                <a:ea typeface="+mj-ea"/>
                <a:cs typeface="+mj-cs"/>
              </a:rPr>
              <a:t>Formal Complaints </a:t>
            </a:r>
            <a:r>
              <a:rPr kumimoji="0" lang="en-GB" sz="2100" b="1" i="0" u="none" strike="noStrike" kern="1200" cap="none" spc="0" normalizeH="0" baseline="0" noProof="0" dirty="0">
                <a:ln>
                  <a:noFill/>
                </a:ln>
                <a:solidFill>
                  <a:srgbClr val="0070C0"/>
                </a:solidFill>
                <a:effectLst/>
                <a:uLnTx/>
                <a:uFillTx/>
                <a:latin typeface="Calibri"/>
                <a:ea typeface="+mj-ea"/>
                <a:cs typeface="+mj-cs"/>
              </a:rPr>
              <a:t>I Children’s Services </a:t>
            </a:r>
          </a:p>
          <a:p>
            <a:pPr algn="l" defTabSz="489854">
              <a:defRPr/>
            </a:pPr>
            <a:r>
              <a:rPr kumimoji="0" lang="en-GB" sz="1600" b="1" i="0" u="none" strike="noStrike" kern="1200" cap="none" spc="0" normalizeH="0" baseline="0" noProof="0" dirty="0">
                <a:ln>
                  <a:noFill/>
                </a:ln>
                <a:solidFill>
                  <a:srgbClr val="0070C0"/>
                </a:solidFill>
                <a:effectLst/>
                <a:uLnTx/>
                <a:uFillTx/>
                <a:latin typeface="Calibri Light"/>
                <a:cs typeface="Calibri Light"/>
              </a:rPr>
              <a:t>Compared to the previous year the number of complaints increased in 2020/21.</a:t>
            </a:r>
            <a:r>
              <a:rPr lang="en-GB" sz="1600" dirty="0">
                <a:solidFill>
                  <a:srgbClr val="0070C0"/>
                </a:solidFill>
                <a:latin typeface="Calibri Light"/>
                <a:cs typeface="Calibri Light"/>
              </a:rPr>
              <a:t> </a:t>
            </a:r>
            <a:r>
              <a:rPr kumimoji="0" lang="en-GB" sz="1600" b="1" i="0" u="none" strike="noStrike" kern="1200" cap="none" spc="0" normalizeH="0" baseline="0" noProof="0" dirty="0">
                <a:ln>
                  <a:noFill/>
                </a:ln>
                <a:solidFill>
                  <a:srgbClr val="0070C0"/>
                </a:solidFill>
                <a:effectLst/>
                <a:uLnTx/>
                <a:uFillTx/>
                <a:latin typeface="Calibri Light"/>
                <a:cs typeface="Calibri Light"/>
              </a:rPr>
              <a:t> This increase was largely </a:t>
            </a:r>
            <a:r>
              <a:rPr lang="en-GB" sz="1600" dirty="0">
                <a:solidFill>
                  <a:srgbClr val="0070C0"/>
                </a:solidFill>
                <a:latin typeface="Calibri Light"/>
                <a:cs typeface="Calibri Light"/>
              </a:rPr>
              <a:t>as </a:t>
            </a:r>
            <a:r>
              <a:rPr kumimoji="0" lang="en-GB" sz="1600" b="1" i="0" u="none" strike="noStrike" kern="1200" cap="none" spc="0" normalizeH="0" baseline="0" noProof="0" dirty="0">
                <a:ln>
                  <a:noFill/>
                </a:ln>
                <a:solidFill>
                  <a:srgbClr val="0070C0"/>
                </a:solidFill>
                <a:effectLst/>
                <a:uLnTx/>
                <a:uFillTx/>
                <a:latin typeface="Calibri Light"/>
                <a:cs typeface="Calibri Light"/>
              </a:rPr>
              <a:t>a result of </a:t>
            </a:r>
            <a:r>
              <a:rPr lang="en-GB" sz="1600" dirty="0">
                <a:solidFill>
                  <a:srgbClr val="0070C0"/>
                </a:solidFill>
                <a:latin typeface="Calibri Light"/>
                <a:cs typeface="Calibri Light"/>
              </a:rPr>
              <a:t>improved</a:t>
            </a:r>
            <a:r>
              <a:rPr kumimoji="0" lang="en-GB" sz="1600" b="1" i="0" u="none" strike="noStrike" kern="1200" cap="none" spc="0" normalizeH="0" baseline="0" noProof="0" dirty="0">
                <a:ln>
                  <a:noFill/>
                </a:ln>
                <a:solidFill>
                  <a:srgbClr val="0070C0"/>
                </a:solidFill>
                <a:effectLst/>
                <a:uLnTx/>
                <a:uFillTx/>
                <a:latin typeface="Calibri Light"/>
                <a:cs typeface="Calibri Light"/>
              </a:rPr>
              <a:t> complaints reporting.</a:t>
            </a:r>
            <a:r>
              <a:rPr lang="en-GB" sz="1600" dirty="0">
                <a:solidFill>
                  <a:srgbClr val="0070C0"/>
                </a:solidFill>
                <a:latin typeface="Calibri Light"/>
                <a:cs typeface="Calibri Light"/>
              </a:rPr>
              <a:t> </a:t>
            </a:r>
            <a:endParaRPr lang="en-GB" sz="1600" b="1" i="0" u="none" strike="noStrike" kern="1200" cap="none" spc="0" normalizeH="0" baseline="0" noProof="0" dirty="0">
              <a:ln>
                <a:noFill/>
              </a:ln>
              <a:solidFill>
                <a:srgbClr val="0070C0"/>
              </a:solidFill>
              <a:effectLst/>
              <a:uLnTx/>
              <a:uFillTx/>
              <a:latin typeface="Calibri Light"/>
              <a:cs typeface="Calibri Light"/>
            </a:endParaRPr>
          </a:p>
        </p:txBody>
      </p:sp>
      <p:sp>
        <p:nvSpPr>
          <p:cNvPr id="3" name="Rectangle: Rounded Corners 101">
            <a:extLst>
              <a:ext uri="{FF2B5EF4-FFF2-40B4-BE49-F238E27FC236}">
                <a16:creationId xmlns:a16="http://schemas.microsoft.com/office/drawing/2014/main" id="{6128DB79-7202-4A9D-A6AC-176A6662FB5B}"/>
              </a:ext>
            </a:extLst>
          </p:cNvPr>
          <p:cNvSpPr/>
          <p:nvPr/>
        </p:nvSpPr>
        <p:spPr>
          <a:xfrm>
            <a:off x="6049408" y="3355954"/>
            <a:ext cx="538092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Rectangle: Rounded Corners 95">
            <a:extLst>
              <a:ext uri="{FF2B5EF4-FFF2-40B4-BE49-F238E27FC236}">
                <a16:creationId xmlns:a16="http://schemas.microsoft.com/office/drawing/2014/main" id="{95462CA7-AEEB-4B03-8416-E6A19425CEEB}"/>
              </a:ext>
            </a:extLst>
          </p:cNvPr>
          <p:cNvSpPr/>
          <p:nvPr/>
        </p:nvSpPr>
        <p:spPr>
          <a:xfrm>
            <a:off x="761672" y="3362595"/>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Placeholder 438">
            <a:extLst>
              <a:ext uri="{FF2B5EF4-FFF2-40B4-BE49-F238E27FC236}">
                <a16:creationId xmlns:a16="http://schemas.microsoft.com/office/drawing/2014/main" id="{B49A98DC-0484-43DA-8119-2585E759C606}"/>
              </a:ext>
            </a:extLst>
          </p:cNvPr>
          <p:cNvSpPr txBox="1">
            <a:spLocks/>
          </p:cNvSpPr>
          <p:nvPr/>
        </p:nvSpPr>
        <p:spPr>
          <a:xfrm>
            <a:off x="1238955" y="2806407"/>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6"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61354" y="5506011"/>
          <a:ext cx="815578" cy="819150"/>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3660" y="4005620"/>
            <a:ext cx="521822" cy="5372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7015" y="3962896"/>
            <a:ext cx="580037" cy="584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0"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52213" y="3572494"/>
          <a:ext cx="709776" cy="757863"/>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 Placeholder 438">
            <a:extLst>
              <a:ext uri="{FF2B5EF4-FFF2-40B4-BE49-F238E27FC236}">
                <a16:creationId xmlns:a16="http://schemas.microsoft.com/office/drawing/2014/main" id="{B49A98DC-0484-43DA-8119-2585E759C606}"/>
              </a:ext>
            </a:extLst>
          </p:cNvPr>
          <p:cNvSpPr txBox="1">
            <a:spLocks/>
          </p:cNvSpPr>
          <p:nvPr/>
        </p:nvSpPr>
        <p:spPr>
          <a:xfrm>
            <a:off x="1625973" y="3771730"/>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0</a:t>
            </a: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7435" y="3722701"/>
            <a:ext cx="661045" cy="461279"/>
          </a:xfrm>
          <a:prstGeom prst="rect">
            <a:avLst/>
          </a:prstGeom>
        </p:spPr>
      </p:pic>
      <p:sp>
        <p:nvSpPr>
          <p:cNvPr id="13" name="Text Placeholder 28">
            <a:extLst>
              <a:ext uri="{FF2B5EF4-FFF2-40B4-BE49-F238E27FC236}">
                <a16:creationId xmlns:a16="http://schemas.microsoft.com/office/drawing/2014/main" id="{12BCD4F1-2504-47C1-99F6-B39BCBDDC0FB}"/>
              </a:ext>
            </a:extLst>
          </p:cNvPr>
          <p:cNvSpPr txBox="1">
            <a:spLocks/>
          </p:cNvSpPr>
          <p:nvPr/>
        </p:nvSpPr>
        <p:spPr>
          <a:xfrm>
            <a:off x="1790260" y="3843069"/>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letter</a:t>
            </a:r>
          </a:p>
        </p:txBody>
      </p:sp>
      <p:sp>
        <p:nvSpPr>
          <p:cNvPr id="14" name="TextBox 13">
            <a:extLst>
              <a:ext uri="{FF2B5EF4-FFF2-40B4-BE49-F238E27FC236}">
                <a16:creationId xmlns:a16="http://schemas.microsoft.com/office/drawing/2014/main" id="{5D7545F1-B8C5-41E6-A047-F375A3A85988}"/>
              </a:ext>
            </a:extLst>
          </p:cNvPr>
          <p:cNvSpPr txBox="1"/>
          <p:nvPr/>
        </p:nvSpPr>
        <p:spPr>
          <a:xfrm>
            <a:off x="639455" y="4899075"/>
            <a:ext cx="11152052" cy="1731243"/>
          </a:xfrm>
          <a:prstGeom prst="rect">
            <a:avLst/>
          </a:prstGeom>
          <a:noFill/>
        </p:spPr>
        <p:txBody>
          <a:bodyPr wrap="square" lIns="68580" tIns="34290" rIns="68580" bIns="34290" rtlCol="0" anchor="t">
            <a:spAutoFit/>
          </a:bodyPr>
          <a:lstStyle/>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900" b="0" i="0" u="none" strike="noStrike" kern="1200" cap="none" spc="0" normalizeH="0" baseline="0" noProof="0" dirty="0">
              <a:ln>
                <a:noFill/>
              </a:ln>
              <a:solidFill>
                <a:prstClr val="black"/>
              </a:solidFill>
              <a:effectLst/>
              <a:uLnTx/>
              <a:uFillTx/>
              <a:latin typeface="Calibri"/>
              <a:ea typeface="+mn-ea"/>
              <a:cs typeface="+mn-cs"/>
            </a:endParaRP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1" dirty="0">
                <a:solidFill>
                  <a:prstClr val="black"/>
                </a:solidFill>
                <a:latin typeface="Calibri"/>
              </a:rPr>
              <a:t>12</a:t>
            </a:r>
            <a:r>
              <a:rPr kumimoji="0" lang="en-GB" sz="900" b="0" i="0" u="none" strike="noStrike" kern="1200" cap="none" spc="0" normalizeH="0" baseline="0" noProof="0" dirty="0">
                <a:ln>
                  <a:noFill/>
                </a:ln>
                <a:solidFill>
                  <a:prstClr val="black"/>
                </a:solidFill>
                <a:effectLst/>
                <a:uLnTx/>
                <a:uFillTx/>
                <a:latin typeface="Calibri"/>
                <a:ea typeface="+mn-ea"/>
                <a:cs typeface="+mn-cs"/>
              </a:rPr>
              <a:t> complaints were resolved outside the formal complaints process.  </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900" b="0" i="0" u="none" strike="noStrike" kern="1200" cap="none" spc="0" normalizeH="0" baseline="0" noProof="0" dirty="0">
              <a:ln>
                <a:noFill/>
              </a:ln>
              <a:solidFill>
                <a:prstClr val="black"/>
              </a:solidFill>
              <a:effectLst/>
              <a:uLnTx/>
              <a:uFillTx/>
              <a:latin typeface="Calibri"/>
              <a:ea typeface="+mn-ea"/>
              <a:cs typeface="+mn-cs"/>
            </a:endParaRPr>
          </a:p>
          <a:p>
            <a:pPr marL="171450" indent="-171450">
              <a:buFont typeface="Arial" panose="020B0604020202020204" pitchFamily="34" charset="0"/>
              <a:buChar char="•"/>
              <a:tabLst>
                <a:tab pos="457200" algn="l"/>
              </a:tabLst>
            </a:pPr>
            <a:r>
              <a:rPr kumimoji="0" lang="en-GB" sz="900" b="0" i="0" u="none" strike="noStrike" kern="1200" cap="none" spc="0" normalizeH="0" baseline="0" noProof="0" dirty="0">
                <a:ln>
                  <a:noFill/>
                </a:ln>
                <a:effectLst/>
                <a:uLnTx/>
                <a:uFillTx/>
                <a:latin typeface="Calibri"/>
                <a:ea typeface="+mn-ea"/>
                <a:cs typeface="Calibri"/>
              </a:rPr>
              <a:t>SEN complaints related to delays in the annual review process and provision of EHCP’s. This caused frustration for parents.</a:t>
            </a:r>
            <a:r>
              <a:rPr lang="en-GB" sz="900" dirty="0">
                <a:latin typeface="Calibri"/>
                <a:cs typeface="Calibri"/>
              </a:rPr>
              <a:t>  </a:t>
            </a:r>
            <a:r>
              <a:rPr lang="en-GB" sz="900" kern="1200" dirty="0">
                <a:solidFill>
                  <a:srgbClr val="000000"/>
                </a:solidFill>
                <a:effectLst/>
                <a:latin typeface="Calibri"/>
                <a:cs typeface="Calibri"/>
              </a:rPr>
              <a:t>The SEN Service reviewed internal processes and practices to ensure the systems in place were effective in improving the customer experience whilst fulfilling statutory obligations</a:t>
            </a:r>
            <a:r>
              <a:rPr lang="en-GB" sz="900" dirty="0">
                <a:solidFill>
                  <a:srgbClr val="000000"/>
                </a:solidFill>
                <a:latin typeface="Calibri"/>
                <a:cs typeface="Calibri"/>
              </a:rPr>
              <a:t>.</a:t>
            </a:r>
            <a:endParaRPr lang="en-GB" sz="1200" dirty="0">
              <a:effectLst/>
              <a:latin typeface="Calibri"/>
              <a:ea typeface="Times New Roman" panose="02020603050405020304" pitchFamily="18" charset="0"/>
              <a:cs typeface="Calibri"/>
            </a:endParaRPr>
          </a:p>
          <a:p>
            <a:pPr marL="171450" lvl="0" indent="-171450">
              <a:buFont typeface="Arial" panose="020B0604020202020204" pitchFamily="34" charset="0"/>
              <a:buChar char="•"/>
              <a:tabLst>
                <a:tab pos="457200" algn="l"/>
              </a:tabLst>
            </a:pPr>
            <a:endParaRPr lang="en-GB" sz="900" dirty="0">
              <a:solidFill>
                <a:prstClr val="black"/>
              </a:solidFill>
              <a:latin typeface="Calibri"/>
              <a:cs typeface="Calibri"/>
            </a:endParaRPr>
          </a:p>
          <a:p>
            <a:pPr marL="171450" indent="-171450" defTabSz="685718">
              <a:buFont typeface="Arial" panose="020B0604020202020204" pitchFamily="34" charset="0"/>
              <a:buChar char="•"/>
              <a:tabLst>
                <a:tab pos="342900" algn="l"/>
              </a:tabLst>
              <a:defRPr/>
            </a:pPr>
            <a:r>
              <a:rPr kumimoji="0" lang="en-GB" sz="900" b="0" i="0" u="none" strike="noStrike" kern="1200" cap="none" spc="0" normalizeH="0" baseline="0" noProof="0" dirty="0">
                <a:ln>
                  <a:noFill/>
                </a:ln>
                <a:effectLst/>
                <a:uLnTx/>
                <a:uFillTx/>
                <a:latin typeface="Calibri"/>
                <a:ea typeface="+mn-ea"/>
                <a:cs typeface="+mn-cs"/>
              </a:rPr>
              <a:t>CTU </a:t>
            </a:r>
            <a:r>
              <a:rPr lang="en-GB" sz="900" dirty="0">
                <a:latin typeface="Calibri"/>
              </a:rPr>
              <a:t>complaints centred on two matters.  A parent raised safeguarding</a:t>
            </a:r>
            <a:r>
              <a:rPr kumimoji="0" lang="en-GB" sz="900" b="0" i="0" u="none" strike="noStrike" kern="1200" cap="none" spc="0" normalizeH="0" baseline="0" noProof="0" dirty="0">
                <a:ln>
                  <a:noFill/>
                </a:ln>
                <a:effectLst/>
                <a:uLnTx/>
                <a:uFillTx/>
                <a:latin typeface="Calibri"/>
                <a:ea typeface="+mn-ea"/>
                <a:cs typeface="+mn-cs"/>
              </a:rPr>
              <a:t> concerns about a school transport contractor.</a:t>
            </a:r>
            <a:r>
              <a:rPr lang="en-GB" sz="900" dirty="0">
                <a:latin typeface="Calibri"/>
              </a:rPr>
              <a:t> </a:t>
            </a:r>
            <a:r>
              <a:rPr kumimoji="0" lang="en-GB" sz="900" b="0" i="0" u="none" strike="noStrike" kern="1200" cap="none" spc="0" normalizeH="0" baseline="0" noProof="0" dirty="0">
                <a:ln>
                  <a:noFill/>
                </a:ln>
                <a:effectLst/>
                <a:uLnTx/>
                <a:uFillTx/>
                <a:latin typeface="Calibri"/>
                <a:ea typeface="+mn-ea"/>
                <a:cs typeface="+mn-cs"/>
              </a:rPr>
              <a:t> The other matter concerned the refund policy on bus fares</a:t>
            </a:r>
            <a:r>
              <a:rPr lang="en-GB" sz="900" dirty="0">
                <a:latin typeface="Calibri"/>
              </a:rPr>
              <a:t>, when an individual class was forced to isolate from school following a case report of Covid-19.</a:t>
            </a:r>
            <a:endParaRPr lang="en-GB" sz="900" dirty="0">
              <a:latin typeface="Calibri"/>
              <a:cs typeface="Calibri"/>
            </a:endParaRP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tab pos="342900" algn="l"/>
              </a:tabLst>
              <a:defRPr/>
            </a:pPr>
            <a:endParaRPr kumimoji="0" lang="en-GB" sz="900" b="0" i="0" u="none" strike="noStrike" kern="1200" cap="none" spc="0" normalizeH="0" baseline="0" noProof="0" dirty="0">
              <a:ln>
                <a:noFill/>
              </a:ln>
              <a:solidFill>
                <a:prstClr val="black"/>
              </a:solidFill>
              <a:effectLst/>
              <a:uLnTx/>
              <a:uFillTx/>
              <a:latin typeface="Calibri"/>
              <a:ea typeface="+mn-ea"/>
              <a:cs typeface="Calibri"/>
            </a:endParaRPr>
          </a:p>
          <a:p>
            <a:pPr marL="171450" indent="-171450">
              <a:buFont typeface="Arial" panose="020B0604020202020204" pitchFamily="34" charset="0"/>
              <a:buChar char="•"/>
              <a:tabLst>
                <a:tab pos="457200" algn="l"/>
              </a:tabLst>
            </a:pPr>
            <a:r>
              <a:rPr lang="en-GB" sz="900" dirty="0">
                <a:latin typeface="Calibri"/>
                <a:cs typeface="Calibri"/>
              </a:rPr>
              <a:t>Detailed information regarding Children’s Social Care complaints will be provided in the Annual Statutory Children’s Social Care complaint report.  However, the Service reported that </a:t>
            </a:r>
            <a:r>
              <a:rPr lang="en-GB" sz="900" kern="1200" dirty="0">
                <a:solidFill>
                  <a:srgbClr val="000000"/>
                </a:solidFill>
                <a:effectLst/>
                <a:latin typeface="Calibri"/>
                <a:cs typeface="Times New Roman"/>
              </a:rPr>
              <a:t>the reasons for complaints centred on </a:t>
            </a:r>
            <a:r>
              <a:rPr lang="en-GB" sz="900" kern="1200" dirty="0">
                <a:solidFill>
                  <a:srgbClr val="000000"/>
                </a:solidFill>
                <a:effectLst/>
                <a:latin typeface="Calibri"/>
                <a:ea typeface="Calibri" panose="020F0502020204030204" pitchFamily="34" charset="0"/>
                <a:cs typeface="Times New Roman"/>
              </a:rPr>
              <a:t>disputes around the accuracy of information captured through assessments, decisions coming out of assessments, and dissatisfaction with service user </a:t>
            </a:r>
            <a:r>
              <a:rPr lang="en-GB" sz="900" dirty="0">
                <a:solidFill>
                  <a:srgbClr val="000000"/>
                </a:solidFill>
                <a:latin typeface="Calibri"/>
                <a:ea typeface="Calibri" panose="020F0502020204030204" pitchFamily="34" charset="0"/>
                <a:cs typeface="Times New Roman"/>
              </a:rPr>
              <a:t>engagement</a:t>
            </a:r>
            <a:r>
              <a:rPr lang="en-GB" sz="900" kern="1200" dirty="0">
                <a:solidFill>
                  <a:srgbClr val="000000"/>
                </a:solidFill>
                <a:effectLst/>
                <a:latin typeface="Calibri"/>
                <a:cs typeface="Calibri"/>
              </a:rPr>
              <a:t>. </a:t>
            </a:r>
            <a:endParaRPr lang="en-GB" sz="900" b="0" i="0" u="none" strike="noStrike" kern="1200" cap="none" spc="0" normalizeH="0" baseline="0" noProof="0" dirty="0">
              <a:ln>
                <a:noFill/>
              </a:ln>
              <a:solidFill>
                <a:prstClr val="black"/>
              </a:solidFill>
              <a:effectLst/>
              <a:uLnTx/>
              <a:uFillTx/>
              <a:latin typeface="Calibri"/>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lang="en-GB" sz="900" b="0" i="0" u="none" strike="noStrike" kern="1200" cap="none" spc="0" normalizeH="0" baseline="0" noProof="0" dirty="0">
              <a:ln>
                <a:noFill/>
              </a:ln>
              <a:effectLst/>
              <a:uLnTx/>
              <a:uFillTx/>
              <a:latin typeface="Calibri"/>
              <a:cs typeface="Calibri"/>
            </a:endParaRPr>
          </a:p>
        </p:txBody>
      </p:sp>
      <p:sp>
        <p:nvSpPr>
          <p:cNvPr id="15" name="Rectangle: Rounded Corners 66">
            <a:extLst>
              <a:ext uri="{FF2B5EF4-FFF2-40B4-BE49-F238E27FC236}">
                <a16:creationId xmlns:a16="http://schemas.microsoft.com/office/drawing/2014/main" id="{9C5808C2-ECC5-4CD0-87AF-46B374EF53DD}"/>
              </a:ext>
            </a:extLst>
          </p:cNvPr>
          <p:cNvSpPr/>
          <p:nvPr/>
        </p:nvSpPr>
        <p:spPr>
          <a:xfrm>
            <a:off x="750791" y="1231571"/>
            <a:ext cx="5175908" cy="194198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6" name="TextBox 21">
            <a:extLst>
              <a:ext uri="{FF2B5EF4-FFF2-40B4-BE49-F238E27FC236}">
                <a16:creationId xmlns:a16="http://schemas.microsoft.com/office/drawing/2014/main" id="{5F457759-E3DE-47D4-B730-57C0F951EFC6}"/>
              </a:ext>
            </a:extLst>
          </p:cNvPr>
          <p:cNvSpPr txBox="1"/>
          <p:nvPr/>
        </p:nvSpPr>
        <p:spPr>
          <a:xfrm>
            <a:off x="750058" y="1337348"/>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17" name="Rectangle: Rounded Corners 82">
            <a:extLst>
              <a:ext uri="{FF2B5EF4-FFF2-40B4-BE49-F238E27FC236}">
                <a16:creationId xmlns:a16="http://schemas.microsoft.com/office/drawing/2014/main" id="{753107B4-27F0-4831-9E35-010B4E0FDA85}"/>
              </a:ext>
            </a:extLst>
          </p:cNvPr>
          <p:cNvSpPr/>
          <p:nvPr/>
        </p:nvSpPr>
        <p:spPr>
          <a:xfrm>
            <a:off x="3726000" y="3362595"/>
            <a:ext cx="2194538"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noFill/>
              </a:ln>
              <a:solidFill>
                <a:prstClr val="white"/>
              </a:solidFill>
              <a:effectLst/>
              <a:uLnTx/>
              <a:uFillTx/>
              <a:latin typeface="Calibri"/>
              <a:ea typeface="+mn-ea"/>
              <a:cs typeface="+mn-cs"/>
            </a:endParaRPr>
          </a:p>
        </p:txBody>
      </p:sp>
      <p:sp>
        <p:nvSpPr>
          <p:cNvPr id="18" name="TextBox 21">
            <a:extLst>
              <a:ext uri="{FF2B5EF4-FFF2-40B4-BE49-F238E27FC236}">
                <a16:creationId xmlns:a16="http://schemas.microsoft.com/office/drawing/2014/main" id="{77629993-5A07-435E-80A7-3EA19B166827}"/>
              </a:ext>
            </a:extLst>
          </p:cNvPr>
          <p:cNvSpPr txBox="1"/>
          <p:nvPr/>
        </p:nvSpPr>
        <p:spPr>
          <a:xfrm>
            <a:off x="5967675" y="1337348"/>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19" name="Rectangle: Rounded Corners 88">
            <a:extLst>
              <a:ext uri="{FF2B5EF4-FFF2-40B4-BE49-F238E27FC236}">
                <a16:creationId xmlns:a16="http://schemas.microsoft.com/office/drawing/2014/main" id="{F515B4B0-14C9-47CB-B41F-B72584063659}"/>
              </a:ext>
            </a:extLst>
          </p:cNvPr>
          <p:cNvSpPr/>
          <p:nvPr/>
        </p:nvSpPr>
        <p:spPr>
          <a:xfrm>
            <a:off x="5967676" y="1228205"/>
            <a:ext cx="5434430" cy="194198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CB837BEE-DE61-4A86-BFC1-F9C4E92CE0F9}"/>
              </a:ext>
            </a:extLst>
          </p:cNvPr>
          <p:cNvSpPr txBox="1"/>
          <p:nvPr/>
        </p:nvSpPr>
        <p:spPr>
          <a:xfrm>
            <a:off x="9400858" y="1412525"/>
            <a:ext cx="1969709" cy="1454244"/>
          </a:xfrm>
          <a:prstGeom prst="rect">
            <a:avLst/>
          </a:prstGeom>
          <a:noFill/>
        </p:spPr>
        <p:txBody>
          <a:bodyPr wrap="square" lIns="68580" tIns="34290" rIns="68580" bIns="34290" rtlCol="0" anchor="ctr">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endParaRPr lang="en-GB" sz="1125" b="1" dirty="0">
              <a:solidFill>
                <a:srgbClr val="4F81BD">
                  <a:lumMod val="75000"/>
                </a:srgbClr>
              </a:solidFill>
              <a:latin typeface="Calibri"/>
            </a:endParaRPr>
          </a:p>
          <a:p>
            <a:pPr marL="0" marR="0" lvl="0" indent="0"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Total Complaints 2020-21</a:t>
            </a:r>
          </a:p>
          <a:p>
            <a:pPr marL="0" marR="0" lvl="0" indent="0" defTabSz="685718" rtl="0" eaLnBrk="1" fontAlgn="auto" latinLnBrk="0" hangingPunct="1">
              <a:lnSpc>
                <a:spcPct val="100000"/>
              </a:lnSpc>
              <a:spcBef>
                <a:spcPts val="0"/>
              </a:spcBef>
              <a:spcAft>
                <a:spcPts val="0"/>
              </a:spcAft>
              <a:buClrTx/>
              <a:buSzTx/>
              <a:buFontTx/>
              <a:buNone/>
              <a:tabLst/>
              <a:defRPr/>
            </a:pPr>
            <a:r>
              <a:rPr kumimoji="0" lang="en-GB" sz="1125" b="0" i="0" u="none" strike="noStrike" kern="1200" cap="none" spc="0" normalizeH="0" baseline="0" noProof="0" dirty="0">
                <a:ln>
                  <a:noFill/>
                </a:ln>
                <a:solidFill>
                  <a:prstClr val="black"/>
                </a:solidFill>
                <a:effectLst/>
                <a:uLnTx/>
                <a:uFillTx/>
                <a:latin typeface="Calibri"/>
                <a:ea typeface="+mn-ea"/>
                <a:cs typeface="+mn-cs"/>
              </a:rPr>
              <a:t>   </a:t>
            </a:r>
            <a:r>
              <a:rPr kumimoji="0" lang="en-GB" sz="1125" b="0" i="0" u="none" strike="noStrike" kern="1200" cap="none" spc="0" normalizeH="0" baseline="0" noProof="0" dirty="0">
                <a:ln>
                  <a:noFill/>
                </a:ln>
                <a:solidFill>
                  <a:srgbClr val="1F497D"/>
                </a:solidFill>
                <a:effectLst/>
                <a:uLnTx/>
                <a:uFillTx/>
                <a:latin typeface="Calibri"/>
                <a:ea typeface="+mn-ea"/>
                <a:cs typeface="+mn-cs"/>
              </a:rPr>
              <a:t>  66 complaints:</a:t>
            </a:r>
          </a:p>
          <a:p>
            <a:pPr marL="134779" marR="0" lvl="0" indent="-134779"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a:t>
            </a:r>
            <a:r>
              <a:rPr lang="en-GB" sz="1125" dirty="0">
                <a:solidFill>
                  <a:srgbClr val="1F497D"/>
                </a:solidFill>
                <a:latin typeface="Calibri"/>
              </a:rPr>
              <a:t>41</a:t>
            </a:r>
            <a:r>
              <a:rPr kumimoji="0" lang="en-GB" sz="1125" b="0" i="0" u="none" strike="noStrike" kern="1200" cap="none" spc="0" normalizeH="0" baseline="0" noProof="0" dirty="0">
                <a:ln>
                  <a:noFill/>
                </a:ln>
                <a:solidFill>
                  <a:srgbClr val="1F497D"/>
                </a:solidFill>
                <a:effectLst/>
                <a:uLnTx/>
                <a:uFillTx/>
                <a:latin typeface="Calibri"/>
                <a:ea typeface="+mn-ea"/>
                <a:cs typeface="+mn-cs"/>
              </a:rPr>
              <a:t> Stage 1</a:t>
            </a:r>
            <a:endParaRPr kumimoji="0" lang="en-GB" sz="1125" b="0" i="0" u="none" strike="noStrike" kern="1200" cap="none" spc="0" normalizeH="0" baseline="0" noProof="0" dirty="0">
              <a:ln>
                <a:noFill/>
              </a:ln>
              <a:solidFill>
                <a:srgbClr val="1F497D"/>
              </a:solidFill>
              <a:effectLst/>
              <a:uLnTx/>
              <a:uFillTx/>
              <a:latin typeface="Calibri"/>
              <a:ea typeface="+mn-ea"/>
              <a:cs typeface="Calibri"/>
            </a:endParaRPr>
          </a:p>
          <a:p>
            <a:pPr marL="134779" marR="0" lvl="0" indent="-134779"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17 Stage 2 </a:t>
            </a:r>
          </a:p>
          <a:p>
            <a:pPr marL="134779" marR="0" lvl="0" indent="-134779"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5 Stage 3</a:t>
            </a:r>
          </a:p>
          <a:p>
            <a:pPr marL="134779" marR="0" lvl="0" indent="-134779"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a:t>
            </a:r>
            <a:r>
              <a:rPr lang="en-GB" sz="1125" dirty="0">
                <a:solidFill>
                  <a:srgbClr val="1F497D"/>
                </a:solidFill>
                <a:latin typeface="Calibri"/>
              </a:rPr>
              <a:t> 3 </a:t>
            </a:r>
            <a:r>
              <a:rPr kumimoji="0" lang="en-GB" sz="1125" b="0" i="0" u="none" strike="noStrike" kern="1200" cap="none" spc="0" normalizeH="0" baseline="0" noProof="0" dirty="0">
                <a:ln>
                  <a:noFill/>
                </a:ln>
                <a:solidFill>
                  <a:srgbClr val="1F497D"/>
                </a:solidFill>
                <a:effectLst/>
                <a:uLnTx/>
                <a:uFillTx/>
                <a:latin typeface="Calibri"/>
                <a:ea typeface="+mn-ea"/>
                <a:cs typeface="+mn-cs"/>
              </a:rPr>
              <a:t>Ombudsman </a:t>
            </a:r>
            <a:endParaRPr kumimoji="0" lang="en-GB" sz="1340" b="0" i="0" u="none" strike="noStrike" kern="1200" cap="none" spc="0" normalizeH="0" baseline="0" noProof="0" dirty="0">
              <a:ln>
                <a:noFill/>
              </a:ln>
              <a:solidFill>
                <a:srgbClr val="1F497D"/>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3D817FB9-5AA1-496D-8203-A581E2B7ADCA}"/>
              </a:ext>
            </a:extLst>
          </p:cNvPr>
          <p:cNvSpPr txBox="1"/>
          <p:nvPr/>
        </p:nvSpPr>
        <p:spPr>
          <a:xfrm>
            <a:off x="3565754" y="3726824"/>
            <a:ext cx="1546004" cy="73866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Which services were complaints submitted to?</a:t>
            </a:r>
          </a:p>
        </p:txBody>
      </p:sp>
      <p:sp>
        <p:nvSpPr>
          <p:cNvPr id="22" name="TextBox 21">
            <a:extLst>
              <a:ext uri="{FF2B5EF4-FFF2-40B4-BE49-F238E27FC236}">
                <a16:creationId xmlns:a16="http://schemas.microsoft.com/office/drawing/2014/main" id="{7F44B0EE-C231-480E-B7BD-EF21283CDD84}"/>
              </a:ext>
            </a:extLst>
          </p:cNvPr>
          <p:cNvSpPr txBox="1"/>
          <p:nvPr/>
        </p:nvSpPr>
        <p:spPr>
          <a:xfrm>
            <a:off x="675350" y="3326241"/>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23" name="Picture 22">
            <a:extLst>
              <a:ext uri="{FF2B5EF4-FFF2-40B4-BE49-F238E27FC236}">
                <a16:creationId xmlns:a16="http://schemas.microsoft.com/office/drawing/2014/main" id="{EFD6AE4E-F077-433A-BB7F-CCC0BEB7AADC}"/>
              </a:ext>
            </a:extLst>
          </p:cNvPr>
          <p:cNvPicPr>
            <a:picLocks noChangeAspect="1"/>
          </p:cNvPicPr>
          <p:nvPr/>
        </p:nvPicPr>
        <p:blipFill>
          <a:blip r:embed="rId8"/>
          <a:stretch>
            <a:fillRect/>
          </a:stretch>
        </p:blipFill>
        <p:spPr>
          <a:xfrm>
            <a:off x="887038" y="4265941"/>
            <a:ext cx="576212" cy="517691"/>
          </a:xfrm>
          <a:prstGeom prst="rect">
            <a:avLst/>
          </a:prstGeom>
        </p:spPr>
      </p:pic>
      <p:graphicFrame>
        <p:nvGraphicFramePr>
          <p:cNvPr id="24" name="Chart Placeholder 360" descr="Pie chart">
            <a:extLst>
              <a:ext uri="{FF2B5EF4-FFF2-40B4-BE49-F238E27FC236}">
                <a16:creationId xmlns:a16="http://schemas.microsoft.com/office/drawing/2014/main" id="{30F4A8AE-6EA9-466C-863E-4C1435406334}"/>
              </a:ext>
            </a:extLst>
          </p:cNvPr>
          <p:cNvGraphicFramePr>
            <a:graphicFrameLocks/>
          </p:cNvGraphicFramePr>
          <p:nvPr/>
        </p:nvGraphicFramePr>
        <p:xfrm>
          <a:off x="1564572" y="4145660"/>
          <a:ext cx="709776" cy="757863"/>
        </p:xfrm>
        <a:graphic>
          <a:graphicData uri="http://schemas.openxmlformats.org/drawingml/2006/chart">
            <c:chart xmlns:c="http://schemas.openxmlformats.org/drawingml/2006/chart" xmlns:r="http://schemas.openxmlformats.org/officeDocument/2006/relationships" r:id="rId9"/>
          </a:graphicData>
        </a:graphic>
      </p:graphicFrame>
      <p:sp>
        <p:nvSpPr>
          <p:cNvPr id="25" name="Text Placeholder 438">
            <a:extLst>
              <a:ext uri="{FF2B5EF4-FFF2-40B4-BE49-F238E27FC236}">
                <a16:creationId xmlns:a16="http://schemas.microsoft.com/office/drawing/2014/main" id="{04399C42-CB34-43CA-8B72-50272DA76E00}"/>
              </a:ext>
            </a:extLst>
          </p:cNvPr>
          <p:cNvSpPr txBox="1">
            <a:spLocks/>
          </p:cNvSpPr>
          <p:nvPr/>
        </p:nvSpPr>
        <p:spPr>
          <a:xfrm>
            <a:off x="1619945" y="4381396"/>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66</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26" name="Text Placeholder 28">
            <a:extLst>
              <a:ext uri="{FF2B5EF4-FFF2-40B4-BE49-F238E27FC236}">
                <a16:creationId xmlns:a16="http://schemas.microsoft.com/office/drawing/2014/main" id="{F89DEDBF-3D52-4470-B19C-DB9B407CD186}"/>
              </a:ext>
            </a:extLst>
          </p:cNvPr>
          <p:cNvSpPr txBox="1">
            <a:spLocks/>
          </p:cNvSpPr>
          <p:nvPr/>
        </p:nvSpPr>
        <p:spPr>
          <a:xfrm>
            <a:off x="1785463" y="4423329"/>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email</a:t>
            </a:r>
          </a:p>
        </p:txBody>
      </p:sp>
      <p:sp>
        <p:nvSpPr>
          <p:cNvPr id="27" name="TextBox 21">
            <a:extLst>
              <a:ext uri="{FF2B5EF4-FFF2-40B4-BE49-F238E27FC236}">
                <a16:creationId xmlns:a16="http://schemas.microsoft.com/office/drawing/2014/main" id="{B56D3D88-1151-49EA-8CA0-59572CE3A0DA}"/>
              </a:ext>
            </a:extLst>
          </p:cNvPr>
          <p:cNvSpPr txBox="1"/>
          <p:nvPr/>
        </p:nvSpPr>
        <p:spPr>
          <a:xfrm>
            <a:off x="6253381" y="3310101"/>
            <a:ext cx="43548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What were our residents dissatisfied with?</a:t>
            </a:r>
          </a:p>
        </p:txBody>
      </p:sp>
      <p:sp>
        <p:nvSpPr>
          <p:cNvPr id="28" name="Text Placeholder 28">
            <a:extLst>
              <a:ext uri="{FF2B5EF4-FFF2-40B4-BE49-F238E27FC236}">
                <a16:creationId xmlns:a16="http://schemas.microsoft.com/office/drawing/2014/main" id="{5AB78BFC-BDB5-4851-91D4-26CCF3AE6B27}"/>
              </a:ext>
            </a:extLst>
          </p:cNvPr>
          <p:cNvSpPr txBox="1">
            <a:spLocks/>
          </p:cNvSpPr>
          <p:nvPr/>
        </p:nvSpPr>
        <p:spPr>
          <a:xfrm>
            <a:off x="7713175" y="3603773"/>
            <a:ext cx="899266" cy="27335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Assessment Decision</a:t>
            </a:r>
          </a:p>
        </p:txBody>
      </p:sp>
      <p:sp>
        <p:nvSpPr>
          <p:cNvPr id="29" name="Text Placeholder 28">
            <a:extLst>
              <a:ext uri="{FF2B5EF4-FFF2-40B4-BE49-F238E27FC236}">
                <a16:creationId xmlns:a16="http://schemas.microsoft.com/office/drawing/2014/main" id="{D04DF509-C01F-4251-97E6-4DD4C736A6E7}"/>
              </a:ext>
            </a:extLst>
          </p:cNvPr>
          <p:cNvSpPr txBox="1">
            <a:spLocks/>
          </p:cNvSpPr>
          <p:nvPr/>
        </p:nvSpPr>
        <p:spPr>
          <a:xfrm>
            <a:off x="9480669" y="3641812"/>
            <a:ext cx="799802" cy="334839"/>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Staff conduct</a:t>
            </a:r>
          </a:p>
        </p:txBody>
      </p:sp>
      <p:sp>
        <p:nvSpPr>
          <p:cNvPr id="30" name="Text Placeholder 28">
            <a:extLst>
              <a:ext uri="{FF2B5EF4-FFF2-40B4-BE49-F238E27FC236}">
                <a16:creationId xmlns:a16="http://schemas.microsoft.com/office/drawing/2014/main" id="{0B778E01-04A6-47DA-BDCE-C75C2DD8CC45}"/>
              </a:ext>
            </a:extLst>
          </p:cNvPr>
          <p:cNvSpPr txBox="1">
            <a:spLocks/>
          </p:cNvSpPr>
          <p:nvPr/>
        </p:nvSpPr>
        <p:spPr>
          <a:xfrm>
            <a:off x="10202329" y="3637203"/>
            <a:ext cx="1199777" cy="311954"/>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Inadequate communication</a:t>
            </a:r>
          </a:p>
        </p:txBody>
      </p:sp>
      <p:sp>
        <p:nvSpPr>
          <p:cNvPr id="31" name="Text Placeholder 438">
            <a:extLst>
              <a:ext uri="{FF2B5EF4-FFF2-40B4-BE49-F238E27FC236}">
                <a16:creationId xmlns:a16="http://schemas.microsoft.com/office/drawing/2014/main" id="{48985714-9007-4075-8CD5-59652FE2D637}"/>
              </a:ext>
            </a:extLst>
          </p:cNvPr>
          <p:cNvSpPr txBox="1">
            <a:spLocks/>
          </p:cNvSpPr>
          <p:nvPr/>
        </p:nvSpPr>
        <p:spPr>
          <a:xfrm>
            <a:off x="7882901" y="4596272"/>
            <a:ext cx="554151" cy="286664"/>
          </a:xfrm>
          <a:prstGeom prst="rect">
            <a:avLst/>
          </a:prstGeom>
        </p:spPr>
        <p:txBody>
          <a:bodyPr vert="horz" lIns="68580" tIns="34290" rIns="68580" bIns="34290" rtlCol="0" anchor="ctr">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26</a:t>
            </a:r>
          </a:p>
        </p:txBody>
      </p:sp>
      <p:sp>
        <p:nvSpPr>
          <p:cNvPr id="32" name="Text Placeholder 438">
            <a:extLst>
              <a:ext uri="{FF2B5EF4-FFF2-40B4-BE49-F238E27FC236}">
                <a16:creationId xmlns:a16="http://schemas.microsoft.com/office/drawing/2014/main" id="{DFE6DF35-BBF9-4A70-A859-4F94A51955A4}"/>
              </a:ext>
            </a:extLst>
          </p:cNvPr>
          <p:cNvSpPr txBox="1">
            <a:spLocks/>
          </p:cNvSpPr>
          <p:nvPr/>
        </p:nvSpPr>
        <p:spPr>
          <a:xfrm flipH="1">
            <a:off x="9662925" y="4614578"/>
            <a:ext cx="379824" cy="240116"/>
          </a:xfrm>
          <a:prstGeom prst="rect">
            <a:avLst/>
          </a:prstGeom>
        </p:spPr>
        <p:txBody>
          <a:bodyPr vert="horz" lIns="68580" tIns="34290" rIns="68580" bIns="34290" rtlCol="0" anchor="ctr">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3</a:t>
            </a:r>
          </a:p>
        </p:txBody>
      </p:sp>
      <p:sp>
        <p:nvSpPr>
          <p:cNvPr id="33" name="Text Placeholder 438">
            <a:extLst>
              <a:ext uri="{FF2B5EF4-FFF2-40B4-BE49-F238E27FC236}">
                <a16:creationId xmlns:a16="http://schemas.microsoft.com/office/drawing/2014/main" id="{3C7FB4CB-5EC2-414E-B7D0-B8661A4D38BD}"/>
              </a:ext>
            </a:extLst>
          </p:cNvPr>
          <p:cNvSpPr txBox="1">
            <a:spLocks/>
          </p:cNvSpPr>
          <p:nvPr/>
        </p:nvSpPr>
        <p:spPr>
          <a:xfrm>
            <a:off x="10582366" y="4599325"/>
            <a:ext cx="308345" cy="255511"/>
          </a:xfrm>
          <a:prstGeom prst="rect">
            <a:avLst/>
          </a:prstGeom>
        </p:spPr>
        <p:txBody>
          <a:bodyPr vert="horz" lIns="68580" tIns="34290" rIns="68580" bIns="34290" rtlCol="0" anchor="ctr">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6</a:t>
            </a:r>
          </a:p>
        </p:txBody>
      </p:sp>
      <p:sp>
        <p:nvSpPr>
          <p:cNvPr id="34" name="Rectangle: Rounded Corners 118">
            <a:extLst>
              <a:ext uri="{FF2B5EF4-FFF2-40B4-BE49-F238E27FC236}">
                <a16:creationId xmlns:a16="http://schemas.microsoft.com/office/drawing/2014/main" id="{71B27411-D510-4EC9-8445-5FFA0DAA378C}"/>
              </a:ext>
            </a:extLst>
          </p:cNvPr>
          <p:cNvSpPr/>
          <p:nvPr/>
        </p:nvSpPr>
        <p:spPr>
          <a:xfrm>
            <a:off x="639455" y="5011169"/>
            <a:ext cx="10877194" cy="1846830"/>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39" name="Chart 38"/>
          <p:cNvGraphicFramePr/>
          <p:nvPr>
            <p:extLst>
              <p:ext uri="{D42A27DB-BD31-4B8C-83A1-F6EECF244321}">
                <p14:modId xmlns:p14="http://schemas.microsoft.com/office/powerpoint/2010/main" val="1318506307"/>
              </p:ext>
            </p:extLst>
          </p:nvPr>
        </p:nvGraphicFramePr>
        <p:xfrm>
          <a:off x="906100" y="1562483"/>
          <a:ext cx="4758197" cy="142588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0" name="Chart 39"/>
          <p:cNvGraphicFramePr/>
          <p:nvPr>
            <p:extLst>
              <p:ext uri="{D42A27DB-BD31-4B8C-83A1-F6EECF244321}">
                <p14:modId xmlns:p14="http://schemas.microsoft.com/office/powerpoint/2010/main" val="3154459522"/>
              </p:ext>
            </p:extLst>
          </p:nvPr>
        </p:nvGraphicFramePr>
        <p:xfrm>
          <a:off x="6146246" y="1556747"/>
          <a:ext cx="3421538" cy="155795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1" name="Chart 40"/>
          <p:cNvGraphicFramePr/>
          <p:nvPr>
            <p:extLst>
              <p:ext uri="{D42A27DB-BD31-4B8C-83A1-F6EECF244321}">
                <p14:modId xmlns:p14="http://schemas.microsoft.com/office/powerpoint/2010/main" val="2960061656"/>
              </p:ext>
            </p:extLst>
          </p:nvPr>
        </p:nvGraphicFramePr>
        <p:xfrm>
          <a:off x="4510552" y="2258126"/>
          <a:ext cx="3477923" cy="3025725"/>
        </p:xfrm>
        <a:graphic>
          <a:graphicData uri="http://schemas.openxmlformats.org/drawingml/2006/chart">
            <c:chart xmlns:c="http://schemas.openxmlformats.org/drawingml/2006/chart" xmlns:r="http://schemas.openxmlformats.org/officeDocument/2006/relationships" r:id="rId12"/>
          </a:graphicData>
        </a:graphic>
      </p:graphicFrame>
      <p:pic>
        <p:nvPicPr>
          <p:cNvPr id="38" name="Picture 37"/>
          <p:cNvPicPr/>
          <p:nvPr/>
        </p:nvPicPr>
        <p:blipFill rotWithShape="1">
          <a:blip r:embed="rId13"/>
          <a:srcRect l="11281" t="6703" r="3497" b="5455"/>
          <a:stretch/>
        </p:blipFill>
        <p:spPr bwMode="auto">
          <a:xfrm>
            <a:off x="9616971" y="3980909"/>
            <a:ext cx="553744" cy="5679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pic>
        <p:nvPicPr>
          <p:cNvPr id="42" name="Picture 41"/>
          <p:cNvPicPr/>
          <p:nvPr/>
        </p:nvPicPr>
        <p:blipFill rotWithShape="1">
          <a:blip r:embed="rId14">
            <a:duotone>
              <a:prstClr val="black"/>
              <a:srgbClr val="0000A4">
                <a:tint val="45000"/>
                <a:satMod val="400000"/>
              </a:srgbClr>
            </a:duotone>
            <a:extLst>
              <a:ext uri="{BEBA8EAE-BF5A-486C-A8C5-ECC9F3942E4B}">
                <a14:imgProps xmlns:a14="http://schemas.microsoft.com/office/drawing/2010/main">
                  <a14:imgLayer r:embed="rId15">
                    <a14:imgEffect>
                      <a14:colorTemperature colorTemp="11200"/>
                    </a14:imgEffect>
                    <a14:imgEffect>
                      <a14:saturation sat="87000"/>
                    </a14:imgEffect>
                  </a14:imgLayer>
                </a14:imgProps>
              </a:ext>
            </a:extLst>
          </a:blip>
          <a:srcRect t="8744"/>
          <a:stretch/>
        </p:blipFill>
        <p:spPr bwMode="auto">
          <a:xfrm>
            <a:off x="8713754" y="3960814"/>
            <a:ext cx="564406" cy="5958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sp>
        <p:nvSpPr>
          <p:cNvPr id="7" name="TextBox 6"/>
          <p:cNvSpPr txBox="1"/>
          <p:nvPr/>
        </p:nvSpPr>
        <p:spPr>
          <a:xfrm>
            <a:off x="8853985" y="4543814"/>
            <a:ext cx="308346"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mn-ea"/>
                <a:cs typeface="+mn-cs"/>
              </a:rPr>
              <a:t>2</a:t>
            </a:r>
          </a:p>
        </p:txBody>
      </p:sp>
      <p:sp>
        <p:nvSpPr>
          <p:cNvPr id="35" name="TextBox 34"/>
          <p:cNvSpPr txBox="1"/>
          <p:nvPr/>
        </p:nvSpPr>
        <p:spPr>
          <a:xfrm>
            <a:off x="8466381" y="3586323"/>
            <a:ext cx="107046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Safeguarding Concerns</a:t>
            </a:r>
          </a:p>
        </p:txBody>
      </p:sp>
      <p:pic>
        <p:nvPicPr>
          <p:cNvPr id="43" name="Picture 42">
            <a:extLst>
              <a:ext uri="{FF2B5EF4-FFF2-40B4-BE49-F238E27FC236}">
                <a16:creationId xmlns:a16="http://schemas.microsoft.com/office/drawing/2014/main" id="{F3273531-8187-435A-926F-BCE3BDF92A3D}"/>
              </a:ext>
            </a:extLst>
          </p:cNvPr>
          <p:cNvPicPr>
            <a:picLocks noChangeAspect="1"/>
          </p:cNvPicPr>
          <p:nvPr/>
        </p:nvPicPr>
        <p:blipFill>
          <a:blip r:embed="rId16">
            <a:clrChange>
              <a:clrFrom>
                <a:srgbClr val="D4E1F3"/>
              </a:clrFrom>
              <a:clrTo>
                <a:srgbClr val="D4E1F3">
                  <a:alpha val="0"/>
                </a:srgbClr>
              </a:clrTo>
            </a:clrChange>
            <a:duotone>
              <a:prstClr val="black"/>
              <a:schemeClr val="accent1">
                <a:tint val="45000"/>
                <a:satMod val="400000"/>
              </a:schemeClr>
            </a:duotone>
            <a:extLst>
              <a:ext uri="{BEBA8EAE-BF5A-486C-A8C5-ECC9F3942E4B}">
                <a14:imgProps xmlns:a14="http://schemas.microsoft.com/office/drawing/2010/main">
                  <a14:imgLayer r:embed="rId17">
                    <a14:imgEffect>
                      <a14:colorTemperature colorTemp="5300"/>
                    </a14:imgEffect>
                  </a14:imgLayer>
                </a14:imgProps>
              </a:ext>
            </a:extLst>
          </a:blip>
          <a:stretch>
            <a:fillRect/>
          </a:stretch>
        </p:blipFill>
        <p:spPr>
          <a:xfrm>
            <a:off x="6988658" y="3962019"/>
            <a:ext cx="621846" cy="5929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6" name="TextBox 35">
            <a:extLst>
              <a:ext uri="{FF2B5EF4-FFF2-40B4-BE49-F238E27FC236}">
                <a16:creationId xmlns:a16="http://schemas.microsoft.com/office/drawing/2014/main" id="{579AA950-C807-46F6-8FB0-A8FC749AA741}"/>
              </a:ext>
            </a:extLst>
          </p:cNvPr>
          <p:cNvSpPr txBox="1"/>
          <p:nvPr/>
        </p:nvSpPr>
        <p:spPr>
          <a:xfrm>
            <a:off x="7122939" y="4533683"/>
            <a:ext cx="353283"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mn-ea"/>
                <a:cs typeface="+mn-cs"/>
              </a:rPr>
              <a:t>4</a:t>
            </a:r>
          </a:p>
        </p:txBody>
      </p:sp>
      <p:sp>
        <p:nvSpPr>
          <p:cNvPr id="44" name="TextBox 43">
            <a:extLst>
              <a:ext uri="{FF2B5EF4-FFF2-40B4-BE49-F238E27FC236}">
                <a16:creationId xmlns:a16="http://schemas.microsoft.com/office/drawing/2014/main" id="{601BCFAD-7AC1-4AB8-AEA4-E13B02EDCD9B}"/>
              </a:ext>
            </a:extLst>
          </p:cNvPr>
          <p:cNvSpPr txBox="1"/>
          <p:nvPr/>
        </p:nvSpPr>
        <p:spPr>
          <a:xfrm>
            <a:off x="6788766" y="3566738"/>
            <a:ext cx="95412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Accuracy of file</a:t>
            </a:r>
          </a:p>
        </p:txBody>
      </p:sp>
    </p:spTree>
    <p:extLst>
      <p:ext uri="{BB962C8B-B14F-4D97-AF65-F5344CB8AC3E}">
        <p14:creationId xmlns:p14="http://schemas.microsoft.com/office/powerpoint/2010/main" val="359477678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91410324A0C3046B98EC77A08313EFF" ma:contentTypeVersion="6" ma:contentTypeDescription="Create a new document." ma:contentTypeScope="" ma:versionID="7b9ddea4f18b7888a923bcf63802a7f7">
  <xsd:schema xmlns:xsd="http://www.w3.org/2001/XMLSchema" xmlns:xs="http://www.w3.org/2001/XMLSchema" xmlns:p="http://schemas.microsoft.com/office/2006/metadata/properties" xmlns:ns2="e351317e-8070-4d82-a16f-4fb0d4958a18" xmlns:ns3="f4f51df5-6f22-43b4-8b62-ad2273e2c31c" targetNamespace="http://schemas.microsoft.com/office/2006/metadata/properties" ma:root="true" ma:fieldsID="45685898d7124d99af25024e1bee81c1" ns2:_="" ns3:_="">
    <xsd:import namespace="e351317e-8070-4d82-a16f-4fb0d4958a18"/>
    <xsd:import namespace="f4f51df5-6f22-43b4-8b62-ad2273e2c3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51317e-8070-4d82-a16f-4fb0d4958a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4f51df5-6f22-43b4-8b62-ad2273e2c3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92F244-411D-4977-A5AE-28DFA80B99F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C7F7813-9063-40CE-A4E0-4001C5226F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351317e-8070-4d82-a16f-4fb0d4958a18"/>
    <ds:schemaRef ds:uri="f4f51df5-6f22-43b4-8b62-ad2273e2c3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F8DFF8-90AE-4EC0-8108-09BE23540BA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6483</TotalTime>
  <Words>3250</Words>
  <Application>Microsoft Office PowerPoint</Application>
  <PresentationFormat>Widescreen</PresentationFormat>
  <Paragraphs>427</Paragraphs>
  <Slides>11</Slides>
  <Notes>9</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1_Office Theme</vt:lpstr>
      <vt:lpstr>2_Office Theme</vt:lpstr>
      <vt:lpstr>Formal Complaints – Annual Report Summary</vt:lpstr>
      <vt:lpstr>Annual Report I Executive Summary  The number of complaints recorded increased compared to the previous year. This was a result of better reporting following the rebrand of the complaints policy and the creation of the Focus Group. Formal reporting of early resolution began in quarter 3.</vt:lpstr>
      <vt:lpstr>Formal Complaints I Volumes  The number of formal complaints managed throughout the year increased by 16%.  Improved complaints reporting and co-ordinated responses have impacted on this. The volume of customer interactions and work levels have increased, but comparatively speaking formal complaints have not. </vt:lpstr>
      <vt:lpstr>PowerPoint Presentation</vt:lpstr>
      <vt:lpstr>PowerPoint Presentation</vt:lpstr>
      <vt:lpstr>PowerPoint Presentation</vt:lpstr>
      <vt:lpstr>PowerPoint Presentation</vt:lpstr>
      <vt:lpstr>Formal Complaints I Resources &amp; Assets Overall the number of complaints was lower than the previous year as Housing transferred over to CIC.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Formal Complaints – Annual Report Summary</dc:title>
  <dc:creator>Daneet Penny</dc:creator>
  <cp:lastModifiedBy>Daneet Penny</cp:lastModifiedBy>
  <cp:revision>496</cp:revision>
  <dcterms:created xsi:type="dcterms:W3CDTF">2021-06-18T12:40:42Z</dcterms:created>
  <dcterms:modified xsi:type="dcterms:W3CDTF">2022-04-25T12:13:59Z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17f5eab-0951-45e7-baa9-357beec0b77b_Enabled">
    <vt:lpwstr>true</vt:lpwstr>
  </property>
  <property fmtid="{D5CDD505-2E9C-101B-9397-08002B2CF9AE}" pid="3" name="MSIP_Label_d17f5eab-0951-45e7-baa9-357beec0b77b_SetDate">
    <vt:lpwstr>2021-06-18T15:32:33Z</vt:lpwstr>
  </property>
  <property fmtid="{D5CDD505-2E9C-101B-9397-08002B2CF9AE}" pid="4" name="MSIP_Label_d17f5eab-0951-45e7-baa9-357beec0b77b_Method">
    <vt:lpwstr>Privileged</vt:lpwstr>
  </property>
  <property fmtid="{D5CDD505-2E9C-101B-9397-08002B2CF9AE}" pid="5" name="MSIP_Label_d17f5eab-0951-45e7-baa9-357beec0b77b_Name">
    <vt:lpwstr>Document</vt:lpwstr>
  </property>
  <property fmtid="{D5CDD505-2E9C-101B-9397-08002B2CF9AE}" pid="6" name="MSIP_Label_d17f5eab-0951-45e7-baa9-357beec0b77b_SiteId">
    <vt:lpwstr>996ee15c-0b3e-4a6f-8e65-120a9a51821a</vt:lpwstr>
  </property>
  <property fmtid="{D5CDD505-2E9C-101B-9397-08002B2CF9AE}" pid="7" name="MSIP_Label_d17f5eab-0951-45e7-baa9-357beec0b77b_ActionId">
    <vt:lpwstr>a1049e46-94ba-4b9f-b77d-ebddd26478f4</vt:lpwstr>
  </property>
  <property fmtid="{D5CDD505-2E9C-101B-9397-08002B2CF9AE}" pid="8" name="MSIP_Label_d17f5eab-0951-45e7-baa9-357beec0b77b_ContentBits">
    <vt:lpwstr>0</vt:lpwstr>
  </property>
  <property fmtid="{D5CDD505-2E9C-101B-9397-08002B2CF9AE}" pid="9" name="ContentTypeId">
    <vt:lpwstr>0x010100E91410324A0C3046B98EC77A08313EFF</vt:lpwstr>
  </property>
</Properties>
</file>