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3.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1.xml" ContentType="application/vnd.openxmlformats-officedocument.themeOverride+xml"/>
  <Override PartName="/ppt/drawings/drawing4.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drawings/drawing5.xml" ContentType="application/vnd.openxmlformats-officedocument.drawingml.chartshapes+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2.xml" ContentType="application/vnd.openxmlformats-officedocument.themeOverride+xml"/>
  <Override PartName="/ppt/drawings/drawing6.xml" ContentType="application/vnd.openxmlformats-officedocument.drawingml.chartshapes+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3.xml" ContentType="application/vnd.openxmlformats-officedocument.themeOverride+xml"/>
  <Override PartName="/ppt/drawings/drawing7.xml" ContentType="application/vnd.openxmlformats-officedocument.drawingml.chartshapes+xml"/>
  <Override PartName="/ppt/notesSlides/notesSlide6.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4.xml" ContentType="application/vnd.openxmlformats-officedocument.themeOverride+xml"/>
  <Override PartName="/ppt/drawings/drawing8.xml" ContentType="application/vnd.openxmlformats-officedocument.drawingml.chartshape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9.xml" ContentType="application/vnd.openxmlformats-officedocument.drawingml.chartshapes+xml"/>
  <Override PartName="/ppt/notesSlides/notesSlide7.xml" ContentType="application/vnd.openxmlformats-officedocument.presentationml.notesSlid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5.xml" ContentType="application/vnd.openxmlformats-officedocument.themeOverrid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6.xml" ContentType="application/vnd.openxmlformats-officedocument.themeOverride+xml"/>
  <Override PartName="/ppt/drawings/drawing10.xml" ContentType="application/vnd.openxmlformats-officedocument.drawingml.chartshapes+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7.xml" ContentType="application/vnd.openxmlformats-officedocument.themeOverride+xml"/>
  <Override PartName="/ppt/drawings/drawing11.xml" ContentType="application/vnd.openxmlformats-officedocument.drawingml.chartshapes+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1.xml" ContentType="application/vnd.openxmlformats-officedocument.drawingml.chart+xml"/>
  <Override PartName="/ppt/charts/style20.xml" ContentType="application/vnd.ms-office.chartstyle+xml"/>
  <Override PartName="/ppt/charts/colors20.xml" ContentType="application/vnd.ms-office.chartcolorstyle+xml"/>
  <Override PartName="/ppt/drawings/drawing12.xml" ContentType="application/vnd.openxmlformats-officedocument.drawingml.chartshapes+xml"/>
  <Override PartName="/ppt/charts/chart22.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8.xml" ContentType="application/vnd.openxmlformats-officedocument.themeOverride+xml"/>
  <Override PartName="/ppt/drawings/drawing13.xml" ContentType="application/vnd.openxmlformats-officedocument.drawingml.chartshapes+xml"/>
  <Override PartName="/ppt/notesSlides/notesSlide8.xml" ContentType="application/vnd.openxmlformats-officedocument.presentationml.notesSlide+xml"/>
  <Override PartName="/ppt/charts/chart23.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9.xml" ContentType="application/vnd.openxmlformats-officedocument.themeOverride+xml"/>
  <Override PartName="/ppt/charts/chart24.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0.xml" ContentType="application/vnd.openxmlformats-officedocument.themeOverride+xml"/>
  <Override PartName="/ppt/drawings/drawing14.xml" ContentType="application/vnd.openxmlformats-officedocument.drawingml.chartshapes+xml"/>
  <Override PartName="/ppt/charts/chart25.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6.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7.xml" ContentType="application/vnd.openxmlformats-officedocument.drawingml.chart+xml"/>
  <Override PartName="/ppt/charts/style26.xml" ContentType="application/vnd.ms-office.chartstyle+xml"/>
  <Override PartName="/ppt/charts/colors26.xml" ContentType="application/vnd.ms-office.chartcolorstyle+xml"/>
  <Override PartName="/ppt/drawings/drawing15.xml" ContentType="application/vnd.openxmlformats-officedocument.drawingml.chartshapes+xml"/>
  <Override PartName="/ppt/charts/chart28.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11.xml" ContentType="application/vnd.openxmlformats-officedocument.themeOverride+xml"/>
  <Override PartName="/ppt/drawings/drawing16.xml" ContentType="application/vnd.openxmlformats-officedocument.drawingml.chartshapes+xml"/>
  <Override PartName="/ppt/notesSlides/notesSlide9.xml" ContentType="application/vnd.openxmlformats-officedocument.presentationml.notesSlide+xml"/>
  <Override PartName="/ppt/charts/chart29.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12.xml" ContentType="application/vnd.openxmlformats-officedocument.themeOverride+xml"/>
  <Override PartName="/ppt/charts/chart30.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13.xml" ContentType="application/vnd.openxmlformats-officedocument.themeOverride+xml"/>
  <Override PartName="/ppt/drawings/drawing17.xml" ContentType="application/vnd.openxmlformats-officedocument.drawingml.chartshapes+xml"/>
  <Override PartName="/ppt/charts/chart31.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14.xml" ContentType="application/vnd.openxmlformats-officedocument.themeOverride+xml"/>
  <Override PartName="/ppt/drawings/drawing18.xml" ContentType="application/vnd.openxmlformats-officedocument.drawingml.chartshapes+xml"/>
  <Override PartName="/ppt/charts/chart32.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3.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4.xml" ContentType="application/vnd.openxmlformats-officedocument.drawingml.chart+xml"/>
  <Override PartName="/ppt/charts/style33.xml" ContentType="application/vnd.ms-office.chartstyle+xml"/>
  <Override PartName="/ppt/charts/colors3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Lst>
  <p:notesMasterIdLst>
    <p:notesMasterId r:id="rId16"/>
  </p:notesMasterIdLst>
  <p:sldIdLst>
    <p:sldId id="257" r:id="rId4"/>
    <p:sldId id="261" r:id="rId5"/>
    <p:sldId id="280" r:id="rId6"/>
    <p:sldId id="263" r:id="rId7"/>
    <p:sldId id="274" r:id="rId8"/>
    <p:sldId id="271" r:id="rId9"/>
    <p:sldId id="265" r:id="rId10"/>
    <p:sldId id="276" r:id="rId11"/>
    <p:sldId id="277" r:id="rId12"/>
    <p:sldId id="278" r:id="rId13"/>
    <p:sldId id="272" r:id="rId14"/>
    <p:sldId id="27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104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9.xml"/><Relationship Id="rId1" Type="http://schemas.microsoft.com/office/2011/relationships/chartStyle" Target="style9.xml"/><Relationship Id="rId5" Type="http://schemas.openxmlformats.org/officeDocument/2006/relationships/chartUserShapes" Target="../drawings/drawing6.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0.xml"/><Relationship Id="rId1" Type="http://schemas.microsoft.com/office/2011/relationships/chartStyle" Target="style10.xml"/><Relationship Id="rId5" Type="http://schemas.openxmlformats.org/officeDocument/2006/relationships/chartUserShapes" Target="../drawings/drawing7.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1.xml"/><Relationship Id="rId1" Type="http://schemas.microsoft.com/office/2011/relationships/chartStyle" Target="style11.xml"/><Relationship Id="rId5" Type="http://schemas.openxmlformats.org/officeDocument/2006/relationships/chartUserShapes" Target="../drawings/drawing8.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chartUserShapes" Target="../drawings/drawing9.xm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6.xml"/><Relationship Id="rId1" Type="http://schemas.microsoft.com/office/2011/relationships/chartStyle" Target="style16.xml"/><Relationship Id="rId5" Type="http://schemas.openxmlformats.org/officeDocument/2006/relationships/chartUserShapes" Target="../drawings/drawing10.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7.xml"/><Relationship Id="rId1" Type="http://schemas.microsoft.com/office/2011/relationships/chartStyle" Target="style17.xml"/><Relationship Id="rId5" Type="http://schemas.openxmlformats.org/officeDocument/2006/relationships/chartUserShapes" Target="../drawings/drawing11.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9.xml"/><Relationship Id="rId1" Type="http://schemas.microsoft.com/office/2011/relationships/chartStyle" Target="style19.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chartUserShapes" Target="../drawings/drawing12.xm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21.xml"/><Relationship Id="rId1" Type="http://schemas.microsoft.com/office/2011/relationships/chartStyle" Target="style21.xml"/><Relationship Id="rId5" Type="http://schemas.openxmlformats.org/officeDocument/2006/relationships/chartUserShapes" Target="../drawings/drawing13.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23.xml"/><Relationship Id="rId1" Type="http://schemas.microsoft.com/office/2011/relationships/chartStyle" Target="style23.xml"/><Relationship Id="rId5" Type="http://schemas.openxmlformats.org/officeDocument/2006/relationships/chartUserShapes" Target="../drawings/drawing14.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4.xml"/><Relationship Id="rId1" Type="http://schemas.microsoft.com/office/2011/relationships/chartStyle" Target="style24.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5.xml"/><Relationship Id="rId1" Type="http://schemas.microsoft.com/office/2011/relationships/chartStyle" Target="style25.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chartUserShapes" Target="../drawings/drawing15.xml"/></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27.xml"/><Relationship Id="rId1" Type="http://schemas.microsoft.com/office/2011/relationships/chartStyle" Target="style27.xml"/><Relationship Id="rId5" Type="http://schemas.openxmlformats.org/officeDocument/2006/relationships/chartUserShapes" Target="../drawings/drawing16.xml"/><Relationship Id="rId4"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29.xml"/><Relationship Id="rId1" Type="http://schemas.microsoft.com/office/2011/relationships/chartStyle" Target="style29.xml"/><Relationship Id="rId5" Type="http://schemas.openxmlformats.org/officeDocument/2006/relationships/chartUserShapes" Target="../drawings/drawing17.xml"/><Relationship Id="rId4"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30.xml"/><Relationship Id="rId1" Type="http://schemas.microsoft.com/office/2011/relationships/chartStyle" Target="style30.xml"/><Relationship Id="rId5" Type="http://schemas.openxmlformats.org/officeDocument/2006/relationships/chartUserShapes" Target="../drawings/drawing18.xml"/><Relationship Id="rId4"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31.xml"/><Relationship Id="rId1" Type="http://schemas.microsoft.com/office/2011/relationships/chartStyle" Target="style31.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32.xml"/><Relationship Id="rId1" Type="http://schemas.microsoft.com/office/2011/relationships/chartStyle" Target="style32.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33.xml"/><Relationship Id="rId1" Type="http://schemas.microsoft.com/office/2011/relationships/chartStyle" Target="style3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4.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619159646430139E-2"/>
          <c:y val="0.18768205743607921"/>
          <c:w val="0.93738084035356983"/>
          <c:h val="0.63514933037296473"/>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Sheet1!$A$2:$A$5</c:f>
              <c:strCache>
                <c:ptCount val="4"/>
                <c:pt idx="0">
                  <c:v>Q1 2021/22</c:v>
                </c:pt>
                <c:pt idx="1">
                  <c:v>Q2 2021/22</c:v>
                </c:pt>
                <c:pt idx="2">
                  <c:v>Q3 2021/22</c:v>
                </c:pt>
                <c:pt idx="3">
                  <c:v>Q4 2021/22</c:v>
                </c:pt>
              </c:strCache>
            </c:strRef>
          </c:cat>
          <c:val>
            <c:numRef>
              <c:f>Sheet1!$B$2:$B$5</c:f>
              <c:numCache>
                <c:formatCode>General</c:formatCode>
                <c:ptCount val="4"/>
                <c:pt idx="0">
                  <c:v>70</c:v>
                </c:pt>
                <c:pt idx="1">
                  <c:v>77</c:v>
                </c:pt>
                <c:pt idx="2">
                  <c:v>70</c:v>
                </c:pt>
                <c:pt idx="3">
                  <c:v>88</c:v>
                </c:pt>
              </c:numCache>
            </c:numRef>
          </c:val>
          <c:smooth val="0"/>
          <c:extLst>
            <c:ext xmlns:c16="http://schemas.microsoft.com/office/drawing/2014/chart" uri="{C3380CC4-5D6E-409C-BE32-E72D297353CC}">
              <c16:uniqueId val="{00000000-94C8-4B56-A1CA-F297A8F6D974}"/>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accent2">
                  <a:shade val="95000"/>
                  <a:satMod val="105000"/>
                </a:schemeClr>
              </a:solidFill>
              <a:prstDash val="solid"/>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solidFill>
            <a:srgbClr val="FF0000"/>
          </a:solidFill>
          <a:prstDash val="dash"/>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7642-437C-9880-25520FF31FAA}"/>
              </c:ext>
            </c:extLst>
          </c:dPt>
          <c:dPt>
            <c:idx val="1"/>
            <c:bubble3D val="0"/>
            <c:spPr>
              <a:solidFill>
                <a:sysClr val="window" lastClr="FFFFFF"/>
              </a:solidFill>
              <a:ln w="19050">
                <a:noFill/>
              </a:ln>
              <a:effectLst/>
            </c:spPr>
            <c:extLst>
              <c:ext xmlns:c16="http://schemas.microsoft.com/office/drawing/2014/chart" uri="{C3380CC4-5D6E-409C-BE32-E72D297353CC}">
                <c16:uniqueId val="{00000003-7642-437C-9880-25520FF31FAA}"/>
              </c:ext>
            </c:extLst>
          </c:dPt>
          <c:dLbls>
            <c:dLbl>
              <c:idx val="0"/>
              <c:layout>
                <c:manualLayout>
                  <c:x val="-9.9456306874051742E-2"/>
                  <c:y val="-0.16544336012270797"/>
                </c:manualLayout>
              </c:layout>
              <c:tx>
                <c:rich>
                  <a:bodyPr/>
                  <a:lstStyle/>
                  <a:p>
                    <a:r>
                      <a:rPr lang="en-US" sz="1880" b="1">
                        <a:solidFill>
                          <a:schemeClr val="bg1"/>
                        </a:solidFill>
                        <a:latin typeface="Rockwell" panose="02060603020205020403" pitchFamily="18" charset="0"/>
                      </a:rPr>
                      <a:t>2</a:t>
                    </a:r>
                  </a:p>
                </c:rich>
              </c:tx>
              <c:showLegendKey val="0"/>
              <c:showVal val="1"/>
              <c:showCatName val="0"/>
              <c:showSerName val="0"/>
              <c:showPercent val="0"/>
              <c:showBubbleSize val="0"/>
              <c:extLst>
                <c:ext xmlns:c15="http://schemas.microsoft.com/office/drawing/2012/chart" uri="{CE6537A1-D6FC-4f65-9D91-7224C49458BB}">
                  <c15:layout>
                    <c:manualLayout>
                      <c:w val="0.26150912857041486"/>
                      <c:h val="0.4402912849554389"/>
                    </c:manualLayout>
                  </c15:layout>
                  <c15:showDataLabelsRange val="0"/>
                </c:ext>
                <c:ext xmlns:c16="http://schemas.microsoft.com/office/drawing/2014/chart" uri="{C3380CC4-5D6E-409C-BE32-E72D297353CC}">
                  <c16:uniqueId val="{00000001-7642-437C-9880-25520FF31FAA}"/>
                </c:ext>
              </c:extLst>
            </c:dLbl>
            <c:dLbl>
              <c:idx val="1"/>
              <c:delete val="1"/>
              <c:extLst>
                <c:ext xmlns:c15="http://schemas.microsoft.com/office/drawing/2012/chart" uri="{CE6537A1-D6FC-4f65-9D91-7224C49458BB}"/>
                <c:ext xmlns:c16="http://schemas.microsoft.com/office/drawing/2014/chart" uri="{C3380CC4-5D6E-409C-BE32-E72D297353CC}">
                  <c16:uniqueId val="{00000003-7642-437C-9880-25520FF31FA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7642-437C-9880-25520FF31FAA}"/>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27EB-429A-B535-EC3D75B43E09}"/>
              </c:ext>
            </c:extLst>
          </c:dPt>
          <c:dPt>
            <c:idx val="1"/>
            <c:bubble3D val="0"/>
            <c:spPr>
              <a:solidFill>
                <a:sysClr val="window" lastClr="FFFFFF"/>
              </a:solidFill>
              <a:ln w="19050">
                <a:noFill/>
              </a:ln>
              <a:effectLst/>
            </c:spPr>
            <c:extLst>
              <c:ext xmlns:c16="http://schemas.microsoft.com/office/drawing/2014/chart" uri="{C3380CC4-5D6E-409C-BE32-E72D297353CC}">
                <c16:uniqueId val="{00000003-27EB-429A-B535-EC3D75B43E09}"/>
              </c:ext>
            </c:extLst>
          </c:dPt>
          <c:dLbls>
            <c:dLbl>
              <c:idx val="0"/>
              <c:layout>
                <c:manualLayout>
                  <c:x val="-0.13864991164631155"/>
                  <c:y val="-0.15919726019470085"/>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r>
                      <a:rPr lang="en-US" sz="1880" b="1">
                        <a:solidFill>
                          <a:schemeClr val="bg1"/>
                        </a:solidFill>
                        <a:latin typeface="Rockwell" panose="02060603020205020403" pitchFamily="18" charset="0"/>
                      </a:rPr>
                      <a:t>32</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61212692455084416"/>
                      <c:h val="0.30331339569288907"/>
                    </c:manualLayout>
                  </c15:layout>
                  <c15:showDataLabelsRange val="0"/>
                </c:ext>
                <c:ext xmlns:c16="http://schemas.microsoft.com/office/drawing/2014/chart" uri="{C3380CC4-5D6E-409C-BE32-E72D297353CC}">
                  <c16:uniqueId val="{00000001-27EB-429A-B535-EC3D75B43E09}"/>
                </c:ext>
              </c:extLst>
            </c:dLbl>
            <c:dLbl>
              <c:idx val="1"/>
              <c:delete val="1"/>
              <c:extLst>
                <c:ext xmlns:c15="http://schemas.microsoft.com/office/drawing/2012/chart" uri="{CE6537A1-D6FC-4f65-9D91-7224C49458BB}"/>
                <c:ext xmlns:c16="http://schemas.microsoft.com/office/drawing/2014/chart" uri="{C3380CC4-5D6E-409C-BE32-E72D297353CC}">
                  <c16:uniqueId val="{00000003-27EB-429A-B535-EC3D75B43E0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27EB-429A-B535-EC3D75B43E09}"/>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171414850007719"/>
          <c:y val="0.17960053682797822"/>
          <c:w val="0.60635468091341493"/>
          <c:h val="0.56788100223919102"/>
        </c:manualLayout>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383B-4B31-A09A-887CB853E761}"/>
              </c:ext>
            </c:extLst>
          </c:dPt>
          <c:dPt>
            <c:idx val="1"/>
            <c:bubble3D val="0"/>
            <c:spPr>
              <a:solidFill>
                <a:sysClr val="window" lastClr="FFFFFF"/>
              </a:solidFill>
              <a:ln w="19050">
                <a:noFill/>
              </a:ln>
              <a:effectLst/>
            </c:spPr>
            <c:extLst>
              <c:ext xmlns:c16="http://schemas.microsoft.com/office/drawing/2014/chart" uri="{C3380CC4-5D6E-409C-BE32-E72D297353CC}">
                <c16:uniqueId val="{00000003-383B-4B31-A09A-887CB853E761}"/>
              </c:ext>
            </c:extLst>
          </c:dPt>
          <c:dLbls>
            <c:delete val="1"/>
          </c:dLbls>
          <c:cat>
            <c:strRef>
              <c:f>Sheet1!$A$2:$A$3</c:f>
              <c:strCache>
                <c:ptCount val="2"/>
                <c:pt idx="0">
                  <c:v>1st Qtr</c:v>
                </c:pt>
                <c:pt idx="1">
                  <c:v>2nd Qtr</c:v>
                </c:pt>
              </c:strCache>
            </c:strRef>
          </c:cat>
          <c:val>
            <c:numRef>
              <c:f>Sheet1!$B$2:$B$3</c:f>
              <c:numCache>
                <c:formatCode>General</c:formatCode>
                <c:ptCount val="2"/>
                <c:pt idx="0">
                  <c:v>0</c:v>
                </c:pt>
                <c:pt idx="1">
                  <c:v>6</c:v>
                </c:pt>
              </c:numCache>
            </c:numRef>
          </c:val>
          <c:extLst>
            <c:ext xmlns:c16="http://schemas.microsoft.com/office/drawing/2014/chart" uri="{C3380CC4-5D6E-409C-BE32-E72D297353CC}">
              <c16:uniqueId val="{00000004-383B-4B31-A09A-887CB853E761}"/>
            </c:ext>
          </c:extLst>
        </c:ser>
        <c:dLbls>
          <c:showLegendKey val="0"/>
          <c:showVal val="1"/>
          <c:showCatName val="0"/>
          <c:showSerName val="0"/>
          <c:showPercent val="0"/>
          <c:showBubbleSize val="0"/>
          <c:showLeaderLines val="1"/>
        </c:dLbls>
        <c:firstSliceAng val="0"/>
        <c:holeSize val="75"/>
      </c:doughnutChart>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Sheet1!$A$2:$A$5</c:f>
              <c:strCache>
                <c:ptCount val="4"/>
                <c:pt idx="0">
                  <c:v>Q1 2021/22</c:v>
                </c:pt>
                <c:pt idx="1">
                  <c:v>Q2 2021/22</c:v>
                </c:pt>
                <c:pt idx="2">
                  <c:v>Q3 2021/22</c:v>
                </c:pt>
                <c:pt idx="3">
                  <c:v>Q4 2021/22</c:v>
                </c:pt>
              </c:strCache>
            </c:strRef>
          </c:cat>
          <c:val>
            <c:numRef>
              <c:f>Sheet1!$B$2:$B$5</c:f>
              <c:numCache>
                <c:formatCode>General</c:formatCode>
                <c:ptCount val="4"/>
                <c:pt idx="0">
                  <c:v>19</c:v>
                </c:pt>
                <c:pt idx="1">
                  <c:v>39</c:v>
                </c:pt>
                <c:pt idx="2">
                  <c:v>22</c:v>
                </c:pt>
                <c:pt idx="3">
                  <c:v>24</c:v>
                </c:pt>
              </c:numCache>
            </c:numRef>
          </c:val>
          <c:smooth val="0"/>
          <c:extLst>
            <c:ext xmlns:c16="http://schemas.microsoft.com/office/drawing/2014/chart" uri="{C3380CC4-5D6E-409C-BE32-E72D297353CC}">
              <c16:uniqueId val="{00000000-5E53-4C0C-8379-1D9C8BC25543}"/>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5">
                <a:shade val="65000"/>
              </a:schemeClr>
            </a:solidFill>
            <a:ln>
              <a:noFill/>
            </a:ln>
            <a:effectLst/>
          </c:spPr>
          <c:invertIfNegative val="0"/>
          <c:cat>
            <c:strRef>
              <c:f>Sheet1!$A$2:$A$5</c:f>
              <c:strCache>
                <c:ptCount val="4"/>
                <c:pt idx="0">
                  <c:v>Q4 21/22</c:v>
                </c:pt>
                <c:pt idx="1">
                  <c:v>Q3 21/22</c:v>
                </c:pt>
                <c:pt idx="2">
                  <c:v>Q2 21/22</c:v>
                </c:pt>
                <c:pt idx="3">
                  <c:v>Q1 21/22</c:v>
                </c:pt>
              </c:strCache>
            </c:strRef>
          </c:cat>
          <c:val>
            <c:numRef>
              <c:f>Sheet1!$B$2:$B$5</c:f>
              <c:numCache>
                <c:formatCode>General</c:formatCode>
                <c:ptCount val="4"/>
                <c:pt idx="0">
                  <c:v>9</c:v>
                </c:pt>
                <c:pt idx="1">
                  <c:v>11</c:v>
                </c:pt>
                <c:pt idx="2">
                  <c:v>19</c:v>
                </c:pt>
                <c:pt idx="3">
                  <c:v>13</c:v>
                </c:pt>
              </c:numCache>
            </c:numRef>
          </c:val>
          <c:extLst>
            <c:ext xmlns:c16="http://schemas.microsoft.com/office/drawing/2014/chart" uri="{C3380CC4-5D6E-409C-BE32-E72D297353CC}">
              <c16:uniqueId val="{00000000-711E-43F3-A9EF-700868D3B75D}"/>
            </c:ext>
          </c:extLst>
        </c:ser>
        <c:ser>
          <c:idx val="1"/>
          <c:order val="1"/>
          <c:tx>
            <c:strRef>
              <c:f>Sheet1!$C$1</c:f>
              <c:strCache>
                <c:ptCount val="1"/>
                <c:pt idx="0">
                  <c:v>Stage 2</c:v>
                </c:pt>
              </c:strCache>
            </c:strRef>
          </c:tx>
          <c:spPr>
            <a:solidFill>
              <a:schemeClr val="accent5"/>
            </a:solidFill>
            <a:ln>
              <a:noFill/>
            </a:ln>
            <a:effectLst/>
          </c:spPr>
          <c:invertIfNegative val="0"/>
          <c:cat>
            <c:strRef>
              <c:f>Sheet1!$A$2:$A$5</c:f>
              <c:strCache>
                <c:ptCount val="4"/>
                <c:pt idx="0">
                  <c:v>Q4 21/22</c:v>
                </c:pt>
                <c:pt idx="1">
                  <c:v>Q3 21/22</c:v>
                </c:pt>
                <c:pt idx="2">
                  <c:v>Q2 21/22</c:v>
                </c:pt>
                <c:pt idx="3">
                  <c:v>Q1 21/22</c:v>
                </c:pt>
              </c:strCache>
            </c:strRef>
          </c:cat>
          <c:val>
            <c:numRef>
              <c:f>Sheet1!$C$2:$C$5</c:f>
              <c:numCache>
                <c:formatCode>General</c:formatCode>
                <c:ptCount val="4"/>
                <c:pt idx="0">
                  <c:v>10</c:v>
                </c:pt>
                <c:pt idx="1">
                  <c:v>8</c:v>
                </c:pt>
                <c:pt idx="2">
                  <c:v>16</c:v>
                </c:pt>
                <c:pt idx="3">
                  <c:v>5</c:v>
                </c:pt>
              </c:numCache>
            </c:numRef>
          </c:val>
          <c:extLst>
            <c:ext xmlns:c16="http://schemas.microsoft.com/office/drawing/2014/chart" uri="{C3380CC4-5D6E-409C-BE32-E72D297353CC}">
              <c16:uniqueId val="{00000001-711E-43F3-A9EF-700868D3B75D}"/>
            </c:ext>
          </c:extLst>
        </c:ser>
        <c:ser>
          <c:idx val="2"/>
          <c:order val="2"/>
          <c:tx>
            <c:strRef>
              <c:f>Sheet1!$D$1</c:f>
              <c:strCache>
                <c:ptCount val="1"/>
                <c:pt idx="0">
                  <c:v>Ombudsman</c:v>
                </c:pt>
              </c:strCache>
            </c:strRef>
          </c:tx>
          <c:spPr>
            <a:solidFill>
              <a:schemeClr val="accent5">
                <a:tint val="65000"/>
              </a:schemeClr>
            </a:solidFill>
            <a:ln>
              <a:noFill/>
            </a:ln>
            <a:effectLst/>
          </c:spPr>
          <c:invertIfNegative val="0"/>
          <c:cat>
            <c:strRef>
              <c:f>Sheet1!$A$2:$A$5</c:f>
              <c:strCache>
                <c:ptCount val="4"/>
                <c:pt idx="0">
                  <c:v>Q4 21/22</c:v>
                </c:pt>
                <c:pt idx="1">
                  <c:v>Q3 21/22</c:v>
                </c:pt>
                <c:pt idx="2">
                  <c:v>Q2 21/22</c:v>
                </c:pt>
                <c:pt idx="3">
                  <c:v>Q1 21/22</c:v>
                </c:pt>
              </c:strCache>
            </c:strRef>
          </c:cat>
          <c:val>
            <c:numRef>
              <c:f>Sheet1!$D$2:$D$5</c:f>
              <c:numCache>
                <c:formatCode>General</c:formatCode>
                <c:ptCount val="4"/>
                <c:pt idx="0">
                  <c:v>5</c:v>
                </c:pt>
                <c:pt idx="1">
                  <c:v>3</c:v>
                </c:pt>
                <c:pt idx="2">
                  <c:v>4</c:v>
                </c:pt>
                <c:pt idx="3">
                  <c:v>1</c:v>
                </c:pt>
              </c:numCache>
            </c:numRef>
          </c:val>
          <c:extLst>
            <c:ext xmlns:c16="http://schemas.microsoft.com/office/drawing/2014/chart" uri="{C3380CC4-5D6E-409C-BE32-E72D297353CC}">
              <c16:uniqueId val="{00000002-711E-43F3-A9EF-700868D3B75D}"/>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layout>
        <c:manualLayout>
          <c:xMode val="edge"/>
          <c:yMode val="edge"/>
          <c:x val="0.21060499693412724"/>
          <c:y val="0.78427292275105109"/>
          <c:w val="0.67529602184748505"/>
          <c:h val="0.1668166500850476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369040080564168"/>
          <c:y val="0.17770357143678586"/>
          <c:w val="0.57179443565797061"/>
          <c:h val="0.79510258594318428"/>
        </c:manualLayout>
      </c:layout>
      <c:pieChart>
        <c:varyColors val="1"/>
        <c:ser>
          <c:idx val="0"/>
          <c:order val="0"/>
          <c:tx>
            <c:strRef>
              <c:f>Sheet1!$B$1</c:f>
              <c:strCache>
                <c:ptCount val="1"/>
                <c:pt idx="0">
                  <c:v>Volumes</c:v>
                </c:pt>
              </c:strCache>
            </c:strRef>
          </c:tx>
          <c:explosion val="1"/>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CA4-473F-A34E-8EC1CAAD9A9C}"/>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3-0CA4-473F-A34E-8EC1CAAD9A9C}"/>
              </c:ext>
            </c:extLst>
          </c:dPt>
          <c:dPt>
            <c:idx val="2"/>
            <c:bubble3D val="0"/>
            <c:explosion val="0"/>
            <c:spPr>
              <a:solidFill>
                <a:schemeClr val="accent5"/>
              </a:solidFill>
              <a:ln w="19050">
                <a:solidFill>
                  <a:schemeClr val="lt1"/>
                </a:solidFill>
              </a:ln>
              <a:effectLst/>
            </c:spPr>
            <c:extLst>
              <c:ext xmlns:c16="http://schemas.microsoft.com/office/drawing/2014/chart" uri="{C3380CC4-5D6E-409C-BE32-E72D297353CC}">
                <c16:uniqueId val="{00000005-0CA4-473F-A34E-8EC1CAAD9A9C}"/>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0CA4-473F-A34E-8EC1CAAD9A9C}"/>
              </c:ext>
            </c:extLst>
          </c:dPt>
          <c:dPt>
            <c:idx val="4"/>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09-0CA4-473F-A34E-8EC1CAAD9A9C}"/>
              </c:ext>
            </c:extLst>
          </c:dPt>
          <c:dPt>
            <c:idx val="5"/>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0B-1D4F-4DBD-B216-293E97F03881}"/>
              </c:ext>
            </c:extLst>
          </c:dPt>
          <c:dLbls>
            <c:dLbl>
              <c:idx val="0"/>
              <c:layout>
                <c:manualLayout>
                  <c:x val="-0.23092628368533533"/>
                  <c:y val="0.1185207292897562"/>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7B901621-C8DF-4F96-977C-8F860D3B86C3}" type="CATEGORYNAME">
                      <a:rPr lang="en-US" sz="850" b="1" smtClean="0">
                        <a:solidFill>
                          <a:schemeClr val="tx1"/>
                        </a:solidFill>
                      </a:rPr>
                      <a:pPr>
                        <a:defRPr sz="1100">
                          <a:solidFill>
                            <a:schemeClr val="bg1"/>
                          </a:solidFill>
                        </a:defRPr>
                      </a:pPr>
                      <a:t>[CATEGORY NAME]</a:t>
                    </a:fld>
                    <a:r>
                      <a:rPr lang="en-US" sz="850" b="1">
                        <a:solidFill>
                          <a:schemeClr val="tx1"/>
                        </a:solidFill>
                      </a:rPr>
                      <a:t> </a:t>
                    </a:r>
                  </a:p>
                  <a:p>
                    <a:pPr>
                      <a:defRPr sz="1100">
                        <a:solidFill>
                          <a:schemeClr val="bg1"/>
                        </a:solidFill>
                      </a:defRPr>
                    </a:pPr>
                    <a:r>
                      <a:rPr lang="en-US" sz="850" baseline="0">
                        <a:solidFill>
                          <a:schemeClr val="tx1"/>
                        </a:solidFill>
                      </a:rPr>
                      <a:t> </a:t>
                    </a:r>
                    <a:r>
                      <a:rPr lang="en-US" sz="850" b="1" baseline="0">
                        <a:solidFill>
                          <a:schemeClr val="tx1"/>
                        </a:solidFill>
                      </a:rPr>
                      <a:t>(45)</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19758549199222925"/>
                      <c:h val="0.46277600209432573"/>
                    </c:manualLayout>
                  </c15:layout>
                  <c15:dlblFieldTable/>
                  <c15:showDataLabelsRange val="0"/>
                </c:ext>
                <c:ext xmlns:c16="http://schemas.microsoft.com/office/drawing/2014/chart" uri="{C3380CC4-5D6E-409C-BE32-E72D297353CC}">
                  <c16:uniqueId val="{00000001-0CA4-473F-A34E-8EC1CAAD9A9C}"/>
                </c:ext>
              </c:extLst>
            </c:dLbl>
            <c:dLbl>
              <c:idx val="1"/>
              <c:delete val="1"/>
              <c:extLst>
                <c:ext xmlns:c15="http://schemas.microsoft.com/office/drawing/2012/chart" uri="{CE6537A1-D6FC-4f65-9D91-7224C49458BB}"/>
                <c:ext xmlns:c16="http://schemas.microsoft.com/office/drawing/2014/chart" uri="{C3380CC4-5D6E-409C-BE32-E72D297353CC}">
                  <c16:uniqueId val="{00000003-0CA4-473F-A34E-8EC1CAAD9A9C}"/>
                </c:ext>
              </c:extLst>
            </c:dLbl>
            <c:dLbl>
              <c:idx val="2"/>
              <c:layout>
                <c:manualLayout>
                  <c:x val="0.10867363351532253"/>
                  <c:y val="-2.9516767731781128E-2"/>
                </c:manualLayout>
              </c:layout>
              <c:tx>
                <c:rich>
                  <a:bodyPr rot="0" spcFirstLastPara="1" vertOverflow="ellipsis" vert="horz" wrap="square" lIns="38100" tIns="19050" rIns="38100" bIns="19050" anchor="ctr" anchorCtr="0">
                    <a:noAutofit/>
                  </a:bodyPr>
                  <a:lstStyle/>
                  <a:p>
                    <a:pPr algn="ctr">
                      <a:defRPr sz="600" b="0" i="0" u="none" strike="noStrike" kern="1200" baseline="0">
                        <a:solidFill>
                          <a:schemeClr val="bg1"/>
                        </a:solidFill>
                        <a:latin typeface="+mn-lt"/>
                        <a:ea typeface="+mn-ea"/>
                        <a:cs typeface="+mn-cs"/>
                      </a:defRPr>
                    </a:pPr>
                    <a:r>
                      <a:rPr lang="en-US" sz="800" b="1">
                        <a:solidFill>
                          <a:schemeClr val="tx1"/>
                        </a:solidFill>
                      </a:rPr>
                      <a:t>Trees &amp;</a:t>
                    </a:r>
                    <a:r>
                      <a:rPr lang="en-US" sz="800" b="1" baseline="0">
                        <a:solidFill>
                          <a:schemeClr val="tx1"/>
                        </a:solidFill>
                      </a:rPr>
                      <a:t> Flood management </a:t>
                    </a:r>
                    <a:r>
                      <a:rPr lang="en-US" sz="800" b="1">
                        <a:solidFill>
                          <a:schemeClr val="tx1"/>
                        </a:solidFill>
                      </a:rPr>
                      <a:t>(12</a:t>
                    </a:r>
                    <a:r>
                      <a:rPr lang="en-US" sz="700" b="1">
                        <a:solidFill>
                          <a:schemeClr val="tx1"/>
                        </a:solidFill>
                      </a:rPr>
                      <a:t>)</a:t>
                    </a:r>
                  </a:p>
                </c:rich>
              </c:tx>
              <c:spPr>
                <a:noFill/>
                <a:ln>
                  <a:noFill/>
                </a:ln>
                <a:effectLst/>
              </c:spPr>
              <c:txPr>
                <a:bodyPr rot="0" spcFirstLastPara="1" vertOverflow="ellipsis" vert="horz" wrap="square" lIns="38100" tIns="19050" rIns="38100" bIns="19050" anchor="ctr" anchorCtr="0">
                  <a:noAutofit/>
                </a:bodyPr>
                <a:lstStyle/>
                <a:p>
                  <a:pPr algn="ctr">
                    <a:defRPr sz="600" b="0" i="0" u="none" strike="noStrike" kern="1200" baseline="0">
                      <a:solidFill>
                        <a:schemeClr val="bg1"/>
                      </a:solidFill>
                      <a:latin typeface="+mn-lt"/>
                      <a:ea typeface="+mn-ea"/>
                      <a:cs typeface="+mn-cs"/>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181596664081912"/>
                      <c:h val="0.28807650475176239"/>
                    </c:manualLayout>
                  </c15:layout>
                  <c15:showDataLabelsRange val="0"/>
                </c:ext>
                <c:ext xmlns:c16="http://schemas.microsoft.com/office/drawing/2014/chart" uri="{C3380CC4-5D6E-409C-BE32-E72D297353CC}">
                  <c16:uniqueId val="{00000005-0CA4-473F-A34E-8EC1CAAD9A9C}"/>
                </c:ext>
              </c:extLst>
            </c:dLbl>
            <c:dLbl>
              <c:idx val="3"/>
              <c:layout>
                <c:manualLayout>
                  <c:x val="6.6047440602413035E-2"/>
                  <c:y val="-6.3167520087400661E-2"/>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r>
                      <a:rPr lang="en-US" sz="800" b="1" err="1">
                        <a:solidFill>
                          <a:schemeClr val="tx1"/>
                        </a:solidFill>
                      </a:rPr>
                      <a:t>Clienting</a:t>
                    </a:r>
                    <a:r>
                      <a:rPr lang="en-US" sz="800" b="1">
                        <a:solidFill>
                          <a:schemeClr val="tx1"/>
                        </a:solidFill>
                      </a:rPr>
                      <a:t> (10)</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13479764080868598"/>
                      <c:h val="0.14421716275292618"/>
                    </c:manualLayout>
                  </c15:layout>
                  <c15:showDataLabelsRange val="0"/>
                </c:ext>
                <c:ext xmlns:c16="http://schemas.microsoft.com/office/drawing/2014/chart" uri="{C3380CC4-5D6E-409C-BE32-E72D297353CC}">
                  <c16:uniqueId val="{00000007-0CA4-473F-A34E-8EC1CAAD9A9C}"/>
                </c:ext>
              </c:extLst>
            </c:dLbl>
            <c:dLbl>
              <c:idx val="4"/>
              <c:layout>
                <c:manualLayout>
                  <c:x val="3.1942638064507527E-3"/>
                  <c:y val="9.7239714780793258E-3"/>
                </c:manualLayout>
              </c:layout>
              <c:tx>
                <c:rich>
                  <a:bodyPr/>
                  <a:lstStyle/>
                  <a:p>
                    <a:fld id="{E0F44D78-4001-42FE-A567-95C9E622F88A}" type="CATEGORYNAME">
                      <a:rPr lang="en-US" sz="800" b="1" smtClean="0">
                        <a:solidFill>
                          <a:schemeClr val="tx1"/>
                        </a:solidFill>
                      </a:rPr>
                      <a:pPr/>
                      <a:t>[CATEGORY NAME]</a:t>
                    </a:fld>
                    <a:endParaRPr lang="en-US" sz="800" b="1">
                      <a:solidFill>
                        <a:schemeClr val="tx1"/>
                      </a:solidFill>
                    </a:endParaRPr>
                  </a:p>
                  <a:p>
                    <a:r>
                      <a:rPr lang="en-US" sz="800" b="1">
                        <a:solidFill>
                          <a:schemeClr val="tx1"/>
                        </a:solidFill>
                      </a:rPr>
                      <a:t>(4)</a:t>
                    </a:r>
                  </a:p>
                </c:rich>
              </c:tx>
              <c:showLegendKey val="0"/>
              <c:showVal val="1"/>
              <c:showCatName val="1"/>
              <c:showSerName val="0"/>
              <c:showPercent val="1"/>
              <c:showBubbleSize val="0"/>
              <c:extLst>
                <c:ext xmlns:c15="http://schemas.microsoft.com/office/drawing/2012/chart" uri="{CE6537A1-D6FC-4f65-9D91-7224C49458BB}">
                  <c15:layout>
                    <c:manualLayout>
                      <c:w val="0.41445572888698518"/>
                      <c:h val="0.22387098029108699"/>
                    </c:manualLayout>
                  </c15:layout>
                  <c15:dlblFieldTable/>
                  <c15:showDataLabelsRange val="0"/>
                </c:ext>
                <c:ext xmlns:c16="http://schemas.microsoft.com/office/drawing/2014/chart" uri="{C3380CC4-5D6E-409C-BE32-E72D297353CC}">
                  <c16:uniqueId val="{00000009-0CA4-473F-A34E-8EC1CAAD9A9C}"/>
                </c:ext>
              </c:extLst>
            </c:dLbl>
            <c:dLbl>
              <c:idx val="5"/>
              <c:layout>
                <c:manualLayout>
                  <c:x val="0.15766047694074622"/>
                  <c:y val="0.24188338528420614"/>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22229E92-7D48-4535-82C6-CCDB279B882E}" type="CATEGORYNAME">
                      <a:rPr lang="en-US" sz="800" b="1" smtClean="0">
                        <a:solidFill>
                          <a:schemeClr val="tx1"/>
                        </a:solidFill>
                      </a:rPr>
                      <a:pPr>
                        <a:defRPr sz="1100">
                          <a:solidFill>
                            <a:schemeClr val="bg1"/>
                          </a:solidFill>
                        </a:defRPr>
                      </a:pPr>
                      <a:t>[CATEGORY NAME]</a:t>
                    </a:fld>
                    <a:r>
                      <a:rPr lang="en-US" sz="800" b="1" baseline="0">
                        <a:solidFill>
                          <a:schemeClr val="tx1"/>
                        </a:solidFill>
                      </a:rPr>
                      <a:t> (23)</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16462128984372504"/>
                      <c:h val="0.24658469613196976"/>
                    </c:manualLayout>
                  </c15:layout>
                  <c15:dlblFieldTable/>
                  <c15:showDataLabelsRange val="0"/>
                </c:ext>
                <c:ext xmlns:c16="http://schemas.microsoft.com/office/drawing/2014/chart" uri="{C3380CC4-5D6E-409C-BE32-E72D297353CC}">
                  <c16:uniqueId val="{0000000B-1D4F-4DBD-B216-293E97F03881}"/>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1"/>
            <c:showBubbleSize val="0"/>
            <c:showLeaderLines val="0"/>
            <c:extLst>
              <c:ext xmlns:c15="http://schemas.microsoft.com/office/drawing/2012/chart" uri="{CE6537A1-D6FC-4f65-9D91-7224C49458BB}"/>
            </c:extLst>
          </c:dLbls>
          <c:cat>
            <c:strRef>
              <c:f>Sheet1!$A$2:$A$7</c:f>
              <c:strCache>
                <c:ptCount val="6"/>
                <c:pt idx="0">
                  <c:v>Development Management</c:v>
                </c:pt>
                <c:pt idx="1">
                  <c:v>SDL</c:v>
                </c:pt>
                <c:pt idx="2">
                  <c:v>Drainage &amp; Tree Management</c:v>
                </c:pt>
                <c:pt idx="3">
                  <c:v>Clienting</c:v>
                </c:pt>
                <c:pt idx="4">
                  <c:v>Environmental Health</c:v>
                </c:pt>
                <c:pt idx="5">
                  <c:v>Highways &amp; Traffic Management</c:v>
                </c:pt>
              </c:strCache>
            </c:strRef>
          </c:cat>
          <c:val>
            <c:numRef>
              <c:f>Sheet1!$B$2:$B$7</c:f>
              <c:numCache>
                <c:formatCode>General</c:formatCode>
                <c:ptCount val="6"/>
                <c:pt idx="0">
                  <c:v>45</c:v>
                </c:pt>
                <c:pt idx="1">
                  <c:v>10</c:v>
                </c:pt>
                <c:pt idx="2">
                  <c:v>12</c:v>
                </c:pt>
                <c:pt idx="3">
                  <c:v>10</c:v>
                </c:pt>
                <c:pt idx="4">
                  <c:v>4</c:v>
                </c:pt>
                <c:pt idx="5">
                  <c:v>23</c:v>
                </c:pt>
              </c:numCache>
            </c:numRef>
          </c:val>
          <c:extLst>
            <c:ext xmlns:c16="http://schemas.microsoft.com/office/drawing/2014/chart" uri="{C3380CC4-5D6E-409C-BE32-E72D297353CC}">
              <c16:uniqueId val="{0000000A-0CA4-473F-A34E-8EC1CAAD9A9C}"/>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cap="flat" cmpd="sng">
      <a:noFill/>
      <a:miter lim="800000"/>
    </a:ln>
    <a:effectLst/>
  </c:spPr>
  <c:txPr>
    <a:bodyPr/>
    <a:lstStyle/>
    <a:p>
      <a:pPr>
        <a:defRPr/>
      </a:pPr>
      <a:endParaRPr lang="en-US"/>
    </a:p>
  </c:txPr>
  <c:externalData r:id="rId3">
    <c:autoUpdate val="0"/>
  </c:externalData>
  <c:userShapes r:id="rId4"/>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BB74-46CC-9CFE-4AE8400FD988}"/>
              </c:ext>
            </c:extLst>
          </c:dPt>
          <c:dPt>
            <c:idx val="1"/>
            <c:bubble3D val="0"/>
            <c:spPr>
              <a:solidFill>
                <a:sysClr val="window" lastClr="FFFFFF"/>
              </a:solidFill>
              <a:ln w="19050">
                <a:noFill/>
              </a:ln>
              <a:effectLst/>
            </c:spPr>
            <c:extLst>
              <c:ext xmlns:c16="http://schemas.microsoft.com/office/drawing/2014/chart" uri="{C3380CC4-5D6E-409C-BE32-E72D297353CC}">
                <c16:uniqueId val="{00000003-BB74-46CC-9CFE-4AE8400FD988}"/>
              </c:ext>
            </c:extLst>
          </c:dPt>
          <c:dLbls>
            <c:dLbl>
              <c:idx val="0"/>
              <c:layout>
                <c:manualLayout>
                  <c:x val="-1.6921412698777539E-3"/>
                  <c:y val="0.21350524449180688"/>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r>
                      <a:rPr lang="en-US" sz="1400" b="1">
                        <a:solidFill>
                          <a:schemeClr val="bg1"/>
                        </a:solidFill>
                        <a:latin typeface="Rockwell" panose="02060603020205020403" pitchFamily="18" charset="0"/>
                        <a:ea typeface="Verdana" panose="020B0604030504040204" pitchFamily="34" charset="0"/>
                      </a:rPr>
                      <a:t>64</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46839425396181328"/>
                      <c:h val="0.5795638525696597"/>
                    </c:manualLayout>
                  </c15:layout>
                  <c15:showDataLabelsRange val="0"/>
                </c:ext>
                <c:ext xmlns:c16="http://schemas.microsoft.com/office/drawing/2014/chart" uri="{C3380CC4-5D6E-409C-BE32-E72D297353CC}">
                  <c16:uniqueId val="{00000001-BB74-46CC-9CFE-4AE8400FD988}"/>
                </c:ext>
              </c:extLst>
            </c:dLbl>
            <c:dLbl>
              <c:idx val="1"/>
              <c:delete val="1"/>
              <c:extLst>
                <c:ext xmlns:c15="http://schemas.microsoft.com/office/drawing/2012/chart" uri="{CE6537A1-D6FC-4f65-9D91-7224C49458BB}"/>
                <c:ext xmlns:c16="http://schemas.microsoft.com/office/drawing/2014/chart" uri="{C3380CC4-5D6E-409C-BE32-E72D297353CC}">
                  <c16:uniqueId val="{00000003-BB74-46CC-9CFE-4AE8400FD98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0</c:v>
                </c:pt>
                <c:pt idx="1">
                  <c:v>8</c:v>
                </c:pt>
              </c:numCache>
            </c:numRef>
          </c:val>
          <c:extLst>
            <c:ext xmlns:c16="http://schemas.microsoft.com/office/drawing/2014/chart" uri="{C3380CC4-5D6E-409C-BE32-E72D297353CC}">
              <c16:uniqueId val="{00000004-BB74-46CC-9CFE-4AE8400FD988}"/>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Sheet1!$A$2:$A$5</c:f>
              <c:strCache>
                <c:ptCount val="4"/>
                <c:pt idx="0">
                  <c:v>Q1 2021/22</c:v>
                </c:pt>
                <c:pt idx="1">
                  <c:v>Q2 2021/22</c:v>
                </c:pt>
                <c:pt idx="2">
                  <c:v>Q3 2021/22</c:v>
                </c:pt>
                <c:pt idx="3">
                  <c:v>Q4 2021/22</c:v>
                </c:pt>
              </c:strCache>
            </c:strRef>
          </c:cat>
          <c:val>
            <c:numRef>
              <c:f>Sheet1!$B$2:$B$5</c:f>
              <c:numCache>
                <c:formatCode>General</c:formatCode>
                <c:ptCount val="4"/>
                <c:pt idx="0">
                  <c:v>20</c:v>
                </c:pt>
                <c:pt idx="1">
                  <c:v>13</c:v>
                </c:pt>
                <c:pt idx="2">
                  <c:v>16</c:v>
                </c:pt>
                <c:pt idx="3">
                  <c:v>19</c:v>
                </c:pt>
              </c:numCache>
            </c:numRef>
          </c:val>
          <c:smooth val="0"/>
          <c:extLst>
            <c:ext xmlns:c16="http://schemas.microsoft.com/office/drawing/2014/chart" uri="{C3380CC4-5D6E-409C-BE32-E72D297353CC}">
              <c16:uniqueId val="{00000000-171D-4553-8690-FD0B158967AD}"/>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0712651197378"/>
          <c:y val="0.11415819250822763"/>
          <c:w val="0.66658574697605244"/>
          <c:h val="0.77168361498354476"/>
        </c:manualLayout>
      </c:layout>
      <c:doughnutChart>
        <c:varyColors val="1"/>
        <c:ser>
          <c:idx val="0"/>
          <c:order val="0"/>
          <c:tx>
            <c:strRef>
              <c:f>Sheet1!$B$1</c:f>
              <c:strCache>
                <c:ptCount val="1"/>
                <c:pt idx="0">
                  <c:v>Complaints</c:v>
                </c:pt>
              </c:strCache>
            </c:strRef>
          </c:tx>
          <c:dPt>
            <c:idx val="0"/>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9F6C-419B-8594-F6AB37E27048}"/>
              </c:ext>
            </c:extLst>
          </c:dPt>
          <c:dPt>
            <c:idx val="1"/>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9F6C-419B-8594-F6AB37E27048}"/>
              </c:ext>
            </c:extLst>
          </c:dPt>
          <c:dPt>
            <c:idx val="2"/>
            <c:bubble3D val="0"/>
            <c:spPr>
              <a:solidFill>
                <a:schemeClr val="accent6"/>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9F6C-419B-8594-F6AB37E27048}"/>
              </c:ext>
            </c:extLst>
          </c:dPt>
          <c:dPt>
            <c:idx val="3"/>
            <c:bubble3D val="0"/>
            <c:spPr>
              <a:solidFill>
                <a:schemeClr val="accent2">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9F6C-419B-8594-F6AB37E27048}"/>
              </c:ext>
            </c:extLst>
          </c:dPt>
          <c:dPt>
            <c:idx val="4"/>
            <c:bubble3D val="0"/>
            <c:spPr>
              <a:solidFill>
                <a:schemeClr val="accent4">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9-0727-445E-BBDC-174FF1EC4978}"/>
              </c:ext>
            </c:extLst>
          </c:dPt>
          <c:dLbls>
            <c:dLbl>
              <c:idx val="0"/>
              <c:layout>
                <c:manualLayout>
                  <c:x val="5.94885852928275E-3"/>
                  <c:y val="-6.9466724348551154E-2"/>
                </c:manualLayout>
              </c:layout>
              <c:tx>
                <c:rich>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fld id="{80A98DAD-F1BE-46B3-8AF7-1C4787ACFD69}" type="CATEGORYNAME">
                      <a:rPr lang="en-US" b="1"/>
                      <a:pPr>
                        <a:defRPr sz="1000"/>
                      </a:pPr>
                      <a:t>[CATEGORY NAME]</a:t>
                    </a:fld>
                    <a:r>
                      <a:rPr lang="en-US" b="1" baseline="0"/>
                      <a:t>
56%</a:t>
                    </a:r>
                  </a:p>
                </c:rich>
              </c:tx>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1839713222209072"/>
                      <c:h val="0.17855095813256552"/>
                    </c:manualLayout>
                  </c15:layout>
                  <c15:dlblFieldTable/>
                  <c15:showDataLabelsRange val="0"/>
                </c:ext>
                <c:ext xmlns:c16="http://schemas.microsoft.com/office/drawing/2014/chart" uri="{C3380CC4-5D6E-409C-BE32-E72D297353CC}">
                  <c16:uniqueId val="{00000001-9F6C-419B-8594-F6AB37E27048}"/>
                </c:ext>
              </c:extLst>
            </c:dLbl>
            <c:dLbl>
              <c:idx val="1"/>
              <c:tx>
                <c:rich>
                  <a:bodyPr/>
                  <a:lstStyle/>
                  <a:p>
                    <a:fld id="{40175BA9-6271-435D-87CA-568FCD328553}" type="CATEGORYNAME">
                      <a:rPr lang="en-US" b="1"/>
                      <a:pPr/>
                      <a:t>[CATEGORY NAME]</a:t>
                    </a:fld>
                    <a:r>
                      <a:rPr lang="en-US" b="1" baseline="0"/>
                      <a:t>
27%</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F6C-419B-8594-F6AB37E27048}"/>
                </c:ext>
              </c:extLst>
            </c:dLbl>
            <c:dLbl>
              <c:idx val="2"/>
              <c:delete val="1"/>
              <c:extLst>
                <c:ext xmlns:c15="http://schemas.microsoft.com/office/drawing/2012/chart" uri="{CE6537A1-D6FC-4f65-9D91-7224C49458BB}"/>
                <c:ext xmlns:c16="http://schemas.microsoft.com/office/drawing/2014/chart" uri="{C3380CC4-5D6E-409C-BE32-E72D297353CC}">
                  <c16:uniqueId val="{00000005-9F6C-419B-8594-F6AB37E27048}"/>
                </c:ext>
              </c:extLst>
            </c:dLbl>
            <c:dLbl>
              <c:idx val="3"/>
              <c:layout>
                <c:manualLayout>
                  <c:x val="-6.4184070483191153E-3"/>
                  <c:y val="-5.2377803082665766E-4"/>
                </c:manualLayout>
              </c:layout>
              <c:tx>
                <c:rich>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fld id="{2C44ED4B-477E-48A7-98EF-8568B0280255}" type="CATEGORYNAME">
                      <a:rPr lang="en-US" sz="900" b="1" dirty="0"/>
                      <a:pPr>
                        <a:defRPr sz="1000"/>
                      </a:pPr>
                      <a:t>[CATEGORY NAME]</a:t>
                    </a:fld>
                    <a:r>
                      <a:rPr lang="en-US" sz="900" b="1" baseline="0"/>
                      <a:t>
14%</a:t>
                    </a:r>
                  </a:p>
                </c:rich>
              </c:tx>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3757202631943924"/>
                      <c:h val="0.13018105150097214"/>
                    </c:manualLayout>
                  </c15:layout>
                  <c15:dlblFieldTable/>
                  <c15:showDataLabelsRange val="0"/>
                </c:ext>
                <c:ext xmlns:c16="http://schemas.microsoft.com/office/drawing/2014/chart" uri="{C3380CC4-5D6E-409C-BE32-E72D297353CC}">
                  <c16:uniqueId val="{00000007-9F6C-419B-8594-F6AB37E27048}"/>
                </c:ext>
              </c:extLst>
            </c:dLbl>
            <c:dLbl>
              <c:idx val="4"/>
              <c:layout>
                <c:manualLayout>
                  <c:x val="-1.6926670995629453E-3"/>
                  <c:y val="-1.0537997297583458E-2"/>
                </c:manualLayout>
              </c:layout>
              <c:tx>
                <c:rich>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fld id="{6BFA4BC3-E650-4385-ADF6-A485B749D093}" type="CATEGORYNAME">
                      <a:rPr lang="en-US"/>
                      <a:pPr>
                        <a:defRPr sz="1000"/>
                      </a:pPr>
                      <a:t>[CATEGORY NAME]</a:t>
                    </a:fld>
                    <a:r>
                      <a:rPr lang="en-US" baseline="0"/>
                      <a:t>
2%</a:t>
                    </a:r>
                  </a:p>
                </c:rich>
              </c:tx>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6431010087762791"/>
                      <c:h val="0.25450311481552901"/>
                    </c:manualLayout>
                  </c15:layout>
                  <c15:dlblFieldTable/>
                  <c15:showDataLabelsRange val="0"/>
                </c:ext>
                <c:ext xmlns:c16="http://schemas.microsoft.com/office/drawing/2014/chart" uri="{C3380CC4-5D6E-409C-BE32-E72D297353CC}">
                  <c16:uniqueId val="{00000009-0727-445E-BBDC-174FF1EC4978}"/>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showLeaderLines val="0"/>
            <c:extLst>
              <c:ext xmlns:c15="http://schemas.microsoft.com/office/drawing/2012/chart" uri="{CE6537A1-D6FC-4f65-9D91-7224C49458BB}"/>
            </c:extLst>
          </c:dLbls>
          <c:cat>
            <c:strRef>
              <c:f>Sheet1!$A$2:$A$6</c:f>
              <c:strCache>
                <c:ptCount val="5"/>
                <c:pt idx="0">
                  <c:v>Stage 1</c:v>
                </c:pt>
                <c:pt idx="1">
                  <c:v>Stage 2</c:v>
                </c:pt>
                <c:pt idx="2">
                  <c:v>Stage 3</c:v>
                </c:pt>
                <c:pt idx="3">
                  <c:v>LGSCO</c:v>
                </c:pt>
                <c:pt idx="4">
                  <c:v>HO</c:v>
                </c:pt>
              </c:strCache>
            </c:strRef>
          </c:cat>
          <c:val>
            <c:numRef>
              <c:f>Sheet1!$B$2:$B$6</c:f>
              <c:numCache>
                <c:formatCode>General</c:formatCode>
                <c:ptCount val="5"/>
                <c:pt idx="0">
                  <c:v>49</c:v>
                </c:pt>
                <c:pt idx="1">
                  <c:v>21</c:v>
                </c:pt>
                <c:pt idx="2">
                  <c:v>1</c:v>
                </c:pt>
                <c:pt idx="3">
                  <c:v>15</c:v>
                </c:pt>
                <c:pt idx="4">
                  <c:v>3</c:v>
                </c:pt>
              </c:numCache>
            </c:numRef>
          </c:val>
          <c:extLst>
            <c:ext xmlns:c16="http://schemas.microsoft.com/office/drawing/2014/chart" uri="{C3380CC4-5D6E-409C-BE32-E72D297353CC}">
              <c16:uniqueId val="{00000008-9F6C-419B-8594-F6AB37E27048}"/>
            </c:ext>
          </c:extLst>
        </c:ser>
        <c:dLbls>
          <c:showLegendKey val="0"/>
          <c:showVal val="0"/>
          <c:showCatName val="0"/>
          <c:showSerName val="0"/>
          <c:showPercent val="1"/>
          <c:showBubbleSize val="0"/>
          <c:showLeaderLines val="0"/>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4132007301979405"/>
          <c:y val="2.5841650887384066E-3"/>
          <c:w val="0.77306649422956786"/>
          <c:h val="0.6534431198227495"/>
        </c:manualLayout>
      </c:layout>
      <c:barChart>
        <c:barDir val="bar"/>
        <c:grouping val="stacked"/>
        <c:varyColors val="0"/>
        <c:ser>
          <c:idx val="0"/>
          <c:order val="0"/>
          <c:tx>
            <c:strRef>
              <c:f>Sheet1!$B$1</c:f>
              <c:strCache>
                <c:ptCount val="1"/>
                <c:pt idx="0">
                  <c:v>Stage 1</c:v>
                </c:pt>
              </c:strCache>
            </c:strRef>
          </c:tx>
          <c:spPr>
            <a:solidFill>
              <a:schemeClr val="accent2">
                <a:shade val="58000"/>
              </a:schemeClr>
            </a:solidFill>
            <a:ln>
              <a:noFill/>
            </a:ln>
            <a:effectLst/>
          </c:spPr>
          <c:invertIfNegative val="0"/>
          <c:cat>
            <c:strRef>
              <c:f>Sheet1!$A$2:$A$5</c:f>
              <c:strCache>
                <c:ptCount val="4"/>
                <c:pt idx="0">
                  <c:v>Q4 21/22</c:v>
                </c:pt>
                <c:pt idx="1">
                  <c:v>Q3 21/22</c:v>
                </c:pt>
                <c:pt idx="2">
                  <c:v>Q2 21/22</c:v>
                </c:pt>
                <c:pt idx="3">
                  <c:v>Q1 21/22</c:v>
                </c:pt>
              </c:strCache>
            </c:strRef>
          </c:cat>
          <c:val>
            <c:numRef>
              <c:f>Sheet1!$B$2:$B$5</c:f>
              <c:numCache>
                <c:formatCode>General</c:formatCode>
                <c:ptCount val="4"/>
                <c:pt idx="0">
                  <c:v>8</c:v>
                </c:pt>
                <c:pt idx="1">
                  <c:v>7</c:v>
                </c:pt>
                <c:pt idx="2">
                  <c:v>6</c:v>
                </c:pt>
                <c:pt idx="3">
                  <c:v>14</c:v>
                </c:pt>
              </c:numCache>
            </c:numRef>
          </c:val>
          <c:extLst>
            <c:ext xmlns:c16="http://schemas.microsoft.com/office/drawing/2014/chart" uri="{C3380CC4-5D6E-409C-BE32-E72D297353CC}">
              <c16:uniqueId val="{00000000-9271-4082-AAF4-6CAB1382C307}"/>
            </c:ext>
          </c:extLst>
        </c:ser>
        <c:ser>
          <c:idx val="1"/>
          <c:order val="1"/>
          <c:tx>
            <c:strRef>
              <c:f>Sheet1!$C$1</c:f>
              <c:strCache>
                <c:ptCount val="1"/>
                <c:pt idx="0">
                  <c:v>Stage 2</c:v>
                </c:pt>
              </c:strCache>
            </c:strRef>
          </c:tx>
          <c:spPr>
            <a:solidFill>
              <a:schemeClr val="accent2">
                <a:shade val="86000"/>
              </a:schemeClr>
            </a:solidFill>
            <a:ln>
              <a:noFill/>
            </a:ln>
            <a:effectLst/>
          </c:spPr>
          <c:invertIfNegative val="0"/>
          <c:cat>
            <c:strRef>
              <c:f>Sheet1!$A$2:$A$5</c:f>
              <c:strCache>
                <c:ptCount val="4"/>
                <c:pt idx="0">
                  <c:v>Q4 21/22</c:v>
                </c:pt>
                <c:pt idx="1">
                  <c:v>Q3 21/22</c:v>
                </c:pt>
                <c:pt idx="2">
                  <c:v>Q2 21/22</c:v>
                </c:pt>
                <c:pt idx="3">
                  <c:v>Q1 21/22</c:v>
                </c:pt>
              </c:strCache>
            </c:strRef>
          </c:cat>
          <c:val>
            <c:numRef>
              <c:f>Sheet1!$C$2:$C$5</c:f>
              <c:numCache>
                <c:formatCode>General</c:formatCode>
                <c:ptCount val="4"/>
                <c:pt idx="0">
                  <c:v>5</c:v>
                </c:pt>
                <c:pt idx="1">
                  <c:v>5</c:v>
                </c:pt>
                <c:pt idx="2">
                  <c:v>4</c:v>
                </c:pt>
                <c:pt idx="3">
                  <c:v>3</c:v>
                </c:pt>
              </c:numCache>
            </c:numRef>
          </c:val>
          <c:extLst>
            <c:ext xmlns:c16="http://schemas.microsoft.com/office/drawing/2014/chart" uri="{C3380CC4-5D6E-409C-BE32-E72D297353CC}">
              <c16:uniqueId val="{00000001-9271-4082-AAF4-6CAB1382C307}"/>
            </c:ext>
          </c:extLst>
        </c:ser>
        <c:ser>
          <c:idx val="2"/>
          <c:order val="2"/>
          <c:tx>
            <c:strRef>
              <c:f>Sheet1!$D$1</c:f>
              <c:strCache>
                <c:ptCount val="1"/>
                <c:pt idx="0">
                  <c:v>Stage 3</c:v>
                </c:pt>
              </c:strCache>
            </c:strRef>
          </c:tx>
          <c:spPr>
            <a:solidFill>
              <a:schemeClr val="accent2">
                <a:tint val="86000"/>
              </a:schemeClr>
            </a:solidFill>
            <a:ln>
              <a:noFill/>
            </a:ln>
            <a:effectLst/>
          </c:spPr>
          <c:invertIfNegative val="0"/>
          <c:cat>
            <c:strRef>
              <c:f>Sheet1!$A$2:$A$5</c:f>
              <c:strCache>
                <c:ptCount val="4"/>
                <c:pt idx="0">
                  <c:v>Q4 21/22</c:v>
                </c:pt>
                <c:pt idx="1">
                  <c:v>Q3 21/22</c:v>
                </c:pt>
                <c:pt idx="2">
                  <c:v>Q2 21/22</c:v>
                </c:pt>
                <c:pt idx="3">
                  <c:v>Q1 21/22</c:v>
                </c:pt>
              </c:strCache>
            </c:strRef>
          </c:cat>
          <c:val>
            <c:numRef>
              <c:f>Sheet1!$D$2:$D$5</c:f>
              <c:numCache>
                <c:formatCode>General</c:formatCode>
                <c:ptCount val="4"/>
                <c:pt idx="0">
                  <c:v>1</c:v>
                </c:pt>
                <c:pt idx="1">
                  <c:v>0</c:v>
                </c:pt>
                <c:pt idx="2">
                  <c:v>0</c:v>
                </c:pt>
                <c:pt idx="3">
                  <c:v>1</c:v>
                </c:pt>
              </c:numCache>
            </c:numRef>
          </c:val>
          <c:extLst>
            <c:ext xmlns:c16="http://schemas.microsoft.com/office/drawing/2014/chart" uri="{C3380CC4-5D6E-409C-BE32-E72D297353CC}">
              <c16:uniqueId val="{00000002-9271-4082-AAF4-6CAB1382C307}"/>
            </c:ext>
          </c:extLst>
        </c:ser>
        <c:ser>
          <c:idx val="3"/>
          <c:order val="3"/>
          <c:tx>
            <c:strRef>
              <c:f>Sheet1!$E$1</c:f>
              <c:strCache>
                <c:ptCount val="1"/>
                <c:pt idx="0">
                  <c:v>Ombudsman</c:v>
                </c:pt>
              </c:strCache>
            </c:strRef>
          </c:tx>
          <c:spPr>
            <a:solidFill>
              <a:schemeClr val="accent2">
                <a:tint val="58000"/>
              </a:schemeClr>
            </a:solidFill>
            <a:ln>
              <a:noFill/>
            </a:ln>
            <a:effectLst/>
          </c:spPr>
          <c:invertIfNegative val="0"/>
          <c:cat>
            <c:strRef>
              <c:f>Sheet1!$A$2:$A$5</c:f>
              <c:strCache>
                <c:ptCount val="4"/>
                <c:pt idx="0">
                  <c:v>Q4 21/22</c:v>
                </c:pt>
                <c:pt idx="1">
                  <c:v>Q3 21/22</c:v>
                </c:pt>
                <c:pt idx="2">
                  <c:v>Q2 21/22</c:v>
                </c:pt>
                <c:pt idx="3">
                  <c:v>Q1 21/22</c:v>
                </c:pt>
              </c:strCache>
            </c:strRef>
          </c:cat>
          <c:val>
            <c:numRef>
              <c:f>Sheet1!$E$2:$E$5</c:f>
              <c:numCache>
                <c:formatCode>General</c:formatCode>
                <c:ptCount val="4"/>
                <c:pt idx="0">
                  <c:v>5</c:v>
                </c:pt>
                <c:pt idx="1">
                  <c:v>4</c:v>
                </c:pt>
                <c:pt idx="2">
                  <c:v>3</c:v>
                </c:pt>
                <c:pt idx="3">
                  <c:v>2</c:v>
                </c:pt>
              </c:numCache>
            </c:numRef>
          </c:val>
          <c:extLst>
            <c:ext xmlns:c16="http://schemas.microsoft.com/office/drawing/2014/chart" uri="{C3380CC4-5D6E-409C-BE32-E72D297353CC}">
              <c16:uniqueId val="{00000003-9271-4082-AAF4-6CAB1382C307}"/>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max val="24"/>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majorUnit val="3"/>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120516422633134"/>
          <c:y val="0.15125312359915744"/>
          <c:w val="0.55169691346464866"/>
          <c:h val="0.74176402704790612"/>
        </c:manualLayout>
      </c:layout>
      <c:pieChart>
        <c:varyColors val="1"/>
        <c:ser>
          <c:idx val="0"/>
          <c:order val="0"/>
          <c:tx>
            <c:strRef>
              <c:f>Sheet1!$B$1</c:f>
              <c:strCache>
                <c:ptCount val="1"/>
                <c:pt idx="0">
                  <c:v>Volumes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FB5-4CF8-991F-880E2FB8867A}"/>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DFB5-4CF8-991F-880E2FB8867A}"/>
              </c:ext>
            </c:extLst>
          </c:dPt>
          <c:dPt>
            <c:idx val="2"/>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5-DFB5-4CF8-991F-880E2FB8867A}"/>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DFB5-4CF8-991F-880E2FB8867A}"/>
              </c:ext>
            </c:extLst>
          </c:dPt>
          <c:dPt>
            <c:idx val="4"/>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08-3710-4DA0-AAB7-D03635632D4E}"/>
              </c:ext>
            </c:extLst>
          </c:dPt>
          <c:dLbls>
            <c:dLbl>
              <c:idx val="0"/>
              <c:layout>
                <c:manualLayout>
                  <c:x val="-0.37570511767097103"/>
                  <c:y val="0.14704854560142358"/>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r>
                      <a:rPr lang="en-US" sz="700" b="1">
                        <a:solidFill>
                          <a:schemeClr val="tx1"/>
                        </a:solidFill>
                        <a:latin typeface="Verdana" panose="020B0604030504040204" pitchFamily="34" charset="0"/>
                        <a:ea typeface="Verdana" panose="020B0604030504040204" pitchFamily="34" charset="0"/>
                      </a:rPr>
                      <a:t>Education Welfare</a:t>
                    </a:r>
                  </a:p>
                  <a:p>
                    <a:pPr>
                      <a:defRPr sz="1100">
                        <a:solidFill>
                          <a:schemeClr val="bg1"/>
                        </a:solidFill>
                      </a:defRPr>
                    </a:pPr>
                    <a:r>
                      <a:rPr lang="en-US" sz="700" b="1" baseline="0">
                        <a:solidFill>
                          <a:schemeClr val="tx1"/>
                        </a:solidFill>
                        <a:latin typeface="Verdana" panose="020B0604030504040204" pitchFamily="34" charset="0"/>
                        <a:ea typeface="Verdana" panose="020B0604030504040204" pitchFamily="34" charset="0"/>
                      </a:rPr>
                      <a:t> (4)</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430462065976694"/>
                      <c:h val="0.2430980091158689"/>
                    </c:manualLayout>
                  </c15:layout>
                  <c15:showDataLabelsRange val="0"/>
                </c:ext>
                <c:ext xmlns:c16="http://schemas.microsoft.com/office/drawing/2014/chart" uri="{C3380CC4-5D6E-409C-BE32-E72D297353CC}">
                  <c16:uniqueId val="{00000001-DFB5-4CF8-991F-880E2FB8867A}"/>
                </c:ext>
              </c:extLst>
            </c:dLbl>
            <c:dLbl>
              <c:idx val="1"/>
              <c:layout>
                <c:manualLayout>
                  <c:x val="-0.24652609000250825"/>
                  <c:y val="5.7651115144934366E-2"/>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7B901621-C8DF-4F96-977C-8F860D3B86C3}" type="CATEGORYNAME">
                      <a:rPr lang="en-US" sz="900" b="1" smtClean="0">
                        <a:solidFill>
                          <a:schemeClr val="tx1"/>
                        </a:solidFill>
                        <a:latin typeface="Verdana" panose="020B0604030504040204" pitchFamily="34" charset="0"/>
                        <a:ea typeface="Verdana" panose="020B0604030504040204" pitchFamily="34" charset="0"/>
                      </a:rPr>
                      <a:pPr>
                        <a:defRPr sz="1100">
                          <a:solidFill>
                            <a:schemeClr val="bg1"/>
                          </a:solidFill>
                        </a:defRPr>
                      </a:pPr>
                      <a:t>[CATEGORY NAME]</a:t>
                    </a:fld>
                    <a:r>
                      <a:rPr lang="en-US" sz="900" b="1" baseline="0">
                        <a:solidFill>
                          <a:schemeClr val="tx1"/>
                        </a:solidFill>
                        <a:latin typeface="Verdana" panose="020B0604030504040204" pitchFamily="34" charset="0"/>
                        <a:ea typeface="Verdana" panose="020B0604030504040204" pitchFamily="34" charset="0"/>
                      </a:rPr>
                      <a:t> (26)</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5066827492097282"/>
                      <c:h val="0.24983853456371471"/>
                    </c:manualLayout>
                  </c15:layout>
                  <c15:dlblFieldTable/>
                  <c15:showDataLabelsRange val="0"/>
                </c:ext>
                <c:ext xmlns:c16="http://schemas.microsoft.com/office/drawing/2014/chart" uri="{C3380CC4-5D6E-409C-BE32-E72D297353CC}">
                  <c16:uniqueId val="{00000003-DFB5-4CF8-991F-880E2FB8867A}"/>
                </c:ext>
              </c:extLst>
            </c:dLbl>
            <c:dLbl>
              <c:idx val="2"/>
              <c:layout>
                <c:manualLayout>
                  <c:x val="0.21702358608879163"/>
                  <c:y val="-0.18349064372790341"/>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7D676AC9-A246-4490-B904-46A30F3B64D8}" type="CATEGORYNAME">
                      <a:rPr lang="en-US" sz="900" b="1" smtClean="0">
                        <a:solidFill>
                          <a:schemeClr val="tx1"/>
                        </a:solidFill>
                        <a:latin typeface="Verdana" panose="020B0604030504040204" pitchFamily="34" charset="0"/>
                        <a:ea typeface="Verdana" panose="020B0604030504040204" pitchFamily="34" charset="0"/>
                      </a:rPr>
                      <a:pPr>
                        <a:defRPr sz="1100">
                          <a:solidFill>
                            <a:schemeClr val="bg1"/>
                          </a:solidFill>
                        </a:defRPr>
                      </a:pPr>
                      <a:t>[CATEGORY NAME]</a:t>
                    </a:fld>
                    <a:r>
                      <a:rPr lang="en-US" sz="900" b="1" baseline="0">
                        <a:solidFill>
                          <a:schemeClr val="tx1"/>
                        </a:solidFill>
                        <a:latin typeface="Verdana" panose="020B0604030504040204" pitchFamily="34" charset="0"/>
                        <a:ea typeface="Verdana" panose="020B0604030504040204" pitchFamily="34" charset="0"/>
                      </a:rPr>
                      <a:t> (34)</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1272103162594858"/>
                      <c:h val="0.24111020535777203"/>
                    </c:manualLayout>
                  </c15:layout>
                  <c15:dlblFieldTable/>
                  <c15:showDataLabelsRange val="0"/>
                </c:ext>
                <c:ext xmlns:c16="http://schemas.microsoft.com/office/drawing/2014/chart" uri="{C3380CC4-5D6E-409C-BE32-E72D297353CC}">
                  <c16:uniqueId val="{00000005-DFB5-4CF8-991F-880E2FB8867A}"/>
                </c:ext>
              </c:extLst>
            </c:dLbl>
            <c:dLbl>
              <c:idx val="3"/>
              <c:layout>
                <c:manualLayout>
                  <c:x val="0.48183098510337113"/>
                  <c:y val="0.13522521195727477"/>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r>
                      <a:rPr lang="en-US" sz="700" b="1">
                        <a:solidFill>
                          <a:schemeClr val="tx1"/>
                        </a:solidFill>
                        <a:latin typeface="Verdana" panose="020B0604030504040204" pitchFamily="34" charset="0"/>
                        <a:ea typeface="Verdana" panose="020B0604030504040204" pitchFamily="34" charset="0"/>
                      </a:rPr>
                      <a:t>School Admissions</a:t>
                    </a:r>
                  </a:p>
                  <a:p>
                    <a:pPr>
                      <a:defRPr sz="1100">
                        <a:solidFill>
                          <a:schemeClr val="bg1"/>
                        </a:solidFill>
                      </a:defRPr>
                    </a:pPr>
                    <a:r>
                      <a:rPr lang="en-US" sz="700" b="1" baseline="0">
                        <a:solidFill>
                          <a:schemeClr val="tx1"/>
                        </a:solidFill>
                        <a:latin typeface="Verdana" panose="020B0604030504040204" pitchFamily="34" charset="0"/>
                        <a:ea typeface="Verdana" panose="020B0604030504040204" pitchFamily="34" charset="0"/>
                      </a:rPr>
                      <a:t>(2)</a:t>
                    </a:r>
                    <a:endParaRPr lang="en-US" sz="1000" b="1" baseline="0">
                      <a:solidFill>
                        <a:schemeClr val="tx1"/>
                      </a:solidFill>
                      <a:latin typeface="Verdana" panose="020B0604030504040204" pitchFamily="34" charset="0"/>
                      <a:ea typeface="Verdana" panose="020B0604030504040204" pitchFamily="34" charset="0"/>
                    </a:endParaRP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4138587329359668"/>
                      <c:h val="0.20677658338675614"/>
                    </c:manualLayout>
                  </c15:layout>
                  <c15:showDataLabelsRange val="0"/>
                </c:ext>
                <c:ext xmlns:c16="http://schemas.microsoft.com/office/drawing/2014/chart" uri="{C3380CC4-5D6E-409C-BE32-E72D297353CC}">
                  <c16:uniqueId val="{00000007-DFB5-4CF8-991F-880E2FB8867A}"/>
                </c:ext>
              </c:extLst>
            </c:dLbl>
            <c:dLbl>
              <c:idx val="4"/>
              <c:layout>
                <c:manualLayout>
                  <c:x val="-0.10192413588308727"/>
                  <c:y val="7.5000065358394943E-2"/>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2E43D38B-FA7E-400E-B0F9-B42861112594}" type="CATEGORYNAME">
                      <a:rPr lang="en-US" sz="700" b="1" smtClean="0">
                        <a:solidFill>
                          <a:schemeClr val="tx1"/>
                        </a:solidFill>
                        <a:latin typeface="Verdana" panose="020B0604030504040204" pitchFamily="34" charset="0"/>
                        <a:ea typeface="Verdana" panose="020B0604030504040204" pitchFamily="34" charset="0"/>
                      </a:rPr>
                      <a:pPr>
                        <a:defRPr sz="1100">
                          <a:solidFill>
                            <a:schemeClr val="bg1"/>
                          </a:solidFill>
                        </a:defRPr>
                      </a:pPr>
                      <a:t>[CATEGORY NAME]</a:t>
                    </a:fld>
                    <a:r>
                      <a:rPr lang="en-US" sz="700" b="1" baseline="0">
                        <a:solidFill>
                          <a:schemeClr val="tx1"/>
                        </a:solidFill>
                        <a:latin typeface="Verdana" panose="020B0604030504040204" pitchFamily="34" charset="0"/>
                        <a:ea typeface="Verdana" panose="020B0604030504040204" pitchFamily="34" charset="0"/>
                      </a:rPr>
                      <a:t> (</a:t>
                    </a:r>
                    <a:fld id="{20F281D7-4757-4DDF-8121-905035EDB180}" type="VALUE">
                      <a:rPr lang="en-US" sz="700" b="1" baseline="0" smtClean="0">
                        <a:solidFill>
                          <a:schemeClr val="tx1"/>
                        </a:solidFill>
                        <a:latin typeface="Verdana" panose="020B0604030504040204" pitchFamily="34" charset="0"/>
                        <a:ea typeface="Verdana" panose="020B0604030504040204" pitchFamily="34" charset="0"/>
                      </a:rPr>
                      <a:pPr>
                        <a:defRPr sz="1100">
                          <a:solidFill>
                            <a:schemeClr val="bg1"/>
                          </a:solidFill>
                        </a:defRPr>
                      </a:pPr>
                      <a:t>[VALUE]</a:t>
                    </a:fld>
                    <a:r>
                      <a:rPr lang="en-US" sz="700" b="1" baseline="0">
                        <a:solidFill>
                          <a:schemeClr val="tx1"/>
                        </a:solidFill>
                        <a:latin typeface="Verdana" panose="020B0604030504040204" pitchFamily="34" charset="0"/>
                        <a:ea typeface="Verdana" panose="020B0604030504040204" pitchFamily="34" charset="0"/>
                      </a:rPr>
                      <a:t>)</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0932146579663857"/>
                      <c:h val="0.13167079743565466"/>
                    </c:manualLayout>
                  </c15:layout>
                  <c15:dlblFieldTable/>
                  <c15:showDataLabelsRange val="0"/>
                </c:ext>
                <c:ext xmlns:c16="http://schemas.microsoft.com/office/drawing/2014/chart" uri="{C3380CC4-5D6E-409C-BE32-E72D297353CC}">
                  <c16:uniqueId val="{00000008-3710-4DA0-AAB7-D03635632D4E}"/>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extLst>
          </c:dLbls>
          <c:cat>
            <c:strRef>
              <c:f>Sheet1!$A$2:$A$6</c:f>
              <c:strCache>
                <c:ptCount val="5"/>
                <c:pt idx="0">
                  <c:v>School Admissions</c:v>
                </c:pt>
                <c:pt idx="1">
                  <c:v>SEN</c:v>
                </c:pt>
                <c:pt idx="2">
                  <c:v>Social Care</c:v>
                </c:pt>
                <c:pt idx="3">
                  <c:v>Education Welfare</c:v>
                </c:pt>
                <c:pt idx="4">
                  <c:v>Short Breaks</c:v>
                </c:pt>
              </c:strCache>
            </c:strRef>
          </c:cat>
          <c:val>
            <c:numRef>
              <c:f>Sheet1!$B$2:$B$6</c:f>
              <c:numCache>
                <c:formatCode>General</c:formatCode>
                <c:ptCount val="5"/>
                <c:pt idx="0">
                  <c:v>2</c:v>
                </c:pt>
                <c:pt idx="1">
                  <c:v>26</c:v>
                </c:pt>
                <c:pt idx="2">
                  <c:v>34</c:v>
                </c:pt>
                <c:pt idx="3">
                  <c:v>4</c:v>
                </c:pt>
                <c:pt idx="4">
                  <c:v>2</c:v>
                </c:pt>
              </c:numCache>
            </c:numRef>
          </c:val>
          <c:extLst>
            <c:ext xmlns:c16="http://schemas.microsoft.com/office/drawing/2014/chart" uri="{C3380CC4-5D6E-409C-BE32-E72D297353CC}">
              <c16:uniqueId val="{00000008-DFB5-4CF8-991F-880E2FB8867A}"/>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C0B0-4919-A48B-AA23B84E7893}"/>
              </c:ext>
            </c:extLst>
          </c:dPt>
          <c:dPt>
            <c:idx val="1"/>
            <c:bubble3D val="0"/>
            <c:spPr>
              <a:solidFill>
                <a:sysClr val="window" lastClr="FFFFFF"/>
              </a:solidFill>
              <a:ln w="19050">
                <a:noFill/>
              </a:ln>
              <a:effectLst/>
            </c:spPr>
            <c:extLst>
              <c:ext xmlns:c16="http://schemas.microsoft.com/office/drawing/2014/chart" uri="{C3380CC4-5D6E-409C-BE32-E72D297353CC}">
                <c16:uniqueId val="{00000003-C0B0-4919-A48B-AA23B84E7893}"/>
              </c:ext>
            </c:extLst>
          </c:dPt>
          <c:dLbls>
            <c:dLbl>
              <c:idx val="0"/>
              <c:layout>
                <c:manualLayout>
                  <c:x val="-1.6921412698777539E-3"/>
                  <c:y val="0.21350524449180688"/>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r>
                      <a:rPr lang="en-US" sz="1400" b="1">
                        <a:solidFill>
                          <a:schemeClr val="bg1"/>
                        </a:solidFill>
                        <a:latin typeface="Rockwell" panose="02060603020205020403" pitchFamily="18" charset="0"/>
                        <a:ea typeface="Verdana" panose="020B0604030504040204" pitchFamily="34" charset="0"/>
                      </a:rPr>
                      <a:t>4</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46839425396181328"/>
                      <c:h val="0.5795638525696597"/>
                    </c:manualLayout>
                  </c15:layout>
                  <c15:showDataLabelsRange val="0"/>
                </c:ext>
                <c:ext xmlns:c16="http://schemas.microsoft.com/office/drawing/2014/chart" uri="{C3380CC4-5D6E-409C-BE32-E72D297353CC}">
                  <c16:uniqueId val="{00000001-C0B0-4919-A48B-AA23B84E7893}"/>
                </c:ext>
              </c:extLst>
            </c:dLbl>
            <c:dLbl>
              <c:idx val="1"/>
              <c:delete val="1"/>
              <c:extLst>
                <c:ext xmlns:c15="http://schemas.microsoft.com/office/drawing/2012/chart" uri="{CE6537A1-D6FC-4f65-9D91-7224C49458BB}"/>
                <c:ext xmlns:c16="http://schemas.microsoft.com/office/drawing/2014/chart" uri="{C3380CC4-5D6E-409C-BE32-E72D297353CC}">
                  <c16:uniqueId val="{00000003-C0B0-4919-A48B-AA23B84E789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0</c:v>
                </c:pt>
                <c:pt idx="1">
                  <c:v>8</c:v>
                </c:pt>
              </c:numCache>
            </c:numRef>
          </c:val>
          <c:extLst>
            <c:ext xmlns:c16="http://schemas.microsoft.com/office/drawing/2014/chart" uri="{C3380CC4-5D6E-409C-BE32-E72D297353CC}">
              <c16:uniqueId val="{00000004-C0B0-4919-A48B-AA23B84E7893}"/>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892969049390231"/>
          <c:y val="0.18254354678879955"/>
          <c:w val="0.64214061901219543"/>
          <c:h val="0.60139629458094668"/>
        </c:manualLayout>
      </c:layout>
      <c:doughnutChart>
        <c:varyColors val="1"/>
        <c:ser>
          <c:idx val="0"/>
          <c:order val="0"/>
          <c:tx>
            <c:strRef>
              <c:f>Sheet1!$B$1</c:f>
              <c:strCache>
                <c:ptCount val="1"/>
                <c:pt idx="0">
                  <c:v>Sales</c:v>
                </c:pt>
              </c:strCache>
            </c:strRef>
          </c:tx>
          <c:spPr>
            <a:ln>
              <a:noFill/>
            </a:ln>
          </c:spPr>
          <c:explosion val="5"/>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EC84-4DF2-960C-035456A9510C}"/>
              </c:ext>
            </c:extLst>
          </c:dPt>
          <c:dPt>
            <c:idx val="1"/>
            <c:bubble3D val="0"/>
            <c:spPr>
              <a:solidFill>
                <a:sysClr val="window" lastClr="FFFFFF"/>
              </a:solidFill>
              <a:ln w="19050">
                <a:noFill/>
              </a:ln>
              <a:effectLst/>
            </c:spPr>
            <c:extLst>
              <c:ext xmlns:c16="http://schemas.microsoft.com/office/drawing/2014/chart" uri="{C3380CC4-5D6E-409C-BE32-E72D297353CC}">
                <c16:uniqueId val="{00000003-EC84-4DF2-960C-035456A9510C}"/>
              </c:ext>
            </c:extLst>
          </c:dPt>
          <c:cat>
            <c:strRef>
              <c:f>Sheet1!$A$2:$A$3</c:f>
              <c:strCache>
                <c:ptCount val="2"/>
                <c:pt idx="0">
                  <c:v>1st Qtr</c:v>
                </c:pt>
                <c:pt idx="1">
                  <c:v>2nd Qtr</c:v>
                </c:pt>
              </c:strCache>
            </c:strRef>
          </c:cat>
          <c:val>
            <c:numRef>
              <c:f>Sheet1!$B$2:$B$3</c:f>
              <c:numCache>
                <c:formatCode>General</c:formatCode>
                <c:ptCount val="2"/>
                <c:pt idx="0">
                  <c:v>6</c:v>
                </c:pt>
                <c:pt idx="1">
                  <c:v>0</c:v>
                </c:pt>
              </c:numCache>
            </c:numRef>
          </c:val>
          <c:extLst>
            <c:ext xmlns:c16="http://schemas.microsoft.com/office/drawing/2014/chart" uri="{C3380CC4-5D6E-409C-BE32-E72D297353CC}">
              <c16:uniqueId val="{00000004-EC84-4DF2-960C-035456A9510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Sheet1!$A$2:$A$5</c:f>
              <c:strCache>
                <c:ptCount val="4"/>
                <c:pt idx="0">
                  <c:v>Q1 2021/22</c:v>
                </c:pt>
                <c:pt idx="1">
                  <c:v>Q2 2021/22</c:v>
                </c:pt>
                <c:pt idx="2">
                  <c:v>Q3 2021/22</c:v>
                </c:pt>
                <c:pt idx="3">
                  <c:v>Q4 2021/22</c:v>
                </c:pt>
              </c:strCache>
            </c:strRef>
          </c:cat>
          <c:val>
            <c:numRef>
              <c:f>Sheet1!$B$2:$B$5</c:f>
              <c:numCache>
                <c:formatCode>General</c:formatCode>
                <c:ptCount val="4"/>
                <c:pt idx="0">
                  <c:v>19</c:v>
                </c:pt>
                <c:pt idx="1">
                  <c:v>17</c:v>
                </c:pt>
                <c:pt idx="2">
                  <c:v>21</c:v>
                </c:pt>
                <c:pt idx="3">
                  <c:v>29</c:v>
                </c:pt>
              </c:numCache>
            </c:numRef>
          </c:val>
          <c:smooth val="0"/>
          <c:extLst>
            <c:ext xmlns:c16="http://schemas.microsoft.com/office/drawing/2014/chart" uri="{C3380CC4-5D6E-409C-BE32-E72D297353CC}">
              <c16:uniqueId val="{00000000-5E53-4C0C-8379-1D9C8BC25543}"/>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5">
                <a:shade val="58000"/>
              </a:schemeClr>
            </a:solidFill>
            <a:ln>
              <a:noFill/>
            </a:ln>
            <a:effectLst/>
          </c:spPr>
          <c:invertIfNegative val="0"/>
          <c:cat>
            <c:strRef>
              <c:f>Sheet1!$A$2:$A$5</c:f>
              <c:strCache>
                <c:ptCount val="4"/>
                <c:pt idx="0">
                  <c:v>Q4 21/22</c:v>
                </c:pt>
                <c:pt idx="1">
                  <c:v>Q3 21/22</c:v>
                </c:pt>
                <c:pt idx="2">
                  <c:v>Q2 21/22</c:v>
                </c:pt>
                <c:pt idx="3">
                  <c:v>Q1 21/22</c:v>
                </c:pt>
              </c:strCache>
            </c:strRef>
          </c:cat>
          <c:val>
            <c:numRef>
              <c:f>Sheet1!$B$2:$B$5</c:f>
              <c:numCache>
                <c:formatCode>General</c:formatCode>
                <c:ptCount val="4"/>
                <c:pt idx="0">
                  <c:v>23</c:v>
                </c:pt>
                <c:pt idx="1">
                  <c:v>13</c:v>
                </c:pt>
                <c:pt idx="2">
                  <c:v>12</c:v>
                </c:pt>
                <c:pt idx="3">
                  <c:v>11</c:v>
                </c:pt>
              </c:numCache>
            </c:numRef>
          </c:val>
          <c:extLst>
            <c:ext xmlns:c16="http://schemas.microsoft.com/office/drawing/2014/chart" uri="{C3380CC4-5D6E-409C-BE32-E72D297353CC}">
              <c16:uniqueId val="{00000000-711E-43F3-A9EF-700868D3B75D}"/>
            </c:ext>
          </c:extLst>
        </c:ser>
        <c:ser>
          <c:idx val="1"/>
          <c:order val="1"/>
          <c:tx>
            <c:strRef>
              <c:f>Sheet1!$C$1</c:f>
              <c:strCache>
                <c:ptCount val="1"/>
                <c:pt idx="0">
                  <c:v>Stage 2</c:v>
                </c:pt>
              </c:strCache>
            </c:strRef>
          </c:tx>
          <c:spPr>
            <a:solidFill>
              <a:schemeClr val="accent5">
                <a:shade val="86000"/>
              </a:schemeClr>
            </a:solidFill>
            <a:ln>
              <a:noFill/>
            </a:ln>
            <a:effectLst/>
          </c:spPr>
          <c:invertIfNegative val="0"/>
          <c:cat>
            <c:strRef>
              <c:f>Sheet1!$A$2:$A$5</c:f>
              <c:strCache>
                <c:ptCount val="4"/>
                <c:pt idx="0">
                  <c:v>Q4 21/22</c:v>
                </c:pt>
                <c:pt idx="1">
                  <c:v>Q3 21/22</c:v>
                </c:pt>
                <c:pt idx="2">
                  <c:v>Q2 21/22</c:v>
                </c:pt>
                <c:pt idx="3">
                  <c:v>Q1 21/22</c:v>
                </c:pt>
              </c:strCache>
            </c:strRef>
          </c:cat>
          <c:val>
            <c:numRef>
              <c:f>Sheet1!$C$2:$C$5</c:f>
              <c:numCache>
                <c:formatCode>General</c:formatCode>
                <c:ptCount val="4"/>
                <c:pt idx="0">
                  <c:v>2</c:v>
                </c:pt>
                <c:pt idx="1">
                  <c:v>4</c:v>
                </c:pt>
                <c:pt idx="2">
                  <c:v>4</c:v>
                </c:pt>
                <c:pt idx="3">
                  <c:v>6</c:v>
                </c:pt>
              </c:numCache>
            </c:numRef>
          </c:val>
          <c:extLst>
            <c:ext xmlns:c16="http://schemas.microsoft.com/office/drawing/2014/chart" uri="{C3380CC4-5D6E-409C-BE32-E72D297353CC}">
              <c16:uniqueId val="{00000001-711E-43F3-A9EF-700868D3B75D}"/>
            </c:ext>
          </c:extLst>
        </c:ser>
        <c:ser>
          <c:idx val="2"/>
          <c:order val="2"/>
          <c:tx>
            <c:strRef>
              <c:f>Sheet1!$D$1</c:f>
              <c:strCache>
                <c:ptCount val="1"/>
                <c:pt idx="0">
                  <c:v>LGSCO</c:v>
                </c:pt>
              </c:strCache>
            </c:strRef>
          </c:tx>
          <c:spPr>
            <a:solidFill>
              <a:schemeClr val="accent5">
                <a:tint val="86000"/>
              </a:schemeClr>
            </a:solidFill>
            <a:ln>
              <a:noFill/>
            </a:ln>
            <a:effectLst/>
          </c:spPr>
          <c:invertIfNegative val="0"/>
          <c:cat>
            <c:strRef>
              <c:f>Sheet1!$A$2:$A$5</c:f>
              <c:strCache>
                <c:ptCount val="4"/>
                <c:pt idx="0">
                  <c:v>Q4 21/22</c:v>
                </c:pt>
                <c:pt idx="1">
                  <c:v>Q3 21/22</c:v>
                </c:pt>
                <c:pt idx="2">
                  <c:v>Q2 21/22</c:v>
                </c:pt>
                <c:pt idx="3">
                  <c:v>Q1 21/22</c:v>
                </c:pt>
              </c:strCache>
            </c:strRef>
          </c:cat>
          <c:val>
            <c:numRef>
              <c:f>Sheet1!$D$2:$D$5</c:f>
              <c:numCache>
                <c:formatCode>General</c:formatCode>
                <c:ptCount val="4"/>
                <c:pt idx="0">
                  <c:v>1</c:v>
                </c:pt>
                <c:pt idx="1">
                  <c:v>1</c:v>
                </c:pt>
                <c:pt idx="2">
                  <c:v>1</c:v>
                </c:pt>
                <c:pt idx="3">
                  <c:v>2</c:v>
                </c:pt>
              </c:numCache>
            </c:numRef>
          </c:val>
          <c:extLst>
            <c:ext xmlns:c16="http://schemas.microsoft.com/office/drawing/2014/chart" uri="{C3380CC4-5D6E-409C-BE32-E72D297353CC}">
              <c16:uniqueId val="{00000002-711E-43F3-A9EF-700868D3B75D}"/>
            </c:ext>
          </c:extLst>
        </c:ser>
        <c:ser>
          <c:idx val="3"/>
          <c:order val="3"/>
          <c:tx>
            <c:strRef>
              <c:f>Sheet1!$E$1</c:f>
              <c:strCache>
                <c:ptCount val="1"/>
                <c:pt idx="0">
                  <c:v>HO</c:v>
                </c:pt>
              </c:strCache>
            </c:strRef>
          </c:tx>
          <c:spPr>
            <a:solidFill>
              <a:schemeClr val="accent5">
                <a:tint val="58000"/>
              </a:schemeClr>
            </a:solidFill>
            <a:ln>
              <a:noFill/>
            </a:ln>
            <a:effectLst/>
          </c:spPr>
          <c:invertIfNegative val="0"/>
          <c:cat>
            <c:strRef>
              <c:f>Sheet1!$A$2:$A$5</c:f>
              <c:strCache>
                <c:ptCount val="4"/>
                <c:pt idx="0">
                  <c:v>Q4 21/22</c:v>
                </c:pt>
                <c:pt idx="1">
                  <c:v>Q3 21/22</c:v>
                </c:pt>
                <c:pt idx="2">
                  <c:v>Q2 21/22</c:v>
                </c:pt>
                <c:pt idx="3">
                  <c:v>Q1 21/22</c:v>
                </c:pt>
              </c:strCache>
            </c:strRef>
          </c:cat>
          <c:val>
            <c:numRef>
              <c:f>Sheet1!$E$2:$E$5</c:f>
              <c:numCache>
                <c:formatCode>General</c:formatCode>
                <c:ptCount val="4"/>
                <c:pt idx="0">
                  <c:v>3</c:v>
                </c:pt>
                <c:pt idx="1">
                  <c:v>3</c:v>
                </c:pt>
                <c:pt idx="2">
                  <c:v>0</c:v>
                </c:pt>
                <c:pt idx="3">
                  <c:v>0</c:v>
                </c:pt>
              </c:numCache>
            </c:numRef>
          </c:val>
          <c:extLst>
            <c:ext xmlns:c16="http://schemas.microsoft.com/office/drawing/2014/chart" uri="{C3380CC4-5D6E-409C-BE32-E72D297353CC}">
              <c16:uniqueId val="{00000001-D1ED-463D-9CF2-FB25134A9A34}"/>
            </c:ext>
          </c:extLst>
        </c:ser>
        <c:dLbls>
          <c:showLegendKey val="0"/>
          <c:showVal val="0"/>
          <c:showCatName val="0"/>
          <c:showSerName val="0"/>
          <c:showPercent val="0"/>
          <c:showBubbleSize val="0"/>
        </c:dLbls>
        <c:gapWidth val="176"/>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390135800"/>
        <c:crosses val="autoZero"/>
        <c:crossBetween val="between"/>
        <c:majorUnit val="2"/>
      </c:valAx>
      <c:spPr>
        <a:noFill/>
        <a:ln>
          <a:noFill/>
        </a:ln>
        <a:effectLst/>
      </c:spPr>
    </c:plotArea>
    <c:legend>
      <c:legendPos val="b"/>
      <c:layout>
        <c:manualLayout>
          <c:xMode val="edge"/>
          <c:yMode val="edge"/>
          <c:x val="6.9535103804195655E-2"/>
          <c:y val="0.78427292275105109"/>
          <c:w val="0.92403007068750953"/>
          <c:h val="0.1668166500850476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Volumes</c:v>
                </c:pt>
              </c:strCache>
            </c:strRef>
          </c:tx>
          <c:dPt>
            <c:idx val="0"/>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1-5557-41A9-B4ED-2AB2EF3A9A87}"/>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5557-41A9-B4ED-2AB2EF3A9A87}"/>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5557-41A9-B4ED-2AB2EF3A9A87}"/>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5557-41A9-B4ED-2AB2EF3A9A87}"/>
              </c:ext>
            </c:extLst>
          </c:dPt>
          <c:dPt>
            <c:idx val="4"/>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09-1F24-4E86-B99E-3A1EFE009E75}"/>
              </c:ext>
            </c:extLst>
          </c:dPt>
          <c:dLbls>
            <c:dLbl>
              <c:idx val="0"/>
              <c:delete val="1"/>
              <c:extLst>
                <c:ext xmlns:c15="http://schemas.microsoft.com/office/drawing/2012/chart" uri="{CE6537A1-D6FC-4f65-9D91-7224C49458BB}">
                  <c15:layout>
                    <c:manualLayout>
                      <c:w val="0.21167846617720815"/>
                      <c:h val="0.57052306241651163"/>
                    </c:manualLayout>
                  </c15:layout>
                </c:ext>
                <c:ext xmlns:c16="http://schemas.microsoft.com/office/drawing/2014/chart" uri="{C3380CC4-5D6E-409C-BE32-E72D297353CC}">
                  <c16:uniqueId val="{00000001-5557-41A9-B4ED-2AB2EF3A9A87}"/>
                </c:ext>
              </c:extLst>
            </c:dLbl>
            <c:dLbl>
              <c:idx val="1"/>
              <c:delete val="1"/>
              <c:extLst>
                <c:ext xmlns:c15="http://schemas.microsoft.com/office/drawing/2012/chart" uri="{CE6537A1-D6FC-4f65-9D91-7224C49458BB}"/>
                <c:ext xmlns:c16="http://schemas.microsoft.com/office/drawing/2014/chart" uri="{C3380CC4-5D6E-409C-BE32-E72D297353CC}">
                  <c16:uniqueId val="{00000003-5557-41A9-B4ED-2AB2EF3A9A87}"/>
                </c:ext>
              </c:extLst>
            </c:dLbl>
            <c:dLbl>
              <c:idx val="2"/>
              <c:layout>
                <c:manualLayout>
                  <c:x val="-0.16073977615657797"/>
                  <c:y val="-0.1200289536384742"/>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22229E92-7D48-4535-82C6-CCDB279B882E}" type="CATEGORYNAME">
                      <a:rPr lang="en-US" sz="900" b="1" smtClean="0">
                        <a:solidFill>
                          <a:schemeClr val="tx1"/>
                        </a:solidFill>
                        <a:latin typeface="+mn-lt"/>
                        <a:ea typeface="Verdana" panose="020B0604030504040204" pitchFamily="34" charset="0"/>
                      </a:rPr>
                      <a:pPr>
                        <a:defRPr sz="1100">
                          <a:solidFill>
                            <a:schemeClr val="bg1"/>
                          </a:solidFill>
                        </a:defRPr>
                      </a:pPr>
                      <a:t>[CATEGORY NAME]</a:t>
                    </a:fld>
                    <a:r>
                      <a:rPr lang="en-US" sz="1000" b="1" baseline="0">
                        <a:solidFill>
                          <a:schemeClr val="tx1"/>
                        </a:solidFill>
                        <a:latin typeface="+mn-lt"/>
                        <a:ea typeface="Verdana" panose="020B0604030504040204" pitchFamily="34" charset="0"/>
                      </a:rPr>
                      <a:t> (19</a:t>
                    </a:r>
                    <a:r>
                      <a:rPr lang="en-US" sz="1050" b="1" baseline="0">
                        <a:solidFill>
                          <a:schemeClr val="tx1"/>
                        </a:solidFill>
                        <a:latin typeface="+mn-lt"/>
                        <a:ea typeface="Verdana" panose="020B0604030504040204" pitchFamily="34" charset="0"/>
                      </a:rPr>
                      <a:t>)</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11877416754690052"/>
                      <c:h val="0.24048111714368034"/>
                    </c:manualLayout>
                  </c15:layout>
                  <c15:dlblFieldTable/>
                  <c15:showDataLabelsRange val="0"/>
                </c:ext>
                <c:ext xmlns:c16="http://schemas.microsoft.com/office/drawing/2014/chart" uri="{C3380CC4-5D6E-409C-BE32-E72D297353CC}">
                  <c16:uniqueId val="{00000005-5557-41A9-B4ED-2AB2EF3A9A87}"/>
                </c:ext>
              </c:extLst>
            </c:dLbl>
            <c:dLbl>
              <c:idx val="3"/>
              <c:layout>
                <c:manualLayout>
                  <c:x val="-0.16383888029545127"/>
                  <c:y val="-0.15893968433687675"/>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B686E6E4-D1D9-4FDB-A309-65697465339F}" type="CATEGORYNAME">
                      <a:rPr lang="en-US" sz="800" b="1" smtClean="0">
                        <a:solidFill>
                          <a:schemeClr val="tx1"/>
                        </a:solidFill>
                        <a:latin typeface="+mn-lt"/>
                        <a:ea typeface="Verdana" panose="020B0604030504040204" pitchFamily="34" charset="0"/>
                        <a:cs typeface="Calibri Light" panose="020F0302020204030204" pitchFamily="34" charset="0"/>
                      </a:rPr>
                      <a:pPr>
                        <a:defRPr sz="1100">
                          <a:solidFill>
                            <a:schemeClr val="bg1"/>
                          </a:solidFill>
                        </a:defRPr>
                      </a:pPr>
                      <a:t>[CATEGORY NAME]</a:t>
                    </a:fld>
                    <a:r>
                      <a:rPr lang="en-US" sz="800" b="1" baseline="0">
                        <a:solidFill>
                          <a:schemeClr val="tx1"/>
                        </a:solidFill>
                        <a:latin typeface="+mn-lt"/>
                        <a:ea typeface="Verdana" panose="020B0604030504040204" pitchFamily="34" charset="0"/>
                        <a:cs typeface="Calibri Light" panose="020F0302020204030204" pitchFamily="34" charset="0"/>
                      </a:rPr>
                      <a:t> (</a:t>
                    </a:r>
                    <a:fld id="{019C2DDB-70E6-403F-8182-04EE42114947}" type="VALUE">
                      <a:rPr lang="en-US" sz="800" b="1" baseline="0" smtClean="0">
                        <a:solidFill>
                          <a:schemeClr val="tx1"/>
                        </a:solidFill>
                        <a:latin typeface="+mn-lt"/>
                        <a:ea typeface="Verdana" panose="020B0604030504040204" pitchFamily="34" charset="0"/>
                        <a:cs typeface="Calibri Light" panose="020F0302020204030204" pitchFamily="34" charset="0"/>
                      </a:rPr>
                      <a:pPr>
                        <a:defRPr sz="1100">
                          <a:solidFill>
                            <a:schemeClr val="bg1"/>
                          </a:solidFill>
                        </a:defRPr>
                      </a:pPr>
                      <a:t>[VALUE]</a:t>
                    </a:fld>
                    <a:r>
                      <a:rPr lang="en-US" sz="800" b="1" baseline="0">
                        <a:solidFill>
                          <a:schemeClr val="tx1"/>
                        </a:solidFill>
                        <a:latin typeface="+mn-lt"/>
                        <a:ea typeface="Verdana" panose="020B0604030504040204" pitchFamily="34" charset="0"/>
                        <a:cs typeface="Calibri Light" panose="020F0302020204030204" pitchFamily="34" charset="0"/>
                      </a:rPr>
                      <a:t>)</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0390264813278178"/>
                      <c:h val="0.12663333525964962"/>
                    </c:manualLayout>
                  </c15:layout>
                  <c15:dlblFieldTable/>
                  <c15:showDataLabelsRange val="0"/>
                </c:ext>
                <c:ext xmlns:c16="http://schemas.microsoft.com/office/drawing/2014/chart" uri="{C3380CC4-5D6E-409C-BE32-E72D297353CC}">
                  <c16:uniqueId val="{00000007-5557-41A9-B4ED-2AB2EF3A9A87}"/>
                </c:ext>
              </c:extLst>
            </c:dLbl>
            <c:dLbl>
              <c:idx val="4"/>
              <c:layout>
                <c:manualLayout>
                  <c:x val="0.25583530605304733"/>
                  <c:y val="-9.9665336281456185E-2"/>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r>
                      <a:rPr lang="en-US" sz="1000" b="1">
                        <a:solidFill>
                          <a:schemeClr val="tx1"/>
                        </a:solidFill>
                        <a:latin typeface="+mn-lt"/>
                        <a:ea typeface="Verdana" panose="020B0604030504040204" pitchFamily="34" charset="0"/>
                      </a:rPr>
                      <a:t>Housing</a:t>
                    </a:r>
                    <a:r>
                      <a:rPr lang="en-US" sz="1000" b="1" baseline="0">
                        <a:solidFill>
                          <a:schemeClr val="tx1"/>
                        </a:solidFill>
                        <a:latin typeface="+mn-lt"/>
                        <a:ea typeface="Verdana" panose="020B0604030504040204" pitchFamily="34" charset="0"/>
                      </a:rPr>
                      <a:t> Asset </a:t>
                    </a:r>
                  </a:p>
                  <a:p>
                    <a:pPr>
                      <a:defRPr sz="1100">
                        <a:solidFill>
                          <a:schemeClr val="bg1"/>
                        </a:solidFill>
                      </a:defRPr>
                    </a:pPr>
                    <a:r>
                      <a:rPr lang="en-US" sz="1000" b="1" baseline="0">
                        <a:solidFill>
                          <a:schemeClr val="tx1"/>
                        </a:solidFill>
                        <a:latin typeface="+mn-lt"/>
                        <a:ea typeface="Verdana" panose="020B0604030504040204" pitchFamily="34" charset="0"/>
                      </a:rPr>
                      <a:t>&amp;</a:t>
                    </a:r>
                  </a:p>
                  <a:p>
                    <a:pPr>
                      <a:defRPr sz="1100">
                        <a:solidFill>
                          <a:schemeClr val="bg1"/>
                        </a:solidFill>
                      </a:defRPr>
                    </a:pPr>
                    <a:r>
                      <a:rPr lang="en-US" sz="1000" b="1" baseline="0">
                        <a:solidFill>
                          <a:schemeClr val="tx1"/>
                        </a:solidFill>
                        <a:latin typeface="+mn-lt"/>
                        <a:ea typeface="Verdana" panose="020B0604030504040204" pitchFamily="34" charset="0"/>
                      </a:rPr>
                      <a:t> Maintenance</a:t>
                    </a:r>
                  </a:p>
                  <a:p>
                    <a:pPr>
                      <a:defRPr sz="1100">
                        <a:solidFill>
                          <a:schemeClr val="bg1"/>
                        </a:solidFill>
                      </a:defRPr>
                    </a:pPr>
                    <a:r>
                      <a:rPr lang="en-US" sz="1000" b="1" baseline="0">
                        <a:solidFill>
                          <a:schemeClr val="tx1"/>
                        </a:solidFill>
                        <a:latin typeface="+mn-lt"/>
                        <a:ea typeface="Verdana" panose="020B0604030504040204" pitchFamily="34" charset="0"/>
                      </a:rPr>
                      <a:t>(</a:t>
                    </a:r>
                    <a:fld id="{C91A9EAF-B60D-4D4D-A929-8E34F79338D9}" type="VALUE">
                      <a:rPr lang="en-US" sz="1000" b="1" baseline="0" smtClean="0">
                        <a:solidFill>
                          <a:schemeClr val="tx1"/>
                        </a:solidFill>
                        <a:latin typeface="+mn-lt"/>
                        <a:ea typeface="Verdana" panose="020B0604030504040204" pitchFamily="34" charset="0"/>
                      </a:rPr>
                      <a:pPr>
                        <a:defRPr sz="1100">
                          <a:solidFill>
                            <a:schemeClr val="bg1"/>
                          </a:solidFill>
                        </a:defRPr>
                      </a:pPr>
                      <a:t>[VALUE]</a:t>
                    </a:fld>
                    <a:r>
                      <a:rPr lang="en-US" sz="1000" b="1" baseline="0">
                        <a:solidFill>
                          <a:schemeClr val="tx1"/>
                        </a:solidFill>
                        <a:latin typeface="+mn-lt"/>
                        <a:ea typeface="Verdana" panose="020B0604030504040204" pitchFamily="34" charset="0"/>
                      </a:rPr>
                      <a:t>)</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287704191580486"/>
                      <c:h val="0.76382392683629774"/>
                    </c:manualLayout>
                  </c15:layout>
                  <c15:dlblFieldTable/>
                  <c15:showDataLabelsRange val="0"/>
                </c:ext>
                <c:ext xmlns:c16="http://schemas.microsoft.com/office/drawing/2014/chart" uri="{C3380CC4-5D6E-409C-BE32-E72D297353CC}">
                  <c16:uniqueId val="{00000009-1F24-4E86-B99E-3A1EFE009E75}"/>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Housing Needs</c:v>
                </c:pt>
                <c:pt idx="1">
                  <c:v>Rents</c:v>
                </c:pt>
                <c:pt idx="2">
                  <c:v>Locality Services</c:v>
                </c:pt>
                <c:pt idx="3">
                  <c:v>Housing Management</c:v>
                </c:pt>
                <c:pt idx="4">
                  <c:v>Housing Asset and Maintenance</c:v>
                </c:pt>
              </c:strCache>
            </c:strRef>
          </c:cat>
          <c:val>
            <c:numRef>
              <c:f>Sheet1!$B$2:$B$6</c:f>
              <c:numCache>
                <c:formatCode>General</c:formatCode>
                <c:ptCount val="5"/>
                <c:pt idx="0">
                  <c:v>16</c:v>
                </c:pt>
                <c:pt idx="1">
                  <c:v>1</c:v>
                </c:pt>
                <c:pt idx="2">
                  <c:v>19</c:v>
                </c:pt>
                <c:pt idx="3">
                  <c:v>1</c:v>
                </c:pt>
                <c:pt idx="4">
                  <c:v>49</c:v>
                </c:pt>
              </c:numCache>
            </c:numRef>
          </c:val>
          <c:extLst>
            <c:ext xmlns:c16="http://schemas.microsoft.com/office/drawing/2014/chart" uri="{C3380CC4-5D6E-409C-BE32-E72D297353CC}">
              <c16:uniqueId val="{00000008-5557-41A9-B4ED-2AB2EF3A9A8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103672144451206"/>
          <c:y val="0.18254354678879955"/>
          <c:w val="0.64214061901219543"/>
          <c:h val="0.60139629458094668"/>
        </c:manualLayout>
      </c:layout>
      <c:doughnutChart>
        <c:varyColors val="1"/>
        <c:ser>
          <c:idx val="0"/>
          <c:order val="0"/>
          <c:tx>
            <c:strRef>
              <c:f>Sheet1!$B$1</c:f>
              <c:strCache>
                <c:ptCount val="1"/>
                <c:pt idx="0">
                  <c:v>Sales</c:v>
                </c:pt>
              </c:strCache>
            </c:strRef>
          </c:tx>
          <c:spPr>
            <a:ln>
              <a:noFill/>
            </a:ln>
          </c:spPr>
          <c:explosion val="3"/>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54AF-4544-A0BA-F5B9FCF1F50A}"/>
              </c:ext>
            </c:extLst>
          </c:dPt>
          <c:dPt>
            <c:idx val="1"/>
            <c:bubble3D val="0"/>
            <c:spPr>
              <a:solidFill>
                <a:sysClr val="window" lastClr="FFFFFF"/>
              </a:solidFill>
              <a:ln w="19050">
                <a:noFill/>
              </a:ln>
              <a:effectLst/>
            </c:spPr>
            <c:extLst>
              <c:ext xmlns:c16="http://schemas.microsoft.com/office/drawing/2014/chart" uri="{C3380CC4-5D6E-409C-BE32-E72D297353CC}">
                <c16:uniqueId val="{00000003-54AF-4544-A0BA-F5B9FCF1F50A}"/>
              </c:ext>
            </c:extLst>
          </c:dPt>
          <c:cat>
            <c:strRef>
              <c:f>Sheet1!$A$2:$A$3</c:f>
              <c:strCache>
                <c:ptCount val="2"/>
                <c:pt idx="0">
                  <c:v>1st Qtr</c:v>
                </c:pt>
                <c:pt idx="1">
                  <c:v>2nd Qtr</c:v>
                </c:pt>
              </c:strCache>
            </c:strRef>
          </c:cat>
          <c:val>
            <c:numRef>
              <c:f>Sheet1!$B$2:$B$3</c:f>
              <c:numCache>
                <c:formatCode>General</c:formatCode>
                <c:ptCount val="2"/>
                <c:pt idx="0">
                  <c:v>6</c:v>
                </c:pt>
                <c:pt idx="1">
                  <c:v>0</c:v>
                </c:pt>
              </c:numCache>
            </c:numRef>
          </c:val>
          <c:extLst>
            <c:ext xmlns:c16="http://schemas.microsoft.com/office/drawing/2014/chart" uri="{C3380CC4-5D6E-409C-BE32-E72D297353CC}">
              <c16:uniqueId val="{00000004-54AF-4544-A0BA-F5B9FCF1F50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0712651197378"/>
          <c:y val="0.11415819250822763"/>
          <c:w val="0.66658574697605244"/>
          <c:h val="0.77168361498354476"/>
        </c:manualLayout>
      </c:layout>
      <c:doughnutChart>
        <c:varyColors val="1"/>
        <c:ser>
          <c:idx val="0"/>
          <c:order val="0"/>
          <c:tx>
            <c:strRef>
              <c:f>Sheet1!$B$1</c:f>
              <c:strCache>
                <c:ptCount val="1"/>
                <c:pt idx="0">
                  <c:v>Complaints</c:v>
                </c:pt>
              </c:strCache>
            </c:strRef>
          </c:tx>
          <c:dPt>
            <c:idx val="0"/>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6867-4D82-90BE-FE84EEB9C1D9}"/>
              </c:ext>
            </c:extLst>
          </c:dPt>
          <c:dPt>
            <c:idx val="1"/>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6867-4D82-90BE-FE84EEB9C1D9}"/>
              </c:ext>
            </c:extLst>
          </c:dPt>
          <c:dPt>
            <c:idx val="2"/>
            <c:bubble3D val="0"/>
            <c:spPr>
              <a:solidFill>
                <a:schemeClr val="accent6"/>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6867-4D82-90BE-FE84EEB9C1D9}"/>
              </c:ext>
            </c:extLst>
          </c:dPt>
          <c:dPt>
            <c:idx val="3"/>
            <c:bubble3D val="0"/>
            <c:spPr>
              <a:solidFill>
                <a:schemeClr val="accent2">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6867-4D82-90BE-FE84EEB9C1D9}"/>
              </c:ext>
            </c:extLst>
          </c:dPt>
          <c:dPt>
            <c:idx val="4"/>
            <c:bubble3D val="0"/>
            <c:spPr>
              <a:solidFill>
                <a:schemeClr val="accent4">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9-B31D-4709-A48F-D0CAA2A290DC}"/>
              </c:ext>
            </c:extLst>
          </c:dPt>
          <c:dLbls>
            <c:delete val="1"/>
          </c:dLbls>
          <c:cat>
            <c:strRef>
              <c:f>Sheet1!$A$2:$A$5</c:f>
              <c:strCache>
                <c:ptCount val="4"/>
                <c:pt idx="0">
                  <c:v>Stage 1</c:v>
                </c:pt>
                <c:pt idx="1">
                  <c:v>Stage 2</c:v>
                </c:pt>
                <c:pt idx="2">
                  <c:v>Stage 3</c:v>
                </c:pt>
                <c:pt idx="3">
                  <c:v>LGSCO</c:v>
                </c:pt>
              </c:strCache>
            </c:strRef>
          </c:cat>
          <c:val>
            <c:numRef>
              <c:f>Sheet1!$B$2:$B$5</c:f>
              <c:numCache>
                <c:formatCode>General</c:formatCode>
                <c:ptCount val="4"/>
                <c:pt idx="0">
                  <c:v>151</c:v>
                </c:pt>
                <c:pt idx="1">
                  <c:v>66</c:v>
                </c:pt>
                <c:pt idx="2">
                  <c:v>5</c:v>
                </c:pt>
                <c:pt idx="3">
                  <c:v>22</c:v>
                </c:pt>
              </c:numCache>
            </c:numRef>
          </c:val>
          <c:extLst>
            <c:ext xmlns:c16="http://schemas.microsoft.com/office/drawing/2014/chart" uri="{C3380CC4-5D6E-409C-BE32-E72D297353CC}">
              <c16:uniqueId val="{00000008-6867-4D82-90BE-FE84EEB9C1D9}"/>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4C3F-432A-8C72-6BB890DD66B2}"/>
              </c:ext>
            </c:extLst>
          </c:dPt>
          <c:dPt>
            <c:idx val="1"/>
            <c:bubble3D val="0"/>
            <c:spPr>
              <a:solidFill>
                <a:sysClr val="window" lastClr="FFFFFF"/>
              </a:solidFill>
              <a:ln w="19050">
                <a:noFill/>
              </a:ln>
              <a:effectLst/>
            </c:spPr>
            <c:extLst>
              <c:ext xmlns:c16="http://schemas.microsoft.com/office/drawing/2014/chart" uri="{C3380CC4-5D6E-409C-BE32-E72D297353CC}">
                <c16:uniqueId val="{00000003-4C3F-432A-8C72-6BB890DD66B2}"/>
              </c:ext>
            </c:extLst>
          </c:dPt>
          <c:cat>
            <c:strRef>
              <c:f>Sheet1!$A$2:$A$3</c:f>
              <c:strCache>
                <c:ptCount val="2"/>
                <c:pt idx="0">
                  <c:v>1st Qtr</c:v>
                </c:pt>
                <c:pt idx="1">
                  <c:v>2nd Qtr</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4C3F-432A-8C72-6BB890DD66B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3AE5-41DF-9339-326C8C54A367}"/>
              </c:ext>
            </c:extLst>
          </c:dPt>
          <c:dPt>
            <c:idx val="1"/>
            <c:bubble3D val="0"/>
            <c:spPr>
              <a:solidFill>
                <a:sysClr val="window" lastClr="FFFFFF"/>
              </a:solidFill>
              <a:ln w="19050">
                <a:noFill/>
              </a:ln>
              <a:effectLst/>
            </c:spPr>
            <c:extLst>
              <c:ext xmlns:c16="http://schemas.microsoft.com/office/drawing/2014/chart" uri="{C3380CC4-5D6E-409C-BE32-E72D297353CC}">
                <c16:uniqueId val="{00000003-3AE5-41DF-9339-326C8C54A367}"/>
              </c:ext>
            </c:extLst>
          </c:dPt>
          <c:cat>
            <c:strRef>
              <c:f>Sheet1!$A$2:$A$3</c:f>
              <c:strCache>
                <c:ptCount val="2"/>
                <c:pt idx="0">
                  <c:v>1st Qtr</c:v>
                </c:pt>
                <c:pt idx="1">
                  <c:v>2nd Qtr</c:v>
                </c:pt>
              </c:strCache>
            </c:strRef>
          </c:cat>
          <c:val>
            <c:numRef>
              <c:f>Sheet1!$B$2:$B$3</c:f>
              <c:numCache>
                <c:formatCode>General</c:formatCode>
                <c:ptCount val="2"/>
                <c:pt idx="0">
                  <c:v>1</c:v>
                </c:pt>
                <c:pt idx="1">
                  <c:v>3</c:v>
                </c:pt>
              </c:numCache>
            </c:numRef>
          </c:val>
          <c:extLst>
            <c:ext xmlns:c16="http://schemas.microsoft.com/office/drawing/2014/chart" uri="{C3380CC4-5D6E-409C-BE32-E72D297353CC}">
              <c16:uniqueId val="{00000004-3AE5-41DF-9339-326C8C54A36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Sheet1!$A$2:$A$5</c:f>
              <c:strCache>
                <c:ptCount val="4"/>
                <c:pt idx="0">
                  <c:v>Q1 2021/22</c:v>
                </c:pt>
                <c:pt idx="1">
                  <c:v>Q2 2021/22</c:v>
                </c:pt>
                <c:pt idx="2">
                  <c:v>Q3 2021/22</c:v>
                </c:pt>
                <c:pt idx="3">
                  <c:v>Q4 2021/22</c:v>
                </c:pt>
              </c:strCache>
            </c:strRef>
          </c:cat>
          <c:val>
            <c:numRef>
              <c:f>Sheet1!$B$2:$B$5</c:f>
              <c:numCache>
                <c:formatCode>General</c:formatCode>
                <c:ptCount val="4"/>
                <c:pt idx="0">
                  <c:v>5</c:v>
                </c:pt>
                <c:pt idx="1">
                  <c:v>5</c:v>
                </c:pt>
                <c:pt idx="2">
                  <c:v>2</c:v>
                </c:pt>
                <c:pt idx="3">
                  <c:v>1</c:v>
                </c:pt>
              </c:numCache>
            </c:numRef>
          </c:val>
          <c:smooth val="0"/>
          <c:extLst>
            <c:ext xmlns:c16="http://schemas.microsoft.com/office/drawing/2014/chart" uri="{C3380CC4-5D6E-409C-BE32-E72D297353CC}">
              <c16:uniqueId val="{00000000-A1B2-40B7-8E6C-60F401173AD8}"/>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Sheet1!$B$2</c:f>
              <c:strCache>
                <c:ptCount val="1"/>
                <c:pt idx="0">
                  <c:v>Stage 1</c:v>
                </c:pt>
              </c:strCache>
            </c:strRef>
          </c:tx>
          <c:spPr>
            <a:solidFill>
              <a:schemeClr val="accent4">
                <a:shade val="65000"/>
              </a:schemeClr>
            </a:solidFill>
            <a:ln>
              <a:noFill/>
            </a:ln>
            <a:effectLst/>
          </c:spPr>
          <c:invertIfNegative val="0"/>
          <c:cat>
            <c:strRef>
              <c:f>Sheet1!$A$3:$A$6</c:f>
              <c:strCache>
                <c:ptCount val="4"/>
                <c:pt idx="0">
                  <c:v>Q4 21/22</c:v>
                </c:pt>
                <c:pt idx="1">
                  <c:v>Q3 21/22</c:v>
                </c:pt>
                <c:pt idx="2">
                  <c:v>Q2 21/22</c:v>
                </c:pt>
                <c:pt idx="3">
                  <c:v>Q1 21/22</c:v>
                </c:pt>
              </c:strCache>
            </c:strRef>
          </c:cat>
          <c:val>
            <c:numRef>
              <c:f>Sheet1!$B$3:$B$6</c:f>
              <c:numCache>
                <c:formatCode>General</c:formatCode>
                <c:ptCount val="4"/>
                <c:pt idx="0">
                  <c:v>1</c:v>
                </c:pt>
                <c:pt idx="1">
                  <c:v>0</c:v>
                </c:pt>
                <c:pt idx="2">
                  <c:v>2</c:v>
                </c:pt>
                <c:pt idx="3">
                  <c:v>3</c:v>
                </c:pt>
              </c:numCache>
            </c:numRef>
          </c:val>
          <c:extLst>
            <c:ext xmlns:c16="http://schemas.microsoft.com/office/drawing/2014/chart" uri="{C3380CC4-5D6E-409C-BE32-E72D297353CC}">
              <c16:uniqueId val="{00000000-0086-4482-B6DC-C62698D8CC8A}"/>
            </c:ext>
          </c:extLst>
        </c:ser>
        <c:ser>
          <c:idx val="1"/>
          <c:order val="1"/>
          <c:tx>
            <c:strRef>
              <c:f>Sheet1!$C$2</c:f>
              <c:strCache>
                <c:ptCount val="1"/>
                <c:pt idx="0">
                  <c:v>Stage 2</c:v>
                </c:pt>
              </c:strCache>
            </c:strRef>
          </c:tx>
          <c:spPr>
            <a:solidFill>
              <a:schemeClr val="accent4"/>
            </a:solidFill>
            <a:ln>
              <a:noFill/>
            </a:ln>
            <a:effectLst/>
          </c:spPr>
          <c:invertIfNegative val="0"/>
          <c:cat>
            <c:strRef>
              <c:f>Sheet1!$A$3:$A$6</c:f>
              <c:strCache>
                <c:ptCount val="4"/>
                <c:pt idx="0">
                  <c:v>Q4 21/22</c:v>
                </c:pt>
                <c:pt idx="1">
                  <c:v>Q3 21/22</c:v>
                </c:pt>
                <c:pt idx="2">
                  <c:v>Q2 21/22</c:v>
                </c:pt>
                <c:pt idx="3">
                  <c:v>Q1 21/22</c:v>
                </c:pt>
              </c:strCache>
            </c:strRef>
          </c:cat>
          <c:val>
            <c:numRef>
              <c:f>Sheet1!$C$3:$C$6</c:f>
              <c:numCache>
                <c:formatCode>General</c:formatCode>
                <c:ptCount val="4"/>
                <c:pt idx="0">
                  <c:v>0</c:v>
                </c:pt>
                <c:pt idx="1">
                  <c:v>0</c:v>
                </c:pt>
                <c:pt idx="2">
                  <c:v>0</c:v>
                </c:pt>
                <c:pt idx="3">
                  <c:v>1</c:v>
                </c:pt>
              </c:numCache>
            </c:numRef>
          </c:val>
          <c:extLst>
            <c:ext xmlns:c16="http://schemas.microsoft.com/office/drawing/2014/chart" uri="{C3380CC4-5D6E-409C-BE32-E72D297353CC}">
              <c16:uniqueId val="{00000001-0086-4482-B6DC-C62698D8CC8A}"/>
            </c:ext>
          </c:extLst>
        </c:ser>
        <c:ser>
          <c:idx val="2"/>
          <c:order val="2"/>
          <c:tx>
            <c:strRef>
              <c:f>Sheet1!$D$2</c:f>
              <c:strCache>
                <c:ptCount val="1"/>
                <c:pt idx="0">
                  <c:v>Ombudsman</c:v>
                </c:pt>
              </c:strCache>
            </c:strRef>
          </c:tx>
          <c:spPr>
            <a:solidFill>
              <a:schemeClr val="accent4">
                <a:tint val="65000"/>
              </a:schemeClr>
            </a:solidFill>
            <a:ln>
              <a:noFill/>
            </a:ln>
            <a:effectLst/>
          </c:spPr>
          <c:invertIfNegative val="0"/>
          <c:cat>
            <c:strRef>
              <c:f>Sheet1!$A$3:$A$6</c:f>
              <c:strCache>
                <c:ptCount val="4"/>
                <c:pt idx="0">
                  <c:v>Q4 21/22</c:v>
                </c:pt>
                <c:pt idx="1">
                  <c:v>Q3 21/22</c:v>
                </c:pt>
                <c:pt idx="2">
                  <c:v>Q2 21/22</c:v>
                </c:pt>
                <c:pt idx="3">
                  <c:v>Q1 21/22</c:v>
                </c:pt>
              </c:strCache>
            </c:strRef>
          </c:cat>
          <c:val>
            <c:numRef>
              <c:f>Sheet1!$D$3:$D$6</c:f>
              <c:numCache>
                <c:formatCode>General</c:formatCode>
                <c:ptCount val="4"/>
                <c:pt idx="0">
                  <c:v>0</c:v>
                </c:pt>
                <c:pt idx="1">
                  <c:v>2</c:v>
                </c:pt>
                <c:pt idx="2">
                  <c:v>3</c:v>
                </c:pt>
                <c:pt idx="3">
                  <c:v>1</c:v>
                </c:pt>
              </c:numCache>
            </c:numRef>
          </c:val>
          <c:extLst>
            <c:ext xmlns:c16="http://schemas.microsoft.com/office/drawing/2014/chart" uri="{C3380CC4-5D6E-409C-BE32-E72D297353CC}">
              <c16:uniqueId val="{00000002-0086-4482-B6DC-C62698D8CC8A}"/>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max val="25"/>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581559482420688"/>
          <c:y val="0.14742830334945312"/>
          <c:w val="0.60836923830114298"/>
          <c:h val="0.73127522840921422"/>
        </c:manualLayout>
      </c:layout>
      <c:pieChart>
        <c:varyColors val="1"/>
        <c:ser>
          <c:idx val="0"/>
          <c:order val="0"/>
          <c:tx>
            <c:strRef>
              <c:f>Sheet1!$B$1</c:f>
              <c:strCache>
                <c:ptCount val="1"/>
                <c:pt idx="0">
                  <c:v>Volumes</c:v>
                </c:pt>
              </c:strCache>
            </c:strRef>
          </c:tx>
          <c:explosion val="1"/>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7713-4E53-B73E-DD2DD79B73E7}"/>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7713-4E53-B73E-DD2DD79B73E7}"/>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7713-4E53-B73E-DD2DD79B73E7}"/>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7713-4E53-B73E-DD2DD79B73E7}"/>
              </c:ext>
            </c:extLst>
          </c:dPt>
          <c:dPt>
            <c:idx val="4"/>
            <c:bubble3D val="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9-A5B6-4913-949B-62EAE5136141}"/>
              </c:ext>
            </c:extLst>
          </c:dPt>
          <c:dPt>
            <c:idx val="5"/>
            <c:bubble3D val="0"/>
            <c:spPr>
              <a:solidFill>
                <a:schemeClr val="accent6"/>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B-A5B6-4913-949B-62EAE5136141}"/>
              </c:ext>
            </c:extLst>
          </c:dPt>
          <c:dLbls>
            <c:delete val="1"/>
          </c:dLbls>
          <c:cat>
            <c:strRef>
              <c:f>Sheet1!$A$2:$A$7</c:f>
              <c:strCache>
                <c:ptCount val="4"/>
                <c:pt idx="0">
                  <c:v>Benefits &amp; Assessments</c:v>
                </c:pt>
                <c:pt idx="1">
                  <c:v>Revenue Payments &amp; Assessments</c:v>
                </c:pt>
                <c:pt idx="2">
                  <c:v>Income &amp; Assessments</c:v>
                </c:pt>
                <c:pt idx="3">
                  <c:v>Commercial Property</c:v>
                </c:pt>
              </c:strCache>
            </c:strRef>
          </c:cat>
          <c:val>
            <c:numRef>
              <c:f>Sheet1!$B$2:$B$7</c:f>
              <c:numCache>
                <c:formatCode>General</c:formatCode>
                <c:ptCount val="6"/>
                <c:pt idx="0">
                  <c:v>4</c:v>
                </c:pt>
                <c:pt idx="1">
                  <c:v>6</c:v>
                </c:pt>
                <c:pt idx="2">
                  <c:v>2</c:v>
                </c:pt>
                <c:pt idx="3">
                  <c:v>1</c:v>
                </c:pt>
              </c:numCache>
            </c:numRef>
          </c:val>
          <c:extLst>
            <c:ext xmlns:c16="http://schemas.microsoft.com/office/drawing/2014/chart" uri="{C3380CC4-5D6E-409C-BE32-E72D297353CC}">
              <c16:uniqueId val="{00000008-7713-4E53-B73E-DD2DD79B73E7}"/>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3454498075883001"/>
          <c:y val="8.0067031448137246E-2"/>
          <c:w val="0.4766964134251287"/>
          <c:h val="0.88817533302187546"/>
        </c:manualLayout>
      </c:layout>
      <c:pieChart>
        <c:varyColors val="1"/>
        <c:ser>
          <c:idx val="0"/>
          <c:order val="0"/>
          <c:tx>
            <c:strRef>
              <c:f>Sheet1!$B$1</c:f>
              <c:strCache>
                <c:ptCount val="1"/>
                <c:pt idx="0">
                  <c:v>Column1</c:v>
                </c:pt>
              </c:strCache>
            </c:strRef>
          </c:tx>
          <c:spPr>
            <a:solidFill>
              <a:schemeClr val="accent1">
                <a:lumMod val="75000"/>
              </a:schemeClr>
            </a:solidFill>
          </c:spPr>
          <c:dPt>
            <c:idx val="0"/>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1-E772-49FF-B008-61D875195F93}"/>
              </c:ext>
            </c:extLst>
          </c:dPt>
          <c:dPt>
            <c:idx val="1"/>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3-E772-49FF-B008-61D875195F93}"/>
              </c:ext>
            </c:extLst>
          </c:dPt>
          <c:dPt>
            <c:idx val="2"/>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5-E772-49FF-B008-61D875195F93}"/>
              </c:ext>
            </c:extLst>
          </c:dPt>
          <c:dPt>
            <c:idx val="3"/>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7-E772-49FF-B008-61D875195F93}"/>
              </c:ext>
            </c:extLst>
          </c:dPt>
          <c:dPt>
            <c:idx val="4"/>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8-26CA-4BB1-ADE3-57E1E8A598B0}"/>
              </c:ext>
            </c:extLst>
          </c:dPt>
          <c:dLbls>
            <c:dLbl>
              <c:idx val="0"/>
              <c:layout>
                <c:manualLayout>
                  <c:x val="-0.10717676894597299"/>
                  <c:y val="0.11928068035011721"/>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r>
                      <a:rPr lang="en-US" sz="900">
                        <a:solidFill>
                          <a:schemeClr val="bg1"/>
                        </a:solidFill>
                      </a:rPr>
                      <a:t>ASC</a:t>
                    </a:r>
                    <a:r>
                      <a:rPr lang="en-US" sz="900" baseline="0">
                        <a:solidFill>
                          <a:schemeClr val="bg1"/>
                        </a:solidFill>
                      </a:rPr>
                      <a:t>
11 %</a:t>
                    </a:r>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4695617571585057"/>
                      <c:h val="0.2249409273260006"/>
                    </c:manualLayout>
                  </c15:layout>
                  <c15:showDataLabelsRange val="0"/>
                </c:ext>
                <c:ext xmlns:c16="http://schemas.microsoft.com/office/drawing/2014/chart" uri="{C3380CC4-5D6E-409C-BE32-E72D297353CC}">
                  <c16:uniqueId val="{00000001-E772-49FF-B008-61D875195F93}"/>
                </c:ext>
              </c:extLst>
            </c:dLbl>
            <c:dLbl>
              <c:idx val="1"/>
              <c:layout>
                <c:manualLayout>
                  <c:x val="-0.19065053974386434"/>
                  <c:y val="6.1339620760092854E-2"/>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fld id="{6FD6D060-1F2B-4E61-8334-92051CA0795D}" type="CATEGORYNAME">
                      <a:rPr lang="en-US" sz="900" b="1" smtClean="0">
                        <a:solidFill>
                          <a:schemeClr val="bg1"/>
                        </a:solidFill>
                      </a:rPr>
                      <a:pPr>
                        <a:defRPr b="1">
                          <a:solidFill>
                            <a:schemeClr val="bg1"/>
                          </a:solidFill>
                        </a:defRPr>
                      </a:pPr>
                      <a:t>[CATEGORY NAME]</a:t>
                    </a:fld>
                    <a:r>
                      <a:rPr lang="en-US" sz="900" baseline="0">
                        <a:solidFill>
                          <a:schemeClr val="bg1"/>
                        </a:solidFill>
                      </a:rPr>
                      <a:t>
22 %</a:t>
                    </a:r>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6594384875979745"/>
                      <c:h val="0.19498464687819855"/>
                    </c:manualLayout>
                  </c15:layout>
                  <c15:dlblFieldTable/>
                  <c15:showDataLabelsRange val="0"/>
                </c:ext>
                <c:ext xmlns:c16="http://schemas.microsoft.com/office/drawing/2014/chart" uri="{C3380CC4-5D6E-409C-BE32-E72D297353CC}">
                  <c16:uniqueId val="{00000003-E772-49FF-B008-61D875195F93}"/>
                </c:ext>
              </c:extLst>
            </c:dLbl>
            <c:dLbl>
              <c:idx val="2"/>
              <c:layout>
                <c:manualLayout>
                  <c:x val="1.0872550959311529E-2"/>
                  <c:y val="-0.11426999763909887"/>
                </c:manualLayout>
              </c:layout>
              <c:tx>
                <c:rich>
                  <a:bodyPr/>
                  <a:lstStyle/>
                  <a:p>
                    <a:fld id="{68759D38-6183-4714-994D-94702EAD51C6}" type="CATEGORYNAME">
                      <a:rPr lang="en-US" sz="900">
                        <a:solidFill>
                          <a:schemeClr val="bg1"/>
                        </a:solidFill>
                      </a:rPr>
                      <a:pPr/>
                      <a:t>[CATEGORY NAME]</a:t>
                    </a:fld>
                    <a:r>
                      <a:rPr lang="en-US" sz="900" baseline="0">
                        <a:solidFill>
                          <a:schemeClr val="bg1"/>
                        </a:solidFill>
                      </a:rPr>
                      <a:t>
34</a:t>
                    </a:r>
                    <a:r>
                      <a:rPr lang="en-US" sz="900" b="1" baseline="0">
                        <a:solidFill>
                          <a:schemeClr val="bg1"/>
                        </a:solidFill>
                      </a:rPr>
                      <a:t>%</a:t>
                    </a:r>
                  </a:p>
                </c:rich>
              </c:tx>
              <c:showLegendKey val="0"/>
              <c:showVal val="0"/>
              <c:showCatName val="1"/>
              <c:showSerName val="0"/>
              <c:showPercent val="1"/>
              <c:showBubbleSize val="0"/>
              <c:extLst>
                <c:ext xmlns:c15="http://schemas.microsoft.com/office/drawing/2012/chart" uri="{CE6537A1-D6FC-4f65-9D91-7224C49458BB}">
                  <c15:layout>
                    <c:manualLayout>
                      <c:w val="0.16135595413380377"/>
                      <c:h val="0.22363779116595736"/>
                    </c:manualLayout>
                  </c15:layout>
                  <c15:dlblFieldTable/>
                  <c15:showDataLabelsRange val="0"/>
                </c:ext>
                <c:ext xmlns:c16="http://schemas.microsoft.com/office/drawing/2014/chart" uri="{C3380CC4-5D6E-409C-BE32-E72D297353CC}">
                  <c16:uniqueId val="{00000005-E772-49FF-B008-61D875195F93}"/>
                </c:ext>
              </c:extLst>
            </c:dLbl>
            <c:dLbl>
              <c:idx val="3"/>
              <c:layout>
                <c:manualLayout>
                  <c:x val="3.8493475968303943E-4"/>
                  <c:y val="-0.1087240795784985"/>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fld id="{F9898292-B04D-43BF-A013-B41F57A8A6DE}" type="CATEGORYNAME">
                      <a:rPr lang="en-US" sz="900" b="1" smtClean="0">
                        <a:solidFill>
                          <a:schemeClr val="tx1"/>
                        </a:solidFill>
                      </a:rPr>
                      <a:pPr>
                        <a:defRPr b="1">
                          <a:solidFill>
                            <a:schemeClr val="bg1"/>
                          </a:solidFill>
                        </a:defRPr>
                      </a:pPr>
                      <a:t>[CATEGORY NAME]</a:t>
                    </a:fld>
                    <a:r>
                      <a:rPr lang="en-US" sz="900" b="1" baseline="0">
                        <a:solidFill>
                          <a:schemeClr val="tx1"/>
                        </a:solidFill>
                      </a:rPr>
                      <a:t> 4%</a:t>
                    </a:r>
                    <a:r>
                      <a:rPr lang="en-US" sz="900" baseline="0">
                        <a:solidFill>
                          <a:srgbClr val="002060"/>
                        </a:solidFill>
                      </a:rPr>
                      <a:t>
</a:t>
                    </a:r>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5815825978307793"/>
                      <c:h val="0.14720475171678568"/>
                    </c:manualLayout>
                  </c15:layout>
                  <c15:dlblFieldTable/>
                  <c15:showDataLabelsRange val="0"/>
                </c:ext>
                <c:ext xmlns:c16="http://schemas.microsoft.com/office/drawing/2014/chart" uri="{C3380CC4-5D6E-409C-BE32-E72D297353CC}">
                  <c16:uniqueId val="{00000007-E772-49FF-B008-61D875195F93}"/>
                </c:ext>
              </c:extLst>
            </c:dLbl>
            <c:dLbl>
              <c:idx val="4"/>
              <c:layout>
                <c:manualLayout>
                  <c:x val="0.16333548382067609"/>
                  <c:y val="0.21850359927442617"/>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r>
                      <a:rPr lang="en-US" sz="900" b="1">
                        <a:solidFill>
                          <a:schemeClr val="bg1"/>
                        </a:solidFill>
                      </a:rPr>
                      <a:t>Housing</a:t>
                    </a:r>
                    <a:r>
                      <a:rPr lang="en-US" sz="900" b="1" baseline="0">
                        <a:solidFill>
                          <a:schemeClr val="bg1"/>
                        </a:solidFill>
                      </a:rPr>
                      <a:t>
29 %</a:t>
                    </a:r>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5368696600510101"/>
                      <c:h val="0.23041887393115029"/>
                    </c:manualLayout>
                  </c15:layout>
                  <c15:showDataLabelsRange val="0"/>
                </c:ext>
                <c:ext xmlns:c16="http://schemas.microsoft.com/office/drawing/2014/chart" uri="{C3380CC4-5D6E-409C-BE32-E72D297353CC}">
                  <c16:uniqueId val="{00000008-26CA-4BB1-ADE3-57E1E8A598B0}"/>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howLeaderLines val="0"/>
            <c:extLst>
              <c:ext xmlns:c15="http://schemas.microsoft.com/office/drawing/2012/chart" uri="{CE6537A1-D6FC-4f65-9D91-7224C49458BB}"/>
            </c:extLst>
          </c:dLbls>
          <c:cat>
            <c:strRef>
              <c:f>Sheet1!$A$2:$A$6</c:f>
              <c:strCache>
                <c:ptCount val="5"/>
                <c:pt idx="0">
                  <c:v>Adult Social Care</c:v>
                </c:pt>
                <c:pt idx="1">
                  <c:v>Children's Services</c:v>
                </c:pt>
                <c:pt idx="2">
                  <c:v>Place &amp; Growth</c:v>
                </c:pt>
                <c:pt idx="3">
                  <c:v>Resources &amp; Assets</c:v>
                </c:pt>
                <c:pt idx="4">
                  <c:v>Neighbourhood &amp; Communities</c:v>
                </c:pt>
              </c:strCache>
            </c:strRef>
          </c:cat>
          <c:val>
            <c:numRef>
              <c:f>Sheet1!$B$2:$B$6</c:f>
              <c:numCache>
                <c:formatCode>General</c:formatCode>
                <c:ptCount val="5"/>
                <c:pt idx="0">
                  <c:v>34</c:v>
                </c:pt>
                <c:pt idx="1">
                  <c:v>68</c:v>
                </c:pt>
                <c:pt idx="2">
                  <c:v>104</c:v>
                </c:pt>
                <c:pt idx="3">
                  <c:v>13</c:v>
                </c:pt>
                <c:pt idx="4">
                  <c:v>86</c:v>
                </c:pt>
              </c:numCache>
            </c:numRef>
          </c:val>
          <c:extLst>
            <c:ext xmlns:c16="http://schemas.microsoft.com/office/drawing/2014/chart" uri="{C3380CC4-5D6E-409C-BE32-E72D297353CC}">
              <c16:uniqueId val="{00000000-C826-4E0A-86D0-17887EA4B326}"/>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2">
                <a:shade val="53000"/>
              </a:schemeClr>
            </a:solidFill>
            <a:ln>
              <a:noFill/>
            </a:ln>
            <a:effectLst/>
          </c:spPr>
          <c:invertIfNegative val="0"/>
          <c:cat>
            <c:strRef>
              <c:f>Sheet1!$A$2:$A$7</c:f>
              <c:strCache>
                <c:ptCount val="6"/>
                <c:pt idx="0">
                  <c:v>Adult Social Care</c:v>
                </c:pt>
                <c:pt idx="1">
                  <c:v>Children's Services </c:v>
                </c:pt>
                <c:pt idx="2">
                  <c:v>Housing</c:v>
                </c:pt>
                <c:pt idx="3">
                  <c:v>Chief Executive's Office</c:v>
                </c:pt>
                <c:pt idx="4">
                  <c:v>Place &amp; Growth</c:v>
                </c:pt>
                <c:pt idx="5">
                  <c:v>Resources &amp; Assets</c:v>
                </c:pt>
              </c:strCache>
            </c:strRef>
          </c:cat>
          <c:val>
            <c:numRef>
              <c:f>Sheet1!$B$2:$B$7</c:f>
              <c:numCache>
                <c:formatCode>General</c:formatCode>
                <c:ptCount val="6"/>
                <c:pt idx="0">
                  <c:v>21</c:v>
                </c:pt>
                <c:pt idx="1">
                  <c:v>35</c:v>
                </c:pt>
                <c:pt idx="2">
                  <c:v>59</c:v>
                </c:pt>
                <c:pt idx="3">
                  <c:v>0</c:v>
                </c:pt>
                <c:pt idx="4">
                  <c:v>52</c:v>
                </c:pt>
                <c:pt idx="5">
                  <c:v>6</c:v>
                </c:pt>
              </c:numCache>
            </c:numRef>
          </c:val>
          <c:extLst>
            <c:ext xmlns:c16="http://schemas.microsoft.com/office/drawing/2014/chart" uri="{C3380CC4-5D6E-409C-BE32-E72D297353CC}">
              <c16:uniqueId val="{00000000-C595-496B-90A6-B35156ED6FBF}"/>
            </c:ext>
          </c:extLst>
        </c:ser>
        <c:ser>
          <c:idx val="1"/>
          <c:order val="1"/>
          <c:tx>
            <c:strRef>
              <c:f>Sheet1!$C$1</c:f>
              <c:strCache>
                <c:ptCount val="1"/>
                <c:pt idx="0">
                  <c:v>Stage 2</c:v>
                </c:pt>
              </c:strCache>
            </c:strRef>
          </c:tx>
          <c:spPr>
            <a:solidFill>
              <a:schemeClr val="accent2">
                <a:shade val="76000"/>
              </a:schemeClr>
            </a:solidFill>
            <a:ln>
              <a:noFill/>
            </a:ln>
            <a:effectLst/>
          </c:spPr>
          <c:invertIfNegative val="0"/>
          <c:cat>
            <c:strRef>
              <c:f>Sheet1!$A$2:$A$7</c:f>
              <c:strCache>
                <c:ptCount val="6"/>
                <c:pt idx="0">
                  <c:v>Adult Social Care</c:v>
                </c:pt>
                <c:pt idx="1">
                  <c:v>Children's Services </c:v>
                </c:pt>
                <c:pt idx="2">
                  <c:v>Housing</c:v>
                </c:pt>
                <c:pt idx="3">
                  <c:v>Chief Executive's Office</c:v>
                </c:pt>
                <c:pt idx="4">
                  <c:v>Place &amp; Growth</c:v>
                </c:pt>
                <c:pt idx="5">
                  <c:v>Resources &amp; Assets</c:v>
                </c:pt>
              </c:strCache>
            </c:strRef>
          </c:cat>
          <c:val>
            <c:numRef>
              <c:f>Sheet1!$C$2:$C$7</c:f>
              <c:numCache>
                <c:formatCode>General</c:formatCode>
                <c:ptCount val="6"/>
                <c:pt idx="0">
                  <c:v>9</c:v>
                </c:pt>
                <c:pt idx="1">
                  <c:v>17</c:v>
                </c:pt>
                <c:pt idx="2">
                  <c:v>16</c:v>
                </c:pt>
                <c:pt idx="3">
                  <c:v>0</c:v>
                </c:pt>
                <c:pt idx="4">
                  <c:v>39</c:v>
                </c:pt>
                <c:pt idx="5">
                  <c:v>1</c:v>
                </c:pt>
              </c:numCache>
            </c:numRef>
          </c:val>
          <c:extLst>
            <c:ext xmlns:c16="http://schemas.microsoft.com/office/drawing/2014/chart" uri="{C3380CC4-5D6E-409C-BE32-E72D297353CC}">
              <c16:uniqueId val="{00000001-C595-496B-90A6-B35156ED6FBF}"/>
            </c:ext>
          </c:extLst>
        </c:ser>
        <c:ser>
          <c:idx val="2"/>
          <c:order val="2"/>
          <c:tx>
            <c:strRef>
              <c:f>Sheet1!$D$1</c:f>
              <c:strCache>
                <c:ptCount val="1"/>
                <c:pt idx="0">
                  <c:v>Stage 3</c:v>
                </c:pt>
              </c:strCache>
            </c:strRef>
          </c:tx>
          <c:spPr>
            <a:solidFill>
              <a:schemeClr val="accent2"/>
            </a:solidFill>
            <a:ln>
              <a:noFill/>
            </a:ln>
            <a:effectLst/>
          </c:spPr>
          <c:invertIfNegative val="0"/>
          <c:cat>
            <c:strRef>
              <c:f>Sheet1!$A$2:$A$7</c:f>
              <c:strCache>
                <c:ptCount val="6"/>
                <c:pt idx="0">
                  <c:v>Adult Social Care</c:v>
                </c:pt>
                <c:pt idx="1">
                  <c:v>Children's Services </c:v>
                </c:pt>
                <c:pt idx="2">
                  <c:v>Housing</c:v>
                </c:pt>
                <c:pt idx="3">
                  <c:v>Chief Executive's Office</c:v>
                </c:pt>
                <c:pt idx="4">
                  <c:v>Place &amp; Growth</c:v>
                </c:pt>
                <c:pt idx="5">
                  <c:v>Resources &amp; Assets</c:v>
                </c:pt>
              </c:strCache>
            </c:strRef>
          </c:cat>
          <c:val>
            <c:numRef>
              <c:f>Sheet1!$D$2:$D$7</c:f>
              <c:numCache>
                <c:formatCode>General</c:formatCode>
                <c:ptCount val="6"/>
                <c:pt idx="0">
                  <c:v>0</c:v>
                </c:pt>
                <c:pt idx="1">
                  <c:v>2</c:v>
                </c:pt>
                <c:pt idx="2">
                  <c:v>0</c:v>
                </c:pt>
                <c:pt idx="3">
                  <c:v>0</c:v>
                </c:pt>
                <c:pt idx="4">
                  <c:v>0</c:v>
                </c:pt>
                <c:pt idx="5">
                  <c:v>0</c:v>
                </c:pt>
              </c:numCache>
            </c:numRef>
          </c:val>
          <c:extLst>
            <c:ext xmlns:c16="http://schemas.microsoft.com/office/drawing/2014/chart" uri="{C3380CC4-5D6E-409C-BE32-E72D297353CC}">
              <c16:uniqueId val="{00000002-C595-496B-90A6-B35156ED6FBF}"/>
            </c:ext>
          </c:extLst>
        </c:ser>
        <c:ser>
          <c:idx val="3"/>
          <c:order val="3"/>
          <c:tx>
            <c:strRef>
              <c:f>Sheet1!$E$1</c:f>
              <c:strCache>
                <c:ptCount val="1"/>
                <c:pt idx="0">
                  <c:v>Ombudsman</c:v>
                </c:pt>
              </c:strCache>
            </c:strRef>
          </c:tx>
          <c:spPr>
            <a:solidFill>
              <a:schemeClr val="accent2">
                <a:tint val="77000"/>
              </a:schemeClr>
            </a:solidFill>
            <a:ln>
              <a:noFill/>
            </a:ln>
            <a:effectLst/>
          </c:spPr>
          <c:invertIfNegative val="0"/>
          <c:cat>
            <c:strRef>
              <c:f>Sheet1!$A$2:$A$7</c:f>
              <c:strCache>
                <c:ptCount val="6"/>
                <c:pt idx="0">
                  <c:v>Adult Social Care</c:v>
                </c:pt>
                <c:pt idx="1">
                  <c:v>Children's Services </c:v>
                </c:pt>
                <c:pt idx="2">
                  <c:v>Housing</c:v>
                </c:pt>
                <c:pt idx="3">
                  <c:v>Chief Executive's Office</c:v>
                </c:pt>
                <c:pt idx="4">
                  <c:v>Place &amp; Growth</c:v>
                </c:pt>
                <c:pt idx="5">
                  <c:v>Resources &amp; Assets</c:v>
                </c:pt>
              </c:strCache>
            </c:strRef>
          </c:cat>
          <c:val>
            <c:numRef>
              <c:f>Sheet1!$E$2:$E$7</c:f>
              <c:numCache>
                <c:formatCode>General</c:formatCode>
                <c:ptCount val="6"/>
                <c:pt idx="0">
                  <c:v>4</c:v>
                </c:pt>
                <c:pt idx="1">
                  <c:v>14</c:v>
                </c:pt>
                <c:pt idx="2">
                  <c:v>5</c:v>
                </c:pt>
                <c:pt idx="3">
                  <c:v>0</c:v>
                </c:pt>
                <c:pt idx="4">
                  <c:v>13</c:v>
                </c:pt>
                <c:pt idx="5">
                  <c:v>6</c:v>
                </c:pt>
              </c:numCache>
            </c:numRef>
          </c:val>
          <c:extLst>
            <c:ext xmlns:c16="http://schemas.microsoft.com/office/drawing/2014/chart" uri="{C3380CC4-5D6E-409C-BE32-E72D297353CC}">
              <c16:uniqueId val="{00000003-C595-496B-90A6-B35156ED6FBF}"/>
            </c:ext>
          </c:extLst>
        </c:ser>
        <c:ser>
          <c:idx val="4"/>
          <c:order val="4"/>
          <c:tx>
            <c:strRef>
              <c:f>Sheet1!$F$1</c:f>
              <c:strCache>
                <c:ptCount val="1"/>
                <c:pt idx="0">
                  <c:v>HO</c:v>
                </c:pt>
              </c:strCache>
            </c:strRef>
          </c:tx>
          <c:spPr>
            <a:solidFill>
              <a:schemeClr val="accent2">
                <a:tint val="54000"/>
              </a:schemeClr>
            </a:solidFill>
            <a:ln>
              <a:noFill/>
            </a:ln>
            <a:effectLst/>
          </c:spPr>
          <c:invertIfNegative val="0"/>
          <c:cat>
            <c:strRef>
              <c:f>Sheet1!$A$2:$A$7</c:f>
              <c:strCache>
                <c:ptCount val="6"/>
                <c:pt idx="0">
                  <c:v>Adult Social Care</c:v>
                </c:pt>
                <c:pt idx="1">
                  <c:v>Children's Services </c:v>
                </c:pt>
                <c:pt idx="2">
                  <c:v>Housing</c:v>
                </c:pt>
                <c:pt idx="3">
                  <c:v>Chief Executive's Office</c:v>
                </c:pt>
                <c:pt idx="4">
                  <c:v>Place &amp; Growth</c:v>
                </c:pt>
                <c:pt idx="5">
                  <c:v>Resources &amp; Assets</c:v>
                </c:pt>
              </c:strCache>
            </c:strRef>
          </c:cat>
          <c:val>
            <c:numRef>
              <c:f>Sheet1!$F$2:$F$7</c:f>
              <c:numCache>
                <c:formatCode>General</c:formatCode>
                <c:ptCount val="6"/>
                <c:pt idx="0">
                  <c:v>0</c:v>
                </c:pt>
                <c:pt idx="1">
                  <c:v>0</c:v>
                </c:pt>
                <c:pt idx="2">
                  <c:v>6</c:v>
                </c:pt>
                <c:pt idx="3">
                  <c:v>0</c:v>
                </c:pt>
                <c:pt idx="4">
                  <c:v>0</c:v>
                </c:pt>
                <c:pt idx="5">
                  <c:v>0</c:v>
                </c:pt>
              </c:numCache>
            </c:numRef>
          </c:val>
          <c:extLst>
            <c:ext xmlns:c16="http://schemas.microsoft.com/office/drawing/2014/chart" uri="{C3380CC4-5D6E-409C-BE32-E72D297353CC}">
              <c16:uniqueId val="{00000001-C7FB-4980-94D7-869E4BBF9F2D}"/>
            </c:ext>
          </c:extLst>
        </c:ser>
        <c:dLbls>
          <c:showLegendKey val="0"/>
          <c:showVal val="0"/>
          <c:showCatName val="0"/>
          <c:showSerName val="0"/>
          <c:showPercent val="0"/>
          <c:showBubbleSize val="0"/>
        </c:dLbls>
        <c:gapWidth val="188"/>
        <c:overlap val="100"/>
        <c:axId val="390135800"/>
        <c:axId val="390132848"/>
      </c:barChart>
      <c:catAx>
        <c:axId val="3901358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129590180564008"/>
          <c:y val="0.18254420653864878"/>
          <c:w val="0.70476601068506117"/>
          <c:h val="0.66004805617901918"/>
        </c:manualLayout>
      </c:layout>
      <c:doughnutChart>
        <c:varyColors val="1"/>
        <c:dLbls>
          <c:showLegendKey val="0"/>
          <c:showVal val="0"/>
          <c:showCatName val="0"/>
          <c:showSerName val="0"/>
          <c:showPercent val="0"/>
          <c:showBubbleSize val="0"/>
          <c:showLeaderLines val="0"/>
        </c:dLbls>
        <c:firstSliceAng val="0"/>
        <c:holeSize val="75"/>
      </c:doughnutChart>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Sheet1!$A$2:$A$5</c:f>
              <c:strCache>
                <c:ptCount val="4"/>
                <c:pt idx="0">
                  <c:v>Q1 2021/22</c:v>
                </c:pt>
                <c:pt idx="1">
                  <c:v>Q2 2021/22</c:v>
                </c:pt>
                <c:pt idx="2">
                  <c:v>Q3 2021/22</c:v>
                </c:pt>
                <c:pt idx="3">
                  <c:v>Q4 2021/22</c:v>
                </c:pt>
              </c:strCache>
            </c:strRef>
          </c:cat>
          <c:val>
            <c:numRef>
              <c:f>Sheet1!$B$2:$B$5</c:f>
              <c:numCache>
                <c:formatCode>General</c:formatCode>
                <c:ptCount val="4"/>
                <c:pt idx="0">
                  <c:v>7</c:v>
                </c:pt>
                <c:pt idx="1">
                  <c:v>3</c:v>
                </c:pt>
                <c:pt idx="2">
                  <c:v>9</c:v>
                </c:pt>
                <c:pt idx="3">
                  <c:v>15</c:v>
                </c:pt>
              </c:numCache>
            </c:numRef>
          </c:val>
          <c:smooth val="0"/>
          <c:extLst>
            <c:ext xmlns:c16="http://schemas.microsoft.com/office/drawing/2014/chart" uri="{C3380CC4-5D6E-409C-BE32-E72D297353CC}">
              <c16:uniqueId val="{00000000-5779-48A1-9D51-CE8BF52DB29B}"/>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3">
                <a:shade val="65000"/>
              </a:schemeClr>
            </a:solidFill>
            <a:ln>
              <a:noFill/>
            </a:ln>
            <a:effectLst/>
          </c:spPr>
          <c:invertIfNegative val="0"/>
          <c:cat>
            <c:strRef>
              <c:f>Sheet1!$A$2:$A$5</c:f>
              <c:strCache>
                <c:ptCount val="4"/>
                <c:pt idx="0">
                  <c:v>Q4  21/22</c:v>
                </c:pt>
                <c:pt idx="1">
                  <c:v>Q3  21/22</c:v>
                </c:pt>
                <c:pt idx="2">
                  <c:v>Q2 21/22</c:v>
                </c:pt>
                <c:pt idx="3">
                  <c:v>Q1 21/22</c:v>
                </c:pt>
              </c:strCache>
            </c:strRef>
          </c:cat>
          <c:val>
            <c:numRef>
              <c:f>Sheet1!$B$2:$B$5</c:f>
              <c:numCache>
                <c:formatCode>General</c:formatCode>
                <c:ptCount val="4"/>
                <c:pt idx="0">
                  <c:v>7</c:v>
                </c:pt>
                <c:pt idx="1">
                  <c:v>7</c:v>
                </c:pt>
                <c:pt idx="2">
                  <c:v>2</c:v>
                </c:pt>
                <c:pt idx="3">
                  <c:v>5</c:v>
                </c:pt>
              </c:numCache>
            </c:numRef>
          </c:val>
          <c:extLst>
            <c:ext xmlns:c16="http://schemas.microsoft.com/office/drawing/2014/chart" uri="{C3380CC4-5D6E-409C-BE32-E72D297353CC}">
              <c16:uniqueId val="{00000000-064A-43ED-BBDB-AB31C9C67A87}"/>
            </c:ext>
          </c:extLst>
        </c:ser>
        <c:ser>
          <c:idx val="1"/>
          <c:order val="1"/>
          <c:tx>
            <c:strRef>
              <c:f>Sheet1!$C$1</c:f>
              <c:strCache>
                <c:ptCount val="1"/>
                <c:pt idx="0">
                  <c:v>Stage 2</c:v>
                </c:pt>
              </c:strCache>
            </c:strRef>
          </c:tx>
          <c:spPr>
            <a:solidFill>
              <a:schemeClr val="accent3"/>
            </a:solidFill>
            <a:ln>
              <a:noFill/>
            </a:ln>
            <a:effectLst/>
          </c:spPr>
          <c:invertIfNegative val="0"/>
          <c:cat>
            <c:strRef>
              <c:f>Sheet1!$A$2:$A$5</c:f>
              <c:strCache>
                <c:ptCount val="4"/>
                <c:pt idx="0">
                  <c:v>Q4  21/22</c:v>
                </c:pt>
                <c:pt idx="1">
                  <c:v>Q3  21/22</c:v>
                </c:pt>
                <c:pt idx="2">
                  <c:v>Q2 21/22</c:v>
                </c:pt>
                <c:pt idx="3">
                  <c:v>Q1 21/22</c:v>
                </c:pt>
              </c:strCache>
            </c:strRef>
          </c:cat>
          <c:val>
            <c:numRef>
              <c:f>Sheet1!$C$2:$C$5</c:f>
              <c:numCache>
                <c:formatCode>General</c:formatCode>
                <c:ptCount val="4"/>
                <c:pt idx="0">
                  <c:v>4</c:v>
                </c:pt>
                <c:pt idx="1">
                  <c:v>2</c:v>
                </c:pt>
                <c:pt idx="2">
                  <c:v>1</c:v>
                </c:pt>
                <c:pt idx="3">
                  <c:v>2</c:v>
                </c:pt>
              </c:numCache>
            </c:numRef>
          </c:val>
          <c:extLst>
            <c:ext xmlns:c16="http://schemas.microsoft.com/office/drawing/2014/chart" uri="{C3380CC4-5D6E-409C-BE32-E72D297353CC}">
              <c16:uniqueId val="{00000001-064A-43ED-BBDB-AB31C9C67A87}"/>
            </c:ext>
          </c:extLst>
        </c:ser>
        <c:ser>
          <c:idx val="2"/>
          <c:order val="2"/>
          <c:tx>
            <c:strRef>
              <c:f>Sheet1!$D$1</c:f>
              <c:strCache>
                <c:ptCount val="1"/>
                <c:pt idx="0">
                  <c:v>Ombudsman</c:v>
                </c:pt>
              </c:strCache>
            </c:strRef>
          </c:tx>
          <c:spPr>
            <a:solidFill>
              <a:schemeClr val="accent3">
                <a:tint val="65000"/>
              </a:schemeClr>
            </a:solidFill>
            <a:ln>
              <a:noFill/>
            </a:ln>
            <a:effectLst/>
          </c:spPr>
          <c:invertIfNegative val="0"/>
          <c:cat>
            <c:strRef>
              <c:f>Sheet1!$A$2:$A$5</c:f>
              <c:strCache>
                <c:ptCount val="4"/>
                <c:pt idx="0">
                  <c:v>Q4  21/22</c:v>
                </c:pt>
                <c:pt idx="1">
                  <c:v>Q3  21/22</c:v>
                </c:pt>
                <c:pt idx="2">
                  <c:v>Q2 21/22</c:v>
                </c:pt>
                <c:pt idx="3">
                  <c:v>Q1 21/22</c:v>
                </c:pt>
              </c:strCache>
            </c:strRef>
          </c:cat>
          <c:val>
            <c:numRef>
              <c:f>Sheet1!$D$2:$D$5</c:f>
              <c:numCache>
                <c:formatCode>General</c:formatCode>
                <c:ptCount val="4"/>
                <c:pt idx="0">
                  <c:v>4</c:v>
                </c:pt>
                <c:pt idx="1">
                  <c:v>0</c:v>
                </c:pt>
                <c:pt idx="2">
                  <c:v>0</c:v>
                </c:pt>
                <c:pt idx="3">
                  <c:v>0</c:v>
                </c:pt>
              </c:numCache>
            </c:numRef>
          </c:val>
          <c:extLst>
            <c:ext xmlns:c16="http://schemas.microsoft.com/office/drawing/2014/chart" uri="{C3380CC4-5D6E-409C-BE32-E72D297353CC}">
              <c16:uniqueId val="{00000002-064A-43ED-BBDB-AB31C9C67A87}"/>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188365715502838"/>
          <c:y val="0.13747842830932441"/>
          <c:w val="0.68529889441349334"/>
          <c:h val="0.74811349888281353"/>
        </c:manualLayout>
      </c:layout>
      <c:pieChart>
        <c:varyColors val="1"/>
        <c:ser>
          <c:idx val="0"/>
          <c:order val="0"/>
          <c:tx>
            <c:strRef>
              <c:f>Sheet1!$B$1</c:f>
              <c:strCache>
                <c:ptCount val="1"/>
                <c:pt idx="0">
                  <c:v>Volumes</c:v>
                </c:pt>
              </c:strCache>
            </c:strRef>
          </c:tx>
          <c:dPt>
            <c:idx val="0"/>
            <c:bubble3D val="0"/>
            <c:spPr>
              <a:solidFill>
                <a:schemeClr val="accent1"/>
              </a:solidFill>
              <a:ln w="19050">
                <a:solidFill>
                  <a:schemeClr val="accent1"/>
                </a:solidFill>
              </a:ln>
              <a:effectLst/>
            </c:spPr>
            <c:extLst>
              <c:ext xmlns:c16="http://schemas.microsoft.com/office/drawing/2014/chart" uri="{C3380CC4-5D6E-409C-BE32-E72D297353CC}">
                <c16:uniqueId val="{00000001-0F31-4C81-8333-590FF85862C2}"/>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3-0F31-4C81-8333-590FF85862C2}"/>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0F31-4C81-8333-590FF85862C2}"/>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0F31-4C81-8333-590FF85862C2}"/>
              </c:ext>
            </c:extLst>
          </c:dPt>
          <c:dLbls>
            <c:dLbl>
              <c:idx val="0"/>
              <c:layout>
                <c:manualLayout>
                  <c:x val="-4.7451657520360277E-2"/>
                  <c:y val="-0.19322390485792473"/>
                </c:manualLayout>
              </c:layout>
              <c:tx>
                <c:rich>
                  <a:bodyPr rot="0" spcFirstLastPara="1" vertOverflow="ellipsis" vert="horz" wrap="square" lIns="38100" tIns="19050" rIns="38100" bIns="19050" anchor="ctr" anchorCtr="0">
                    <a:noAutofit/>
                  </a:bodyPr>
                  <a:lstStyle/>
                  <a:p>
                    <a:pPr algn="ctr">
                      <a:defRPr sz="1100" b="0" i="0" u="none" strike="noStrike" kern="1200" baseline="0">
                        <a:solidFill>
                          <a:schemeClr val="bg1"/>
                        </a:solidFill>
                        <a:latin typeface="+mn-lt"/>
                        <a:ea typeface="+mn-ea"/>
                        <a:cs typeface="+mn-cs"/>
                      </a:defRPr>
                    </a:pPr>
                    <a:r>
                      <a:rPr lang="en-GB" sz="800" b="1">
                        <a:solidFill>
                          <a:schemeClr val="tx1"/>
                        </a:solidFill>
                        <a:latin typeface="Verdana" panose="020B0604030504040204" pitchFamily="34" charset="0"/>
                        <a:ea typeface="Verdana" panose="020B0604030504040204" pitchFamily="34" charset="0"/>
                      </a:rPr>
                      <a:t>Adult Social Care &amp;</a:t>
                    </a:r>
                    <a:r>
                      <a:rPr lang="en-GB" sz="800" b="1" baseline="0">
                        <a:solidFill>
                          <a:schemeClr val="tx1"/>
                        </a:solidFill>
                        <a:latin typeface="Verdana" panose="020B0604030504040204" pitchFamily="34" charset="0"/>
                        <a:ea typeface="Verdana" panose="020B0604030504040204" pitchFamily="34" charset="0"/>
                      </a:rPr>
                      <a:t> Safeguarding</a:t>
                    </a:r>
                  </a:p>
                  <a:p>
                    <a:pPr algn="ctr">
                      <a:defRPr sz="1100" b="0" i="0" u="none" strike="noStrike" kern="1200" baseline="0">
                        <a:solidFill>
                          <a:schemeClr val="bg1"/>
                        </a:solidFill>
                        <a:latin typeface="+mn-lt"/>
                        <a:ea typeface="+mn-ea"/>
                        <a:cs typeface="+mn-cs"/>
                      </a:defRPr>
                    </a:pPr>
                    <a:r>
                      <a:rPr lang="en-GB" sz="800" b="1" baseline="0">
                        <a:solidFill>
                          <a:schemeClr val="tx1"/>
                        </a:solidFill>
                        <a:latin typeface="Verdana" panose="020B0604030504040204" pitchFamily="34" charset="0"/>
                        <a:ea typeface="Verdana" panose="020B0604030504040204" pitchFamily="34" charset="0"/>
                      </a:rPr>
                      <a:t>(33) </a:t>
                    </a:r>
                  </a:p>
                </c:rich>
              </c:tx>
              <c:spPr>
                <a:noFill/>
                <a:ln>
                  <a:noFill/>
                </a:ln>
                <a:effectLst/>
              </c:spPr>
              <c:showLegendKey val="0"/>
              <c:showVal val="1"/>
              <c:showCatName val="1"/>
              <c:showSerName val="0"/>
              <c:showPercent val="0"/>
              <c:showBubbleSize val="0"/>
              <c:extLst>
                <c:ext xmlns:c15="http://schemas.microsoft.com/office/drawing/2012/chart" uri="{CE6537A1-D6FC-4f65-9D91-7224C49458BB}">
                  <c15:layout>
                    <c:manualLayout>
                      <c:w val="0.41026904154219934"/>
                      <c:h val="0.27701195338406592"/>
                    </c:manualLayout>
                  </c15:layout>
                  <c15:showDataLabelsRange val="0"/>
                </c:ext>
                <c:ext xmlns:c16="http://schemas.microsoft.com/office/drawing/2014/chart" uri="{C3380CC4-5D6E-409C-BE32-E72D297353CC}">
                  <c16:uniqueId val="{00000001-0F31-4C81-8333-590FF85862C2}"/>
                </c:ext>
              </c:extLst>
            </c:dLbl>
            <c:dLbl>
              <c:idx val="1"/>
              <c:layout>
                <c:manualLayout>
                  <c:x val="-9.0156311718393473E-2"/>
                  <c:y val="0.2473130329475878"/>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r>
                      <a:rPr lang="en-US" sz="800" b="1" baseline="0">
                        <a:solidFill>
                          <a:schemeClr val="tx1"/>
                        </a:solidFill>
                        <a:latin typeface="Verdana" panose="020B0604030504040204" pitchFamily="34" charset="0"/>
                        <a:ea typeface="Verdana" panose="020B0604030504040204" pitchFamily="34" charset="0"/>
                      </a:rPr>
                      <a:t>Strategy &amp; Commissioning </a:t>
                    </a:r>
                  </a:p>
                  <a:p>
                    <a:pPr>
                      <a:defRPr sz="1100" b="0" i="0" u="none" strike="noStrike" kern="1200" baseline="0">
                        <a:solidFill>
                          <a:schemeClr val="bg1"/>
                        </a:solidFill>
                        <a:latin typeface="+mn-lt"/>
                        <a:ea typeface="+mn-ea"/>
                        <a:cs typeface="+mn-cs"/>
                      </a:defRPr>
                    </a:pPr>
                    <a:r>
                      <a:rPr lang="en-US" sz="800" b="1" baseline="0">
                        <a:solidFill>
                          <a:schemeClr val="tx1"/>
                        </a:solidFill>
                        <a:latin typeface="Verdana" panose="020B0604030504040204" pitchFamily="34" charset="0"/>
                        <a:ea typeface="Verdana" panose="020B0604030504040204" pitchFamily="34" charset="0"/>
                      </a:rPr>
                      <a:t>(1)</a:t>
                    </a:r>
                  </a:p>
                </c:rich>
              </c:tx>
              <c:spPr>
                <a:noFill/>
                <a:ln>
                  <a:noFill/>
                </a:ln>
                <a:effectLst/>
              </c:spPr>
              <c:showLegendKey val="0"/>
              <c:showVal val="1"/>
              <c:showCatName val="1"/>
              <c:showSerName val="0"/>
              <c:showPercent val="0"/>
              <c:showBubbleSize val="0"/>
              <c:extLst>
                <c:ext xmlns:c15="http://schemas.microsoft.com/office/drawing/2012/chart" uri="{CE6537A1-D6FC-4f65-9D91-7224C49458BB}">
                  <c15:layout>
                    <c:manualLayout>
                      <c:w val="0.38662319135146744"/>
                      <c:h val="0.26253685256329234"/>
                    </c:manualLayout>
                  </c15:layout>
                  <c15:showDataLabelsRange val="0"/>
                </c:ext>
                <c:ext xmlns:c16="http://schemas.microsoft.com/office/drawing/2014/chart" uri="{C3380CC4-5D6E-409C-BE32-E72D297353CC}">
                  <c16:uniqueId val="{00000003-0F31-4C81-8333-590FF85862C2}"/>
                </c:ext>
              </c:extLst>
            </c:dLbl>
            <c:dLbl>
              <c:idx val="2"/>
              <c:delete val="1"/>
              <c:extLst>
                <c:ext xmlns:c15="http://schemas.microsoft.com/office/drawing/2012/chart" uri="{CE6537A1-D6FC-4f65-9D91-7224C49458BB}"/>
                <c:ext xmlns:c16="http://schemas.microsoft.com/office/drawing/2014/chart" uri="{C3380CC4-5D6E-409C-BE32-E72D297353CC}">
                  <c16:uniqueId val="{00000005-0F31-4C81-8333-590FF85862C2}"/>
                </c:ext>
              </c:extLst>
            </c:dLbl>
            <c:dLbl>
              <c:idx val="3"/>
              <c:tx>
                <c:rich>
                  <a:bodyPr/>
                  <a:lstStyle/>
                  <a:p>
                    <a:fld id="{22229E92-7D48-4535-82C6-CCDB279B882E}" type="CATEGORYNAME">
                      <a:rPr lang="en-US" smtClean="0"/>
                      <a:pPr/>
                      <a:t>[CATEGORY NAME]</a:t>
                    </a:fld>
                    <a:r>
                      <a:rPr lang="en-US" baseline="0"/>
                      <a:t> (</a:t>
                    </a:r>
                    <a:fld id="{67C60659-3DBF-43D4-B379-EE9C81A020FD}" type="VALUE">
                      <a:rPr lang="en-US" baseline="0" smtClean="0"/>
                      <a:pPr/>
                      <a:t>[VALUE]</a:t>
                    </a:fld>
                    <a:r>
                      <a:rPr lang="en-US" baseline="0"/>
                      <a:t>)</a:t>
                    </a:r>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0F31-4C81-8333-590FF85862C2}"/>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Adult Social Care &amp; Safeguarding</c:v>
                </c:pt>
                <c:pt idx="1">
                  <c:v>Strategy &amp; Commissioning</c:v>
                </c:pt>
              </c:strCache>
            </c:strRef>
          </c:cat>
          <c:val>
            <c:numRef>
              <c:f>Sheet1!$B$2:$B$3</c:f>
              <c:numCache>
                <c:formatCode>General</c:formatCode>
                <c:ptCount val="2"/>
                <c:pt idx="0">
                  <c:v>33</c:v>
                </c:pt>
                <c:pt idx="1">
                  <c:v>1</c:v>
                </c:pt>
              </c:numCache>
            </c:numRef>
          </c:val>
          <c:extLst>
            <c:ext xmlns:c16="http://schemas.microsoft.com/office/drawing/2014/chart" uri="{C3380CC4-5D6E-409C-BE32-E72D297353CC}">
              <c16:uniqueId val="{00000008-0F31-4C81-8333-590FF85862C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8">
  <a:schemeClr val="accent5"/>
</cs:colorStyle>
</file>

<file path=ppt/charts/colors1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withinLinear" id="18">
  <a:schemeClr val="accent5"/>
</cs:colorStyle>
</file>

<file path=ppt/charts/colors2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withinLinear" id="17">
  <a:schemeClr val="accent4"/>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 id="15">
  <a:schemeClr val="accent2"/>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 id="16">
  <a:schemeClr val="accent3"/>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0.3543</cdr:x>
      <cdr:y>0.36729</cdr:y>
    </cdr:from>
    <cdr:to>
      <cdr:x>0.6457</cdr:x>
      <cdr:y>0.56302</cdr:y>
    </cdr:to>
    <cdr:sp macro="" textlink="">
      <cdr:nvSpPr>
        <cdr:cNvPr id="2" name="TextBox 1">
          <a:extLst xmlns:a="http://schemas.openxmlformats.org/drawingml/2006/main">
            <a:ext uri="{FF2B5EF4-FFF2-40B4-BE49-F238E27FC236}">
              <a16:creationId xmlns:a16="http://schemas.microsoft.com/office/drawing/2014/main" id="{6311B8BF-B5EB-422E-8A5D-1174B11C13DE}"/>
            </a:ext>
          </a:extLst>
        </cdr:cNvPr>
        <cdr:cNvSpPr txBox="1"/>
      </cdr:nvSpPr>
      <cdr:spPr>
        <a:xfrm xmlns:a="http://schemas.openxmlformats.org/drawingml/2006/main">
          <a:off x="1376899" y="1009112"/>
          <a:ext cx="1132455" cy="537763"/>
        </a:xfrm>
        <a:prstGeom xmlns:a="http://schemas.openxmlformats.org/drawingml/2006/main" prst="rect">
          <a:avLst/>
        </a:prstGeom>
      </cdr:spPr>
      <cdr:txBody>
        <a:bodyPr xmlns:a="http://schemas.openxmlformats.org/drawingml/2006/main" wrap="square" lIns="36000" tIns="36000" rIns="36000" bIns="3600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GB" sz="1050" dirty="0"/>
            <a:t>Proportion of complaints</a:t>
          </a:r>
          <a:r>
            <a:rPr lang="en-GB" sz="1050" baseline="0" dirty="0"/>
            <a:t> received</a:t>
          </a:r>
          <a:endParaRPr lang="en-GB" sz="1050" b="1" dirty="0">
            <a:solidFill>
              <a:schemeClr val="accent1">
                <a:lumMod val="75000"/>
              </a:schemeClr>
            </a:solidFill>
          </a:endParaRPr>
        </a:p>
        <a:p xmlns:a="http://schemas.openxmlformats.org/drawingml/2006/main">
          <a:pPr algn="ctr"/>
          <a:r>
            <a:rPr lang="en-GB" sz="1050" b="1" dirty="0">
              <a:solidFill>
                <a:schemeClr val="accent1">
                  <a:lumMod val="75000"/>
                </a:schemeClr>
              </a:solidFill>
            </a:rPr>
            <a:t>2021/22</a:t>
          </a:r>
        </a:p>
        <a:p xmlns:a="http://schemas.openxmlformats.org/drawingml/2006/main">
          <a:pPr algn="ctr"/>
          <a:endParaRPr lang="en-GB" sz="1100" dirty="0"/>
        </a:p>
      </cdr:txBody>
    </cdr:sp>
  </cdr:relSizeAnchor>
  <cdr:relSizeAnchor xmlns:cdr="http://schemas.openxmlformats.org/drawingml/2006/chartDrawing">
    <cdr:from>
      <cdr:x>0.14492</cdr:x>
      <cdr:y>0.38053</cdr:y>
    </cdr:from>
    <cdr:to>
      <cdr:x>0.18814</cdr:x>
      <cdr:y>0.38962</cdr:y>
    </cdr:to>
    <cdr:cxnSp macro="">
      <cdr:nvCxnSpPr>
        <cdr:cNvPr id="4" name="Straight Connector 3">
          <a:extLst xmlns:a="http://schemas.openxmlformats.org/drawingml/2006/main">
            <a:ext uri="{FF2B5EF4-FFF2-40B4-BE49-F238E27FC236}">
              <a16:creationId xmlns:a16="http://schemas.microsoft.com/office/drawing/2014/main" id="{37E6084F-8A08-41D9-8865-E1A63837368A}"/>
            </a:ext>
          </a:extLst>
        </cdr:cNvPr>
        <cdr:cNvCxnSpPr/>
      </cdr:nvCxnSpPr>
      <cdr:spPr>
        <a:xfrm xmlns:a="http://schemas.openxmlformats.org/drawingml/2006/main">
          <a:off x="543664" y="1147886"/>
          <a:ext cx="162150" cy="27431"/>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10.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1.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2.xml><?xml version="1.0" encoding="utf-8"?>
<c:userShapes xmlns:c="http://schemas.openxmlformats.org/drawingml/2006/chart">
  <cdr:relSizeAnchor xmlns:cdr="http://schemas.openxmlformats.org/drawingml/2006/chartDrawing">
    <cdr:from>
      <cdr:x>0.50658</cdr:x>
      <cdr:y>0.25801</cdr:y>
    </cdr:from>
    <cdr:to>
      <cdr:x>0.67712</cdr:x>
      <cdr:y>0.2821</cdr:y>
    </cdr:to>
    <cdr:cxnSp macro="">
      <cdr:nvCxnSpPr>
        <cdr:cNvPr id="4" name="Straight Connector 3">
          <a:extLst xmlns:a="http://schemas.openxmlformats.org/drawingml/2006/main">
            <a:ext uri="{FF2B5EF4-FFF2-40B4-BE49-F238E27FC236}">
              <a16:creationId xmlns:a16="http://schemas.microsoft.com/office/drawing/2014/main" id="{1D9766B1-7E42-E436-C185-D1C0636C1FF9}"/>
            </a:ext>
          </a:extLst>
        </cdr:cNvPr>
        <cdr:cNvCxnSpPr/>
      </cdr:nvCxnSpPr>
      <cdr:spPr>
        <a:xfrm xmlns:a="http://schemas.openxmlformats.org/drawingml/2006/main" flipV="1">
          <a:off x="1757119" y="592143"/>
          <a:ext cx="591519" cy="55292"/>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0.42445</cdr:x>
      <cdr:y>0.15339</cdr:y>
    </cdr:from>
    <cdr:to>
      <cdr:x>0.47495</cdr:x>
      <cdr:y>0.2521</cdr:y>
    </cdr:to>
    <cdr:cxnSp macro="">
      <cdr:nvCxnSpPr>
        <cdr:cNvPr id="8" name="Straight Connector 7">
          <a:extLst xmlns:a="http://schemas.openxmlformats.org/drawingml/2006/main">
            <a:ext uri="{FF2B5EF4-FFF2-40B4-BE49-F238E27FC236}">
              <a16:creationId xmlns:a16="http://schemas.microsoft.com/office/drawing/2014/main" id="{A59E4A91-941F-DB72-A389-9BE17E6DFC2B}"/>
            </a:ext>
          </a:extLst>
        </cdr:cNvPr>
        <cdr:cNvCxnSpPr/>
      </cdr:nvCxnSpPr>
      <cdr:spPr>
        <a:xfrm xmlns:a="http://schemas.openxmlformats.org/drawingml/2006/main">
          <a:off x="1472229" y="352027"/>
          <a:ext cx="175164" cy="226552"/>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0.22691</cdr:x>
      <cdr:y>0.2821</cdr:y>
    </cdr:from>
    <cdr:to>
      <cdr:x>0.40984</cdr:x>
      <cdr:y>0.30111</cdr:y>
    </cdr:to>
    <cdr:cxnSp macro="">
      <cdr:nvCxnSpPr>
        <cdr:cNvPr id="12" name="Straight Connector 11">
          <a:extLst xmlns:a="http://schemas.openxmlformats.org/drawingml/2006/main">
            <a:ext uri="{FF2B5EF4-FFF2-40B4-BE49-F238E27FC236}">
              <a16:creationId xmlns:a16="http://schemas.microsoft.com/office/drawing/2014/main" id="{31D04495-2A7E-3B8B-0E8D-3DCD34F2D88B}"/>
            </a:ext>
          </a:extLst>
        </cdr:cNvPr>
        <cdr:cNvCxnSpPr/>
      </cdr:nvCxnSpPr>
      <cdr:spPr>
        <a:xfrm xmlns:a="http://schemas.openxmlformats.org/drawingml/2006/main">
          <a:off x="787058" y="647435"/>
          <a:ext cx="634501" cy="43624"/>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13.xml><?xml version="1.0" encoding="utf-8"?>
<c:userShapes xmlns:c="http://schemas.openxmlformats.org/drawingml/2006/chart">
  <cdr:relSizeAnchor xmlns:cdr="http://schemas.openxmlformats.org/drawingml/2006/chartDrawing">
    <cdr:from>
      <cdr:x>0.11461</cdr:x>
      <cdr:y>0</cdr:y>
    </cdr:from>
    <cdr:to>
      <cdr:x>1</cdr:x>
      <cdr:y>0.83721</cdr:y>
    </cdr:to>
    <cdr:sp macro="" textlink="">
      <cdr:nvSpPr>
        <cdr:cNvPr id="2" name="TextBox 1"/>
        <cdr:cNvSpPr txBox="1"/>
      </cdr:nvSpPr>
      <cdr:spPr>
        <a:xfrm xmlns:a="http://schemas.openxmlformats.org/drawingml/2006/main">
          <a:off x="89845" y="-4190414"/>
          <a:ext cx="694073" cy="69449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4.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cdr:x>
      <cdr:y>0</cdr:y>
    </cdr:from>
    <cdr:to>
      <cdr:x>1</cdr:x>
      <cdr:y>1</cdr:y>
    </cdr:to>
    <cdr:sp macro="" textlink="">
      <cdr:nvSpPr>
        <cdr:cNvPr id="3" name="TextBox 2">
          <a:extLst xmlns:a="http://schemas.openxmlformats.org/drawingml/2006/main">
            <a:ext uri="{FF2B5EF4-FFF2-40B4-BE49-F238E27FC236}">
              <a16:creationId xmlns:a16="http://schemas.microsoft.com/office/drawing/2014/main" id="{77ADC47E-334F-45D9-9444-E14AF6410697}"/>
            </a:ext>
          </a:extLst>
        </cdr:cNvPr>
        <cdr:cNvSpPr txBox="1"/>
      </cdr:nvSpPr>
      <cdr:spPr>
        <a:xfrm xmlns:a="http://schemas.openxmlformats.org/drawingml/2006/main">
          <a:off x="354888" y="39330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880" b="1" dirty="0">
            <a:solidFill>
              <a:schemeClr val="bg1"/>
            </a:solidFill>
            <a:latin typeface="Rockwell" panose="02060603020205020403" pitchFamily="18" charset="0"/>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0.66575</cdr:x>
      <cdr:y>0.28059</cdr:y>
    </cdr:from>
    <cdr:to>
      <cdr:x>0.74875</cdr:x>
      <cdr:y>0.42829</cdr:y>
    </cdr:to>
    <cdr:sp macro="" textlink="">
      <cdr:nvSpPr>
        <cdr:cNvPr id="8" name="TextBox 7">
          <a:extLst xmlns:a="http://schemas.openxmlformats.org/drawingml/2006/main">
            <a:ext uri="{FF2B5EF4-FFF2-40B4-BE49-F238E27FC236}">
              <a16:creationId xmlns:a16="http://schemas.microsoft.com/office/drawing/2014/main" id="{704910BA-46B3-4D50-B2EB-28DA72C1FE19}"/>
            </a:ext>
          </a:extLst>
        </cdr:cNvPr>
        <cdr:cNvSpPr txBox="1"/>
      </cdr:nvSpPr>
      <cdr:spPr>
        <a:xfrm xmlns:a="http://schemas.openxmlformats.org/drawingml/2006/main">
          <a:off x="2922839" y="762302"/>
          <a:ext cx="364395" cy="40126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900" b="1" dirty="0">
              <a:ea typeface="Verdana" panose="020B0604030504040204" pitchFamily="34" charset="0"/>
            </a:rPr>
            <a:t>Rents</a:t>
          </a:r>
          <a:endParaRPr lang="en-GB" sz="700" b="1" dirty="0">
            <a:ea typeface="Verdana" panose="020B0604030504040204" pitchFamily="34" charset="0"/>
          </a:endParaRPr>
        </a:p>
        <a:p xmlns:a="http://schemas.openxmlformats.org/drawingml/2006/main">
          <a:pPr algn="ctr"/>
          <a:r>
            <a:rPr lang="en-GB" sz="700" b="1" dirty="0">
              <a:ea typeface="Verdana" panose="020B0604030504040204" pitchFamily="34" charset="0"/>
            </a:rPr>
            <a:t>(</a:t>
          </a:r>
          <a:r>
            <a:rPr lang="en-GB" sz="800" b="1" dirty="0">
              <a:ea typeface="Verdana" panose="020B0604030504040204" pitchFamily="34" charset="0"/>
            </a:rPr>
            <a:t>1</a:t>
          </a:r>
          <a:r>
            <a:rPr lang="en-GB" sz="700" b="1" dirty="0">
              <a:ea typeface="Verdana" panose="020B0604030504040204" pitchFamily="34" charset="0"/>
            </a:rPr>
            <a:t>)</a:t>
          </a:r>
        </a:p>
      </cdr:txBody>
    </cdr:sp>
  </cdr:relSizeAnchor>
</c:userShapes>
</file>

<file path=ppt/drawings/drawing16.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cdr:x>
      <cdr:y>0</cdr:y>
    </cdr:from>
    <cdr:to>
      <cdr:x>1</cdr:x>
      <cdr:y>1</cdr:y>
    </cdr:to>
    <cdr:sp macro="" textlink="">
      <cdr:nvSpPr>
        <cdr:cNvPr id="3" name="TextBox 2">
          <a:extLst xmlns:a="http://schemas.openxmlformats.org/drawingml/2006/main">
            <a:ext uri="{FF2B5EF4-FFF2-40B4-BE49-F238E27FC236}">
              <a16:creationId xmlns:a16="http://schemas.microsoft.com/office/drawing/2014/main" id="{F9E87D9C-AFC4-4CF8-AFB4-6C909E3426D9}"/>
            </a:ext>
          </a:extLst>
        </cdr:cNvPr>
        <cdr:cNvSpPr txBox="1"/>
      </cdr:nvSpPr>
      <cdr:spPr>
        <a:xfrm xmlns:a="http://schemas.openxmlformats.org/drawingml/2006/main">
          <a:off x="365403" y="47029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880" b="1" dirty="0">
            <a:solidFill>
              <a:schemeClr val="bg1"/>
            </a:solidFill>
            <a:latin typeface="Rockwell" panose="02060603020205020403" pitchFamily="18" charset="0"/>
          </a:endParaRPr>
        </a:p>
      </cdr:txBody>
    </cdr:sp>
  </cdr:relSizeAnchor>
</c:userShapes>
</file>

<file path=ppt/drawings/drawing17.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8.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0.3543</cdr:x>
      <cdr:y>0.36729</cdr:y>
    </cdr:from>
    <cdr:to>
      <cdr:x>0.6457</cdr:x>
      <cdr:y>0.56302</cdr:y>
    </cdr:to>
    <cdr:sp macro="" textlink="">
      <cdr:nvSpPr>
        <cdr:cNvPr id="2" name="TextBox 1">
          <a:extLst xmlns:a="http://schemas.openxmlformats.org/drawingml/2006/main">
            <a:ext uri="{FF2B5EF4-FFF2-40B4-BE49-F238E27FC236}">
              <a16:creationId xmlns:a16="http://schemas.microsoft.com/office/drawing/2014/main" id="{6311B8BF-B5EB-422E-8A5D-1174B11C13DE}"/>
            </a:ext>
          </a:extLst>
        </cdr:cNvPr>
        <cdr:cNvSpPr txBox="1"/>
      </cdr:nvSpPr>
      <cdr:spPr>
        <a:xfrm xmlns:a="http://schemas.openxmlformats.org/drawingml/2006/main">
          <a:off x="1376899" y="1009112"/>
          <a:ext cx="1132455" cy="537763"/>
        </a:xfrm>
        <a:prstGeom xmlns:a="http://schemas.openxmlformats.org/drawingml/2006/main" prst="rect">
          <a:avLst/>
        </a:prstGeom>
      </cdr:spPr>
      <cdr:txBody>
        <a:bodyPr xmlns:a="http://schemas.openxmlformats.org/drawingml/2006/main" wrap="square" lIns="36000" tIns="36000" rIns="36000" bIns="3600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GB" sz="1050" dirty="0"/>
            <a:t>Proportion of complaints</a:t>
          </a:r>
          <a:r>
            <a:rPr lang="en-GB" sz="1050" baseline="0" dirty="0"/>
            <a:t> received</a:t>
          </a:r>
          <a:endParaRPr lang="en-GB" sz="1050" b="1" dirty="0">
            <a:solidFill>
              <a:schemeClr val="accent1">
                <a:lumMod val="75000"/>
              </a:schemeClr>
            </a:solidFill>
          </a:endParaRPr>
        </a:p>
        <a:p xmlns:a="http://schemas.openxmlformats.org/drawingml/2006/main">
          <a:pPr algn="ctr"/>
          <a:r>
            <a:rPr lang="en-GB" sz="1050" b="1" dirty="0">
              <a:solidFill>
                <a:schemeClr val="accent1">
                  <a:lumMod val="75000"/>
                </a:schemeClr>
              </a:solidFill>
            </a:rPr>
            <a:t>2020/21</a:t>
          </a:r>
        </a:p>
        <a:p xmlns:a="http://schemas.openxmlformats.org/drawingml/2006/main">
          <a:pPr algn="ctr"/>
          <a:endParaRPr lang="en-GB" sz="1100" dirty="0"/>
        </a:p>
      </cdr:txBody>
    </cdr:sp>
  </cdr:relSizeAnchor>
  <cdr:relSizeAnchor xmlns:cdr="http://schemas.openxmlformats.org/drawingml/2006/chartDrawing">
    <cdr:from>
      <cdr:x>0.7684</cdr:x>
      <cdr:y>0.54185</cdr:y>
    </cdr:from>
    <cdr:to>
      <cdr:x>1</cdr:x>
      <cdr:y>0.84159</cdr:y>
    </cdr:to>
    <cdr:sp macro="" textlink="">
      <cdr:nvSpPr>
        <cdr:cNvPr id="3" name="TextBox 2">
          <a:extLst xmlns:a="http://schemas.openxmlformats.org/drawingml/2006/main">
            <a:ext uri="{FF2B5EF4-FFF2-40B4-BE49-F238E27FC236}">
              <a16:creationId xmlns:a16="http://schemas.microsoft.com/office/drawing/2014/main" id="{6BADB871-6168-455D-AF87-59FC7B434510}"/>
            </a:ext>
          </a:extLst>
        </cdr:cNvPr>
        <cdr:cNvSpPr txBox="1"/>
      </cdr:nvSpPr>
      <cdr:spPr>
        <a:xfrm xmlns:a="http://schemas.openxmlformats.org/drawingml/2006/main">
          <a:off x="3486231" y="165297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0.63342</cdr:x>
      <cdr:y>0.45409</cdr:y>
    </cdr:from>
    <cdr:to>
      <cdr:x>0.78407</cdr:x>
      <cdr:y>0.6354</cdr:y>
    </cdr:to>
    <cdr:sp macro="" textlink="">
      <cdr:nvSpPr>
        <cdr:cNvPr id="5" name="TextBox 4">
          <a:extLst xmlns:a="http://schemas.openxmlformats.org/drawingml/2006/main">
            <a:ext uri="{FF2B5EF4-FFF2-40B4-BE49-F238E27FC236}">
              <a16:creationId xmlns:a16="http://schemas.microsoft.com/office/drawing/2014/main" id="{D6E1B2A1-CC0C-4E65-B491-86B0ED131A67}"/>
            </a:ext>
          </a:extLst>
        </cdr:cNvPr>
        <cdr:cNvSpPr txBox="1"/>
      </cdr:nvSpPr>
      <cdr:spPr>
        <a:xfrm xmlns:a="http://schemas.openxmlformats.org/drawingml/2006/main">
          <a:off x="2500892" y="1385260"/>
          <a:ext cx="594801" cy="55310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1000" b="1" dirty="0">
              <a:solidFill>
                <a:schemeClr val="bg1"/>
              </a:solidFill>
            </a:rPr>
            <a:t>Stage 1</a:t>
          </a:r>
        </a:p>
        <a:p xmlns:a="http://schemas.openxmlformats.org/drawingml/2006/main">
          <a:pPr algn="ctr"/>
          <a:endParaRPr lang="en-GB" sz="1000" b="1" dirty="0">
            <a:solidFill>
              <a:schemeClr val="bg1"/>
            </a:solidFill>
          </a:endParaRPr>
        </a:p>
        <a:p xmlns:a="http://schemas.openxmlformats.org/drawingml/2006/main">
          <a:pPr algn="ctr"/>
          <a:r>
            <a:rPr lang="en-GB" sz="1000" b="1" dirty="0">
              <a:solidFill>
                <a:schemeClr val="bg1"/>
              </a:solidFill>
            </a:rPr>
            <a:t>62%</a:t>
          </a:r>
        </a:p>
      </cdr:txBody>
    </cdr:sp>
  </cdr:relSizeAnchor>
  <cdr:relSizeAnchor xmlns:cdr="http://schemas.openxmlformats.org/drawingml/2006/chartDrawing">
    <cdr:from>
      <cdr:x>0.22537</cdr:x>
      <cdr:y>0.51371</cdr:y>
    </cdr:from>
    <cdr:to>
      <cdr:x>0.34549</cdr:x>
      <cdr:y>0.69668</cdr:y>
    </cdr:to>
    <cdr:sp macro="" textlink="">
      <cdr:nvSpPr>
        <cdr:cNvPr id="6" name="TextBox 5">
          <a:extLst xmlns:a="http://schemas.openxmlformats.org/drawingml/2006/main">
            <a:ext uri="{FF2B5EF4-FFF2-40B4-BE49-F238E27FC236}">
              <a16:creationId xmlns:a16="http://schemas.microsoft.com/office/drawing/2014/main" id="{938EF58F-27DE-4C67-95DF-3BFA8BCCD8E7}"/>
            </a:ext>
          </a:extLst>
        </cdr:cNvPr>
        <cdr:cNvSpPr txBox="1"/>
      </cdr:nvSpPr>
      <cdr:spPr>
        <a:xfrm xmlns:a="http://schemas.openxmlformats.org/drawingml/2006/main">
          <a:off x="889826" y="1567121"/>
          <a:ext cx="474263" cy="5581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1000" b="1" dirty="0">
              <a:solidFill>
                <a:schemeClr val="bg1"/>
              </a:solidFill>
            </a:rPr>
            <a:t>Stage 2</a:t>
          </a:r>
        </a:p>
        <a:p xmlns:a="http://schemas.openxmlformats.org/drawingml/2006/main">
          <a:pPr algn="ctr"/>
          <a:endParaRPr lang="en-GB" sz="1000" b="1" dirty="0">
            <a:solidFill>
              <a:schemeClr val="bg1"/>
            </a:solidFill>
          </a:endParaRPr>
        </a:p>
        <a:p xmlns:a="http://schemas.openxmlformats.org/drawingml/2006/main">
          <a:pPr algn="ctr"/>
          <a:r>
            <a:rPr lang="en-GB" sz="1000" b="1" dirty="0">
              <a:solidFill>
                <a:schemeClr val="bg1"/>
              </a:solidFill>
            </a:rPr>
            <a:t>27%</a:t>
          </a:r>
        </a:p>
      </cdr:txBody>
    </cdr:sp>
  </cdr:relSizeAnchor>
  <cdr:relSizeAnchor xmlns:cdr="http://schemas.openxmlformats.org/drawingml/2006/chartDrawing">
    <cdr:from>
      <cdr:x>0.3686</cdr:x>
      <cdr:y>0.13948</cdr:y>
    </cdr:from>
    <cdr:to>
      <cdr:x>0.52058</cdr:x>
      <cdr:y>0.29499</cdr:y>
    </cdr:to>
    <cdr:sp macro="" textlink="">
      <cdr:nvSpPr>
        <cdr:cNvPr id="8" name="TextBox 7">
          <a:extLst xmlns:a="http://schemas.openxmlformats.org/drawingml/2006/main">
            <a:ext uri="{FF2B5EF4-FFF2-40B4-BE49-F238E27FC236}">
              <a16:creationId xmlns:a16="http://schemas.microsoft.com/office/drawing/2014/main" id="{2D9FBFD0-DA4A-4ACB-BCF1-ACD888CDC5B5}"/>
            </a:ext>
          </a:extLst>
        </cdr:cNvPr>
        <cdr:cNvSpPr txBox="1"/>
      </cdr:nvSpPr>
      <cdr:spPr>
        <a:xfrm xmlns:a="http://schemas.openxmlformats.org/drawingml/2006/main">
          <a:off x="1455341" y="425496"/>
          <a:ext cx="600055" cy="47440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1000" b="1" dirty="0">
              <a:solidFill>
                <a:schemeClr val="bg1"/>
              </a:solidFill>
            </a:rPr>
            <a:t>LGSCO</a:t>
          </a:r>
        </a:p>
        <a:p xmlns:a="http://schemas.openxmlformats.org/drawingml/2006/main">
          <a:pPr algn="ctr"/>
          <a:r>
            <a:rPr lang="en-GB" sz="1000" b="1" dirty="0">
              <a:solidFill>
                <a:schemeClr val="bg1"/>
              </a:solidFill>
            </a:rPr>
            <a:t>9%</a:t>
          </a:r>
        </a:p>
      </cdr:txBody>
    </cdr:sp>
  </cdr:relSizeAnchor>
  <cdr:relSizeAnchor xmlns:cdr="http://schemas.openxmlformats.org/drawingml/2006/chartDrawing">
    <cdr:from>
      <cdr:x>0.23735</cdr:x>
      <cdr:y>0.0775</cdr:y>
    </cdr:from>
    <cdr:to>
      <cdr:x>0.35852</cdr:x>
      <cdr:y>0.22192</cdr:y>
    </cdr:to>
    <cdr:sp macro="" textlink="">
      <cdr:nvSpPr>
        <cdr:cNvPr id="10" name="TextBox 9">
          <a:extLst xmlns:a="http://schemas.openxmlformats.org/drawingml/2006/main">
            <a:ext uri="{FF2B5EF4-FFF2-40B4-BE49-F238E27FC236}">
              <a16:creationId xmlns:a16="http://schemas.microsoft.com/office/drawing/2014/main" id="{765790CC-B7C0-70F0-10B8-7DA90DFF6C9F}"/>
            </a:ext>
          </a:extLst>
        </cdr:cNvPr>
        <cdr:cNvSpPr txBox="1"/>
      </cdr:nvSpPr>
      <cdr:spPr>
        <a:xfrm xmlns:a="http://schemas.openxmlformats.org/drawingml/2006/main">
          <a:off x="937118" y="236423"/>
          <a:ext cx="478409" cy="44057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1000" b="1" dirty="0"/>
            <a:t>Stage 3</a:t>
          </a:r>
        </a:p>
        <a:p xmlns:a="http://schemas.openxmlformats.org/drawingml/2006/main">
          <a:pPr algn="ctr"/>
          <a:r>
            <a:rPr lang="en-GB" sz="1000" b="1" dirty="0"/>
            <a:t>2%</a:t>
          </a:r>
        </a:p>
      </cdr:txBody>
    </cdr:sp>
  </cdr:relSizeAnchor>
</c:userShapes>
</file>

<file path=ppt/drawings/drawing3.xml><?xml version="1.0" encoding="utf-8"?>
<c:userShapes xmlns:c="http://schemas.openxmlformats.org/drawingml/2006/chart">
  <cdr:relSizeAnchor xmlns:cdr="http://schemas.openxmlformats.org/drawingml/2006/chartDrawing">
    <cdr:from>
      <cdr:x>0.21447</cdr:x>
      <cdr:y>0.63733</cdr:y>
    </cdr:from>
    <cdr:to>
      <cdr:x>0.25867</cdr:x>
      <cdr:y>0.66875</cdr:y>
    </cdr:to>
    <cdr:cxnSp macro="">
      <cdr:nvCxnSpPr>
        <cdr:cNvPr id="25" name="Straight Connector 24">
          <a:extLst xmlns:a="http://schemas.openxmlformats.org/drawingml/2006/main">
            <a:ext uri="{FF2B5EF4-FFF2-40B4-BE49-F238E27FC236}">
              <a16:creationId xmlns:a16="http://schemas.microsoft.com/office/drawing/2014/main" id="{FD8F400F-3E86-42C9-B4F4-E9C3365CA4D8}"/>
            </a:ext>
          </a:extLst>
        </cdr:cNvPr>
        <cdr:cNvCxnSpPr/>
      </cdr:nvCxnSpPr>
      <cdr:spPr>
        <a:xfrm xmlns:a="http://schemas.openxmlformats.org/drawingml/2006/main">
          <a:off x="1155568" y="1738482"/>
          <a:ext cx="238125" cy="85725"/>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4.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5.xml><?xml version="1.0" encoding="utf-8"?>
<c:userShapes xmlns:c="http://schemas.openxmlformats.org/drawingml/2006/chart">
  <cdr:relSizeAnchor xmlns:cdr="http://schemas.openxmlformats.org/drawingml/2006/chartDrawing">
    <cdr:from>
      <cdr:x>0.51608</cdr:x>
      <cdr:y>0.24426</cdr:y>
    </cdr:from>
    <cdr:to>
      <cdr:x>0.56875</cdr:x>
      <cdr:y>0.30775</cdr:y>
    </cdr:to>
    <cdr:cxnSp macro="">
      <cdr:nvCxnSpPr>
        <cdr:cNvPr id="3" name="Straight Connector 2">
          <a:extLst xmlns:a="http://schemas.openxmlformats.org/drawingml/2006/main">
            <a:ext uri="{FF2B5EF4-FFF2-40B4-BE49-F238E27FC236}">
              <a16:creationId xmlns:a16="http://schemas.microsoft.com/office/drawing/2014/main" id="{F2E147B3-D9AC-368C-6870-A658AA4982CF}"/>
            </a:ext>
          </a:extLst>
        </cdr:cNvPr>
        <cdr:cNvCxnSpPr/>
      </cdr:nvCxnSpPr>
      <cdr:spPr>
        <a:xfrm xmlns:a="http://schemas.openxmlformats.org/drawingml/2006/main" flipV="1">
          <a:off x="1556767" y="664793"/>
          <a:ext cx="158874" cy="172810"/>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6.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7.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8.xml><?xml version="1.0" encoding="utf-8"?>
<c:userShapes xmlns:c="http://schemas.openxmlformats.org/drawingml/2006/chart">
  <cdr:relSizeAnchor xmlns:cdr="http://schemas.openxmlformats.org/drawingml/2006/chartDrawing">
    <cdr:from>
      <cdr:x>0.11461</cdr:x>
      <cdr:y>0.05082</cdr:y>
    </cdr:from>
    <cdr:to>
      <cdr:x>1</cdr:x>
      <cdr:y>0.88803</cdr:y>
    </cdr:to>
    <cdr:sp macro="" textlink="">
      <cdr:nvSpPr>
        <cdr:cNvPr id="2" name="TextBox 1"/>
        <cdr:cNvSpPr txBox="1"/>
      </cdr:nvSpPr>
      <cdr:spPr>
        <a:xfrm xmlns:a="http://schemas.openxmlformats.org/drawingml/2006/main">
          <a:off x="81347" y="38515"/>
          <a:ext cx="628429" cy="63449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9.xml><?xml version="1.0" encoding="utf-8"?>
<c:userShapes xmlns:c="http://schemas.openxmlformats.org/drawingml/2006/chart">
  <cdr:relSizeAnchor xmlns:cdr="http://schemas.openxmlformats.org/drawingml/2006/chartDrawing">
    <cdr:from>
      <cdr:x>0.49712</cdr:x>
      <cdr:y>0.772</cdr:y>
    </cdr:from>
    <cdr:to>
      <cdr:x>0.5891</cdr:x>
      <cdr:y>1</cdr:y>
    </cdr:to>
    <cdr:sp macro="" textlink="">
      <cdr:nvSpPr>
        <cdr:cNvPr id="3" name="TextBox 2"/>
        <cdr:cNvSpPr txBox="1"/>
      </cdr:nvSpPr>
      <cdr:spPr>
        <a:xfrm xmlns:a="http://schemas.openxmlformats.org/drawingml/2006/main" flipH="1">
          <a:off x="1976481" y="1905077"/>
          <a:ext cx="365701" cy="56263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850" b="1" dirty="0">
              <a:solidFill>
                <a:schemeClr val="tx1"/>
              </a:solidFill>
            </a:rPr>
            <a:t>SDL </a:t>
          </a:r>
        </a:p>
        <a:p xmlns:a="http://schemas.openxmlformats.org/drawingml/2006/main">
          <a:pPr algn="ctr"/>
          <a:r>
            <a:rPr lang="en-GB" sz="850" b="1" dirty="0">
              <a:solidFill>
                <a:schemeClr val="tx1"/>
              </a:solidFill>
            </a:rPr>
            <a:t>(10)</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BF93A8-8CAD-4496-B78B-A40311094904}" type="datetimeFigureOut">
              <a:rPr lang="en-GB" smtClean="0"/>
              <a:t>18/07/2022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61D3E0-F588-4BA9-B340-A2876806DF99}" type="slidenum">
              <a:rPr lang="en-GB" smtClean="0"/>
              <a:t>‹#›</a:t>
            </a:fld>
            <a:endParaRPr lang="en-GB"/>
          </a:p>
        </p:txBody>
      </p:sp>
    </p:spTree>
    <p:extLst>
      <p:ext uri="{BB962C8B-B14F-4D97-AF65-F5344CB8AC3E}">
        <p14:creationId xmlns:p14="http://schemas.microsoft.com/office/powerpoint/2010/main" val="4202552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E6B67F-4FCE-4477-9621-A46D4C83AC1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3052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9602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3015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5028C9-94F8-416B-B1E9-4C3A2BE9D4B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3885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6570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6559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1052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82973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Headline please</a:t>
            </a:r>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9925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18/07/2022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869538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18/07/2022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1917223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18/07/2022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789621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lide 1">
    <p:spTree>
      <p:nvGrpSpPr>
        <p:cNvPr id="1" name=""/>
        <p:cNvGrpSpPr/>
        <p:nvPr/>
      </p:nvGrpSpPr>
      <p:grpSpPr>
        <a:xfrm>
          <a:off x="0" y="0"/>
          <a:ext cx="0" cy="0"/>
          <a:chOff x="0" y="0"/>
          <a:chExt cx="0" cy="0"/>
        </a:xfrm>
      </p:grpSpPr>
      <p:sp>
        <p:nvSpPr>
          <p:cNvPr id="248" name="Title 247"/>
          <p:cNvSpPr>
            <a:spLocks noGrp="1"/>
          </p:cNvSpPr>
          <p:nvPr userDrawn="1">
            <p:ph type="title" hasCustomPrompt="1"/>
          </p:nvPr>
        </p:nvSpPr>
        <p:spPr>
          <a:xfrm>
            <a:off x="6492277" y="306680"/>
            <a:ext cx="5017311" cy="535029"/>
          </a:xfrm>
        </p:spPr>
        <p:txBody>
          <a:bodyPr lIns="0" tIns="0" rIns="0" bIns="0">
            <a:normAutofit/>
          </a:bodyPr>
          <a:lstStyle>
            <a:lvl1pPr algn="r">
              <a:defRPr sz="1205" b="1">
                <a:solidFill>
                  <a:schemeClr val="tx1"/>
                </a:solidFill>
              </a:defRPr>
            </a:lvl1pPr>
          </a:lstStyle>
          <a:p>
            <a:r>
              <a:rPr lang="en-US"/>
              <a:t>INFOGRAPHIC</a:t>
            </a:r>
            <a:br>
              <a:rPr lang="en-US"/>
            </a:br>
            <a:r>
              <a:rPr lang="en-US"/>
              <a:t>ELEMENTS:</a:t>
            </a:r>
          </a:p>
        </p:txBody>
      </p:sp>
      <p:sp>
        <p:nvSpPr>
          <p:cNvPr id="254" name="Text Placeholder 253"/>
          <p:cNvSpPr>
            <a:spLocks noGrp="1"/>
          </p:cNvSpPr>
          <p:nvPr userDrawn="1">
            <p:ph type="body" sz="quarter" idx="10" hasCustomPrompt="1"/>
          </p:nvPr>
        </p:nvSpPr>
        <p:spPr>
          <a:xfrm>
            <a:off x="9248355" y="856917"/>
            <a:ext cx="2240845" cy="246796"/>
          </a:xfrm>
        </p:spPr>
        <p:txBody>
          <a:bodyPr lIns="0" tIns="0" rIns="0" bIns="0">
            <a:noAutofit/>
          </a:bodyPr>
          <a:lstStyle>
            <a:lvl1pPr marL="0" indent="0" algn="r">
              <a:buNone/>
              <a:defRPr sz="884" i="1">
                <a:solidFill>
                  <a:schemeClr val="bg2"/>
                </a:solidFill>
              </a:defRPr>
            </a:lvl1pPr>
            <a:lvl2pPr marL="137771" indent="0" algn="r">
              <a:buNone/>
              <a:defRPr sz="884">
                <a:solidFill>
                  <a:schemeClr val="bg2"/>
                </a:solidFill>
              </a:defRPr>
            </a:lvl2pPr>
            <a:lvl3pPr marL="275543" indent="0" algn="r">
              <a:buNone/>
              <a:defRPr sz="884">
                <a:solidFill>
                  <a:schemeClr val="bg2"/>
                </a:solidFill>
              </a:defRPr>
            </a:lvl3pPr>
            <a:lvl4pPr marL="413314" indent="0" algn="r">
              <a:buNone/>
              <a:defRPr sz="884">
                <a:solidFill>
                  <a:schemeClr val="bg2"/>
                </a:solidFill>
              </a:defRPr>
            </a:lvl4pPr>
            <a:lvl5pPr marL="551085" indent="0" algn="r">
              <a:buNone/>
              <a:defRPr sz="884">
                <a:solidFill>
                  <a:schemeClr val="bg2"/>
                </a:solidFill>
              </a:defRPr>
            </a:lvl5pPr>
          </a:lstStyle>
          <a:p>
            <a:pPr lvl="0"/>
            <a:r>
              <a:rPr lang="en-US"/>
              <a:t>Shapes</a:t>
            </a:r>
          </a:p>
        </p:txBody>
      </p:sp>
    </p:spTree>
    <p:extLst>
      <p:ext uri="{BB962C8B-B14F-4D97-AF65-F5344CB8AC3E}">
        <p14:creationId xmlns:p14="http://schemas.microsoft.com/office/powerpoint/2010/main" val="3942920876"/>
      </p:ext>
    </p:extLst>
  </p:cSld>
  <p:clrMapOvr>
    <a:masterClrMapping/>
  </p:clrMapOvr>
  <p:extLst>
    <p:ext uri="{DCECCB84-F9BA-43D5-87BE-67443E8EF086}">
      <p15:sldGuideLst xmlns:p15="http://schemas.microsoft.com/office/powerpoint/2012/main">
        <p15:guide id="1" orient="horz" pos="150">
          <p15:clr>
            <a:srgbClr val="FBAE40"/>
          </p15:clr>
        </p15:guide>
        <p15:guide id="2" pos="2430">
          <p15:clr>
            <a:srgbClr val="FBAE40"/>
          </p15:clr>
        </p15:guide>
        <p15:guide id="3" pos="185">
          <p15:clr>
            <a:srgbClr val="FBAE40"/>
          </p15:clr>
        </p15:guide>
        <p15:guide id="4" pos="4674">
          <p15:clr>
            <a:srgbClr val="FBAE40"/>
          </p15:clr>
        </p15:guide>
        <p15:guide id="12" orient="horz" pos="5270">
          <p15:clr>
            <a:srgbClr val="FBAE40"/>
          </p15:clr>
        </p15:guide>
        <p15:guide id="13" orient="horz" pos="777">
          <p15:clr>
            <a:srgbClr val="FBAE40"/>
          </p15:clr>
        </p15:guide>
        <p15:guide id="14" orient="horz" pos="3650">
          <p15:clr>
            <a:srgbClr val="FBAE40"/>
          </p15:clr>
        </p15:guide>
        <p15:guide id="15" pos="179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9EAF5-472A-4F81-ACDD-CBAE6F6ABF9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58F0282-B6E4-4B2A-88C3-757E424242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7FA0BF5-E596-454A-BE4A-A4E9F1BA876A}"/>
              </a:ext>
            </a:extLst>
          </p:cNvPr>
          <p:cNvSpPr>
            <a:spLocks noGrp="1"/>
          </p:cNvSpPr>
          <p:nvPr>
            <p:ph type="dt" sz="half" idx="10"/>
          </p:nvPr>
        </p:nvSpPr>
        <p:spPr/>
        <p:txBody>
          <a:bodyPr/>
          <a:lstStyle/>
          <a:p>
            <a:fld id="{14065E92-945D-4472-AE65-72FEB6D40A0E}" type="datetimeFigureOut">
              <a:rPr lang="en-GB" smtClean="0"/>
              <a:t>18/07/2022</a:t>
            </a:fld>
            <a:endParaRPr lang="en-GB"/>
          </a:p>
        </p:txBody>
      </p:sp>
      <p:sp>
        <p:nvSpPr>
          <p:cNvPr id="5" name="Footer Placeholder 4">
            <a:extLst>
              <a:ext uri="{FF2B5EF4-FFF2-40B4-BE49-F238E27FC236}">
                <a16:creationId xmlns:a16="http://schemas.microsoft.com/office/drawing/2014/main" id="{4FF9AF1A-6FE4-4827-A924-8913C3E5A7C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8819A0E-D20F-4474-99FA-102D0DAEE832}"/>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8879971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E7B87-7CAD-4305-A298-9569EE6DC1A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EE0CACF-C216-4762-9070-4983573206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45FC3F-0754-438F-B2D7-9ED962EC627B}"/>
              </a:ext>
            </a:extLst>
          </p:cNvPr>
          <p:cNvSpPr>
            <a:spLocks noGrp="1"/>
          </p:cNvSpPr>
          <p:nvPr>
            <p:ph type="dt" sz="half" idx="10"/>
          </p:nvPr>
        </p:nvSpPr>
        <p:spPr/>
        <p:txBody>
          <a:bodyPr/>
          <a:lstStyle/>
          <a:p>
            <a:fld id="{14065E92-945D-4472-AE65-72FEB6D40A0E}" type="datetimeFigureOut">
              <a:rPr lang="en-GB" smtClean="0"/>
              <a:t>18/07/2022</a:t>
            </a:fld>
            <a:endParaRPr lang="en-GB"/>
          </a:p>
        </p:txBody>
      </p:sp>
      <p:sp>
        <p:nvSpPr>
          <p:cNvPr id="5" name="Footer Placeholder 4">
            <a:extLst>
              <a:ext uri="{FF2B5EF4-FFF2-40B4-BE49-F238E27FC236}">
                <a16:creationId xmlns:a16="http://schemas.microsoft.com/office/drawing/2014/main" id="{23C512B8-E29B-4626-A859-A33A747BBE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D56FD25-66BB-4D84-9CB5-49631502F4AE}"/>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21268729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FB2FB-EDA2-475E-9387-1FE537C72A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821966-CA2C-4121-8EBC-E782B7B6BB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CC94CA-30A8-48E6-B4FB-D82A9A30B8C5}"/>
              </a:ext>
            </a:extLst>
          </p:cNvPr>
          <p:cNvSpPr>
            <a:spLocks noGrp="1"/>
          </p:cNvSpPr>
          <p:nvPr>
            <p:ph type="dt" sz="half" idx="10"/>
          </p:nvPr>
        </p:nvSpPr>
        <p:spPr/>
        <p:txBody>
          <a:bodyPr/>
          <a:lstStyle/>
          <a:p>
            <a:fld id="{14065E92-945D-4472-AE65-72FEB6D40A0E}" type="datetimeFigureOut">
              <a:rPr lang="en-GB" smtClean="0"/>
              <a:t>18/07/2022</a:t>
            </a:fld>
            <a:endParaRPr lang="en-GB"/>
          </a:p>
        </p:txBody>
      </p:sp>
      <p:sp>
        <p:nvSpPr>
          <p:cNvPr id="5" name="Footer Placeholder 4">
            <a:extLst>
              <a:ext uri="{FF2B5EF4-FFF2-40B4-BE49-F238E27FC236}">
                <a16:creationId xmlns:a16="http://schemas.microsoft.com/office/drawing/2014/main" id="{609C52D2-6957-4A88-A529-2934971E3F0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AAB6F4-EEC2-4A2A-8E21-6C933322ED18}"/>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30201827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A6D75-2D6A-4902-A4A1-FD561508A89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44F925-8F11-4B13-9EDD-BAF652169D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AE8149C-4EFE-4807-A684-2F23499B562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7DDA5B1-9A81-4F83-A089-E2DD7F746119}"/>
              </a:ext>
            </a:extLst>
          </p:cNvPr>
          <p:cNvSpPr>
            <a:spLocks noGrp="1"/>
          </p:cNvSpPr>
          <p:nvPr>
            <p:ph type="dt" sz="half" idx="10"/>
          </p:nvPr>
        </p:nvSpPr>
        <p:spPr/>
        <p:txBody>
          <a:bodyPr/>
          <a:lstStyle/>
          <a:p>
            <a:fld id="{14065E92-945D-4472-AE65-72FEB6D40A0E}" type="datetimeFigureOut">
              <a:rPr lang="en-GB" smtClean="0"/>
              <a:t>18/07/2022</a:t>
            </a:fld>
            <a:endParaRPr lang="en-GB"/>
          </a:p>
        </p:txBody>
      </p:sp>
      <p:sp>
        <p:nvSpPr>
          <p:cNvPr id="6" name="Footer Placeholder 5">
            <a:extLst>
              <a:ext uri="{FF2B5EF4-FFF2-40B4-BE49-F238E27FC236}">
                <a16:creationId xmlns:a16="http://schemas.microsoft.com/office/drawing/2014/main" id="{4C0DFE4F-3408-41D6-B264-DB38CBE0AA0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7C62034-473F-4E67-8D77-621B705133AE}"/>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12813512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05513-32A0-48BA-9649-92A13CF69C1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ADDBC06-A39E-4F94-B77D-A82D19ECA8E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0EC6C3F-1C9D-49B4-B516-FA6D954CABF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C111AE4-55F4-4C27-9D83-1457921908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2DB1033-DD91-4CDE-94DD-57882FE39E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B53F6E4-4112-4738-B2CD-3167D91D4345}"/>
              </a:ext>
            </a:extLst>
          </p:cNvPr>
          <p:cNvSpPr>
            <a:spLocks noGrp="1"/>
          </p:cNvSpPr>
          <p:nvPr>
            <p:ph type="dt" sz="half" idx="10"/>
          </p:nvPr>
        </p:nvSpPr>
        <p:spPr/>
        <p:txBody>
          <a:bodyPr/>
          <a:lstStyle/>
          <a:p>
            <a:fld id="{14065E92-945D-4472-AE65-72FEB6D40A0E}" type="datetimeFigureOut">
              <a:rPr lang="en-GB" smtClean="0"/>
              <a:t>18/07/2022</a:t>
            </a:fld>
            <a:endParaRPr lang="en-GB"/>
          </a:p>
        </p:txBody>
      </p:sp>
      <p:sp>
        <p:nvSpPr>
          <p:cNvPr id="8" name="Footer Placeholder 7">
            <a:extLst>
              <a:ext uri="{FF2B5EF4-FFF2-40B4-BE49-F238E27FC236}">
                <a16:creationId xmlns:a16="http://schemas.microsoft.com/office/drawing/2014/main" id="{2EF4B324-A490-4647-B768-54DBEDA958F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14AFAAB-B877-4E7C-A795-57024E254266}"/>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2596045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54B13-2F17-4A75-BF23-49BCF5FA369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6EFF4C1-D24B-4CA1-AA73-49BB6B9ACE19}"/>
              </a:ext>
            </a:extLst>
          </p:cNvPr>
          <p:cNvSpPr>
            <a:spLocks noGrp="1"/>
          </p:cNvSpPr>
          <p:nvPr>
            <p:ph type="dt" sz="half" idx="10"/>
          </p:nvPr>
        </p:nvSpPr>
        <p:spPr/>
        <p:txBody>
          <a:bodyPr/>
          <a:lstStyle/>
          <a:p>
            <a:fld id="{14065E92-945D-4472-AE65-72FEB6D40A0E}" type="datetimeFigureOut">
              <a:rPr lang="en-GB" smtClean="0"/>
              <a:t>18/07/2022</a:t>
            </a:fld>
            <a:endParaRPr lang="en-GB"/>
          </a:p>
        </p:txBody>
      </p:sp>
      <p:sp>
        <p:nvSpPr>
          <p:cNvPr id="4" name="Footer Placeholder 3">
            <a:extLst>
              <a:ext uri="{FF2B5EF4-FFF2-40B4-BE49-F238E27FC236}">
                <a16:creationId xmlns:a16="http://schemas.microsoft.com/office/drawing/2014/main" id="{01206D83-B0A4-46CE-B2C6-ECF9336D54F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767DF5B-FDF8-4CAE-A575-599AE39E236D}"/>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37460316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29C901-71C4-4923-AF25-BFB011509D63}"/>
              </a:ext>
            </a:extLst>
          </p:cNvPr>
          <p:cNvSpPr>
            <a:spLocks noGrp="1"/>
          </p:cNvSpPr>
          <p:nvPr>
            <p:ph type="dt" sz="half" idx="10"/>
          </p:nvPr>
        </p:nvSpPr>
        <p:spPr/>
        <p:txBody>
          <a:bodyPr/>
          <a:lstStyle/>
          <a:p>
            <a:fld id="{14065E92-945D-4472-AE65-72FEB6D40A0E}" type="datetimeFigureOut">
              <a:rPr lang="en-GB" smtClean="0"/>
              <a:t>18/07/2022</a:t>
            </a:fld>
            <a:endParaRPr lang="en-GB"/>
          </a:p>
        </p:txBody>
      </p:sp>
      <p:sp>
        <p:nvSpPr>
          <p:cNvPr id="3" name="Footer Placeholder 2">
            <a:extLst>
              <a:ext uri="{FF2B5EF4-FFF2-40B4-BE49-F238E27FC236}">
                <a16:creationId xmlns:a16="http://schemas.microsoft.com/office/drawing/2014/main" id="{34D6876E-B98D-410F-8EB5-F740FC5594C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FD18C4A-C207-4759-97C0-E77E1C0DB91A}"/>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3578979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18/07/2022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21105366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B8232-F042-496B-8BCF-78839A5A10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9B92314-E600-4F66-A7C0-0F29E34AE8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A3D24CA-65D7-459E-B784-0D5DE762AF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B51142-2751-4CC1-A148-FD85F4D31918}"/>
              </a:ext>
            </a:extLst>
          </p:cNvPr>
          <p:cNvSpPr>
            <a:spLocks noGrp="1"/>
          </p:cNvSpPr>
          <p:nvPr>
            <p:ph type="dt" sz="half" idx="10"/>
          </p:nvPr>
        </p:nvSpPr>
        <p:spPr/>
        <p:txBody>
          <a:bodyPr/>
          <a:lstStyle/>
          <a:p>
            <a:fld id="{14065E92-945D-4472-AE65-72FEB6D40A0E}" type="datetimeFigureOut">
              <a:rPr lang="en-GB" smtClean="0"/>
              <a:t>18/07/2022</a:t>
            </a:fld>
            <a:endParaRPr lang="en-GB"/>
          </a:p>
        </p:txBody>
      </p:sp>
      <p:sp>
        <p:nvSpPr>
          <p:cNvPr id="6" name="Footer Placeholder 5">
            <a:extLst>
              <a:ext uri="{FF2B5EF4-FFF2-40B4-BE49-F238E27FC236}">
                <a16:creationId xmlns:a16="http://schemas.microsoft.com/office/drawing/2014/main" id="{B2B6DD60-5F67-46EB-B228-D7F543B04CA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56F09AE-33A5-4748-A638-948A81682EA0}"/>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31406639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AB640-FE80-4353-A85A-CD9FCB42F3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A659690-EE7B-48AF-B092-4D805A3261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764D36E-AD10-4FF1-9A15-C039E1C158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D95822-0F30-45CB-BD64-CEC3F0495368}"/>
              </a:ext>
            </a:extLst>
          </p:cNvPr>
          <p:cNvSpPr>
            <a:spLocks noGrp="1"/>
          </p:cNvSpPr>
          <p:nvPr>
            <p:ph type="dt" sz="half" idx="10"/>
          </p:nvPr>
        </p:nvSpPr>
        <p:spPr/>
        <p:txBody>
          <a:bodyPr/>
          <a:lstStyle/>
          <a:p>
            <a:fld id="{14065E92-945D-4472-AE65-72FEB6D40A0E}" type="datetimeFigureOut">
              <a:rPr lang="en-GB" smtClean="0"/>
              <a:t>18/07/2022</a:t>
            </a:fld>
            <a:endParaRPr lang="en-GB"/>
          </a:p>
        </p:txBody>
      </p:sp>
      <p:sp>
        <p:nvSpPr>
          <p:cNvPr id="6" name="Footer Placeholder 5">
            <a:extLst>
              <a:ext uri="{FF2B5EF4-FFF2-40B4-BE49-F238E27FC236}">
                <a16:creationId xmlns:a16="http://schemas.microsoft.com/office/drawing/2014/main" id="{C672FA7B-E4D4-4688-A53C-A4644695CD4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580D92E-24A3-4610-B34D-0AB2BC72AEEB}"/>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22656761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29671-6863-4215-A494-7E6BE29E059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C947E97-E060-41E5-A824-C58802FC15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C07F74F-7218-44F1-9996-A01F02B963C5}"/>
              </a:ext>
            </a:extLst>
          </p:cNvPr>
          <p:cNvSpPr>
            <a:spLocks noGrp="1"/>
          </p:cNvSpPr>
          <p:nvPr>
            <p:ph type="dt" sz="half" idx="10"/>
          </p:nvPr>
        </p:nvSpPr>
        <p:spPr/>
        <p:txBody>
          <a:bodyPr/>
          <a:lstStyle/>
          <a:p>
            <a:fld id="{14065E92-945D-4472-AE65-72FEB6D40A0E}" type="datetimeFigureOut">
              <a:rPr lang="en-GB" smtClean="0"/>
              <a:t>18/07/2022</a:t>
            </a:fld>
            <a:endParaRPr lang="en-GB"/>
          </a:p>
        </p:txBody>
      </p:sp>
      <p:sp>
        <p:nvSpPr>
          <p:cNvPr id="5" name="Footer Placeholder 4">
            <a:extLst>
              <a:ext uri="{FF2B5EF4-FFF2-40B4-BE49-F238E27FC236}">
                <a16:creationId xmlns:a16="http://schemas.microsoft.com/office/drawing/2014/main" id="{D5E6848A-C316-4057-B539-630A30C5A59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C87C234-0349-41FE-B1FC-605F975A5D37}"/>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3251819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F03326-0366-4100-AC55-99FCC2E304B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B599D76-0586-4C04-ADCF-05BE21692F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B62FCD0-275A-4A7E-BBCD-BDDF1942851E}"/>
              </a:ext>
            </a:extLst>
          </p:cNvPr>
          <p:cNvSpPr>
            <a:spLocks noGrp="1"/>
          </p:cNvSpPr>
          <p:nvPr>
            <p:ph type="dt" sz="half" idx="10"/>
          </p:nvPr>
        </p:nvSpPr>
        <p:spPr/>
        <p:txBody>
          <a:bodyPr/>
          <a:lstStyle/>
          <a:p>
            <a:fld id="{14065E92-945D-4472-AE65-72FEB6D40A0E}" type="datetimeFigureOut">
              <a:rPr lang="en-GB" smtClean="0"/>
              <a:t>18/07/2022</a:t>
            </a:fld>
            <a:endParaRPr lang="en-GB"/>
          </a:p>
        </p:txBody>
      </p:sp>
      <p:sp>
        <p:nvSpPr>
          <p:cNvPr id="5" name="Footer Placeholder 4">
            <a:extLst>
              <a:ext uri="{FF2B5EF4-FFF2-40B4-BE49-F238E27FC236}">
                <a16:creationId xmlns:a16="http://schemas.microsoft.com/office/drawing/2014/main" id="{5AD41F80-A4B8-447C-8112-573BDD2CD4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68D92D2-9ECF-4536-8903-C9DA7867C11D}"/>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2300771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1"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244927" indent="0" algn="ctr">
              <a:buNone/>
              <a:defRPr>
                <a:solidFill>
                  <a:schemeClr val="tx1">
                    <a:tint val="75000"/>
                  </a:schemeClr>
                </a:solidFill>
              </a:defRPr>
            </a:lvl2pPr>
            <a:lvl3pPr marL="489854" indent="0" algn="ctr">
              <a:buNone/>
              <a:defRPr>
                <a:solidFill>
                  <a:schemeClr val="tx1">
                    <a:tint val="75000"/>
                  </a:schemeClr>
                </a:solidFill>
              </a:defRPr>
            </a:lvl3pPr>
            <a:lvl4pPr marL="734781" indent="0" algn="ctr">
              <a:buNone/>
              <a:defRPr>
                <a:solidFill>
                  <a:schemeClr val="tx1">
                    <a:tint val="75000"/>
                  </a:schemeClr>
                </a:solidFill>
              </a:defRPr>
            </a:lvl4pPr>
            <a:lvl5pPr marL="979708" indent="0" algn="ctr">
              <a:buNone/>
              <a:defRPr>
                <a:solidFill>
                  <a:schemeClr val="tx1">
                    <a:tint val="75000"/>
                  </a:schemeClr>
                </a:solidFill>
              </a:defRPr>
            </a:lvl5pPr>
            <a:lvl6pPr marL="1224635" indent="0" algn="ctr">
              <a:buNone/>
              <a:defRPr>
                <a:solidFill>
                  <a:schemeClr val="tx1">
                    <a:tint val="75000"/>
                  </a:schemeClr>
                </a:solidFill>
              </a:defRPr>
            </a:lvl6pPr>
            <a:lvl7pPr marL="1469561" indent="0" algn="ctr">
              <a:buNone/>
              <a:defRPr>
                <a:solidFill>
                  <a:schemeClr val="tx1">
                    <a:tint val="75000"/>
                  </a:schemeClr>
                </a:solidFill>
              </a:defRPr>
            </a:lvl7pPr>
            <a:lvl8pPr marL="1714489" indent="0" algn="ctr">
              <a:buNone/>
              <a:defRPr>
                <a:solidFill>
                  <a:schemeClr val="tx1">
                    <a:tint val="75000"/>
                  </a:schemeClr>
                </a:solidFill>
              </a:defRPr>
            </a:lvl8pPr>
            <a:lvl9pPr marL="1959416"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18/07/2022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pic>
        <p:nvPicPr>
          <p:cNvPr id="7" name="Picture 11" descr="C:\Users\jamshe\Desktop\Wokingham Borough Council Crest.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24577" y="242646"/>
            <a:ext cx="1259057" cy="1290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92601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18/07/2022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29411786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1" cy="1362075"/>
          </a:xfrm>
        </p:spPr>
        <p:txBody>
          <a:bodyPr anchor="t"/>
          <a:lstStyle>
            <a:lvl1pPr algn="l">
              <a:defRPr sz="2143"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1" cy="1500188"/>
          </a:xfrm>
        </p:spPr>
        <p:txBody>
          <a:bodyPr anchor="b"/>
          <a:lstStyle>
            <a:lvl1pPr marL="0" indent="0">
              <a:buNone/>
              <a:defRPr sz="1072">
                <a:solidFill>
                  <a:schemeClr val="tx1">
                    <a:tint val="75000"/>
                  </a:schemeClr>
                </a:solidFill>
              </a:defRPr>
            </a:lvl1pPr>
            <a:lvl2pPr marL="244927" indent="0">
              <a:buNone/>
              <a:defRPr sz="956">
                <a:solidFill>
                  <a:schemeClr val="tx1">
                    <a:tint val="75000"/>
                  </a:schemeClr>
                </a:solidFill>
              </a:defRPr>
            </a:lvl2pPr>
            <a:lvl3pPr marL="489854" indent="0">
              <a:buNone/>
              <a:defRPr sz="842">
                <a:solidFill>
                  <a:schemeClr val="tx1">
                    <a:tint val="75000"/>
                  </a:schemeClr>
                </a:solidFill>
              </a:defRPr>
            </a:lvl3pPr>
            <a:lvl4pPr marL="734781" indent="0">
              <a:buNone/>
              <a:defRPr sz="765">
                <a:solidFill>
                  <a:schemeClr val="tx1">
                    <a:tint val="75000"/>
                  </a:schemeClr>
                </a:solidFill>
              </a:defRPr>
            </a:lvl4pPr>
            <a:lvl5pPr marL="979708" indent="0">
              <a:buNone/>
              <a:defRPr sz="765">
                <a:solidFill>
                  <a:schemeClr val="tx1">
                    <a:tint val="75000"/>
                  </a:schemeClr>
                </a:solidFill>
              </a:defRPr>
            </a:lvl5pPr>
            <a:lvl6pPr marL="1224635" indent="0">
              <a:buNone/>
              <a:defRPr sz="765">
                <a:solidFill>
                  <a:schemeClr val="tx1">
                    <a:tint val="75000"/>
                  </a:schemeClr>
                </a:solidFill>
              </a:defRPr>
            </a:lvl6pPr>
            <a:lvl7pPr marL="1469561" indent="0">
              <a:buNone/>
              <a:defRPr sz="765">
                <a:solidFill>
                  <a:schemeClr val="tx1">
                    <a:tint val="75000"/>
                  </a:schemeClr>
                </a:solidFill>
              </a:defRPr>
            </a:lvl7pPr>
            <a:lvl8pPr marL="1714489" indent="0">
              <a:buNone/>
              <a:defRPr sz="765">
                <a:solidFill>
                  <a:schemeClr val="tx1">
                    <a:tint val="75000"/>
                  </a:schemeClr>
                </a:solidFill>
              </a:defRPr>
            </a:lvl8pPr>
            <a:lvl9pPr marL="1959416" indent="0">
              <a:buNone/>
              <a:defRPr sz="76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A896001-ED6B-4434-A178-D1B94E0C86D9}" type="datetimeFigureOut">
              <a:rPr lang="en-GB" smtClean="0"/>
              <a:t>18/07/2022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035278"/>
            <a:ext cx="12192000" cy="822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2430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1" y="1600203"/>
            <a:ext cx="5384800" cy="4525963"/>
          </a:xfrm>
        </p:spPr>
        <p:txBody>
          <a:bodyPr/>
          <a:lstStyle>
            <a:lvl1pPr>
              <a:defRPr sz="1493"/>
            </a:lvl1pPr>
            <a:lvl2pPr>
              <a:defRPr sz="1301"/>
            </a:lvl2pPr>
            <a:lvl3pPr>
              <a:defRPr sz="1072"/>
            </a:lvl3pPr>
            <a:lvl4pPr>
              <a:defRPr sz="956"/>
            </a:lvl4pPr>
            <a:lvl5pPr>
              <a:defRPr sz="956"/>
            </a:lvl5pPr>
            <a:lvl6pPr>
              <a:defRPr sz="956"/>
            </a:lvl6pPr>
            <a:lvl7pPr>
              <a:defRPr sz="956"/>
            </a:lvl7pPr>
            <a:lvl8pPr>
              <a:defRPr sz="956"/>
            </a:lvl8pPr>
            <a:lvl9pPr>
              <a:defRPr sz="95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1" y="1600203"/>
            <a:ext cx="5384800" cy="4525963"/>
          </a:xfrm>
        </p:spPr>
        <p:txBody>
          <a:bodyPr/>
          <a:lstStyle>
            <a:lvl1pPr>
              <a:defRPr sz="1493"/>
            </a:lvl1pPr>
            <a:lvl2pPr>
              <a:defRPr sz="1301"/>
            </a:lvl2pPr>
            <a:lvl3pPr>
              <a:defRPr sz="1072"/>
            </a:lvl3pPr>
            <a:lvl4pPr>
              <a:defRPr sz="956"/>
            </a:lvl4pPr>
            <a:lvl5pPr>
              <a:defRPr sz="956"/>
            </a:lvl5pPr>
            <a:lvl6pPr>
              <a:defRPr sz="956"/>
            </a:lvl6pPr>
            <a:lvl7pPr>
              <a:defRPr sz="956"/>
            </a:lvl7pPr>
            <a:lvl8pPr>
              <a:defRPr sz="956"/>
            </a:lvl8pPr>
            <a:lvl9pPr>
              <a:defRPr sz="95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A896001-ED6B-4434-A178-D1B94E0C86D9}" type="datetimeFigureOut">
              <a:rPr lang="en-GB" smtClean="0"/>
              <a:t>18/07/2022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15649615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1" y="1535113"/>
            <a:ext cx="5386917" cy="639762"/>
          </a:xfrm>
        </p:spPr>
        <p:txBody>
          <a:bodyPr anchor="b"/>
          <a:lstStyle>
            <a:lvl1pPr marL="0" indent="0">
              <a:buNone/>
              <a:defRPr sz="1301" b="1"/>
            </a:lvl1pPr>
            <a:lvl2pPr marL="244927" indent="0">
              <a:buNone/>
              <a:defRPr sz="1072" b="1"/>
            </a:lvl2pPr>
            <a:lvl3pPr marL="489854" indent="0">
              <a:buNone/>
              <a:defRPr sz="956" b="1"/>
            </a:lvl3pPr>
            <a:lvl4pPr marL="734781" indent="0">
              <a:buNone/>
              <a:defRPr sz="842" b="1"/>
            </a:lvl4pPr>
            <a:lvl5pPr marL="979708" indent="0">
              <a:buNone/>
              <a:defRPr sz="842" b="1"/>
            </a:lvl5pPr>
            <a:lvl6pPr marL="1224635" indent="0">
              <a:buNone/>
              <a:defRPr sz="842" b="1"/>
            </a:lvl6pPr>
            <a:lvl7pPr marL="1469561" indent="0">
              <a:buNone/>
              <a:defRPr sz="842" b="1"/>
            </a:lvl7pPr>
            <a:lvl8pPr marL="1714489" indent="0">
              <a:buNone/>
              <a:defRPr sz="842" b="1"/>
            </a:lvl8pPr>
            <a:lvl9pPr marL="1959416" indent="0">
              <a:buNone/>
              <a:defRPr sz="842" b="1"/>
            </a:lvl9pPr>
          </a:lstStyle>
          <a:p>
            <a:pPr lvl="0"/>
            <a:r>
              <a:rPr lang="en-US"/>
              <a:t>Click to edit Master text styles</a:t>
            </a:r>
          </a:p>
        </p:txBody>
      </p:sp>
      <p:sp>
        <p:nvSpPr>
          <p:cNvPr id="4" name="Content Placeholder 3"/>
          <p:cNvSpPr>
            <a:spLocks noGrp="1"/>
          </p:cNvSpPr>
          <p:nvPr>
            <p:ph sz="half" idx="2"/>
          </p:nvPr>
        </p:nvSpPr>
        <p:spPr>
          <a:xfrm>
            <a:off x="609601" y="2174875"/>
            <a:ext cx="5386917" cy="3951288"/>
          </a:xfrm>
        </p:spPr>
        <p:txBody>
          <a:bodyPr/>
          <a:lstStyle>
            <a:lvl1pPr>
              <a:defRPr sz="1301"/>
            </a:lvl1pPr>
            <a:lvl2pPr>
              <a:defRPr sz="1072"/>
            </a:lvl2pPr>
            <a:lvl3pPr>
              <a:defRPr sz="956"/>
            </a:lvl3pPr>
            <a:lvl4pPr>
              <a:defRPr sz="842"/>
            </a:lvl4pPr>
            <a:lvl5pPr>
              <a:defRPr sz="842"/>
            </a:lvl5pPr>
            <a:lvl6pPr>
              <a:defRPr sz="842"/>
            </a:lvl6pPr>
            <a:lvl7pPr>
              <a:defRPr sz="842"/>
            </a:lvl7pPr>
            <a:lvl8pPr>
              <a:defRPr sz="842"/>
            </a:lvl8pPr>
            <a:lvl9pPr>
              <a:defRPr sz="84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0" y="1535113"/>
            <a:ext cx="5389032" cy="639762"/>
          </a:xfrm>
        </p:spPr>
        <p:txBody>
          <a:bodyPr anchor="b"/>
          <a:lstStyle>
            <a:lvl1pPr marL="0" indent="0">
              <a:buNone/>
              <a:defRPr sz="1301" b="1"/>
            </a:lvl1pPr>
            <a:lvl2pPr marL="244927" indent="0">
              <a:buNone/>
              <a:defRPr sz="1072" b="1"/>
            </a:lvl2pPr>
            <a:lvl3pPr marL="489854" indent="0">
              <a:buNone/>
              <a:defRPr sz="956" b="1"/>
            </a:lvl3pPr>
            <a:lvl4pPr marL="734781" indent="0">
              <a:buNone/>
              <a:defRPr sz="842" b="1"/>
            </a:lvl4pPr>
            <a:lvl5pPr marL="979708" indent="0">
              <a:buNone/>
              <a:defRPr sz="842" b="1"/>
            </a:lvl5pPr>
            <a:lvl6pPr marL="1224635" indent="0">
              <a:buNone/>
              <a:defRPr sz="842" b="1"/>
            </a:lvl6pPr>
            <a:lvl7pPr marL="1469561" indent="0">
              <a:buNone/>
              <a:defRPr sz="842" b="1"/>
            </a:lvl7pPr>
            <a:lvl8pPr marL="1714489" indent="0">
              <a:buNone/>
              <a:defRPr sz="842" b="1"/>
            </a:lvl8pPr>
            <a:lvl9pPr marL="1959416" indent="0">
              <a:buNone/>
              <a:defRPr sz="842" b="1"/>
            </a:lvl9pPr>
          </a:lstStyle>
          <a:p>
            <a:pPr lvl="0"/>
            <a:r>
              <a:rPr lang="en-US"/>
              <a:t>Click to edit Master text styles</a:t>
            </a:r>
          </a:p>
        </p:txBody>
      </p:sp>
      <p:sp>
        <p:nvSpPr>
          <p:cNvPr id="6" name="Content Placeholder 5"/>
          <p:cNvSpPr>
            <a:spLocks noGrp="1"/>
          </p:cNvSpPr>
          <p:nvPr>
            <p:ph sz="quarter" idx="4"/>
          </p:nvPr>
        </p:nvSpPr>
        <p:spPr>
          <a:xfrm>
            <a:off x="6193370" y="2174875"/>
            <a:ext cx="5389032" cy="3951288"/>
          </a:xfrm>
        </p:spPr>
        <p:txBody>
          <a:bodyPr/>
          <a:lstStyle>
            <a:lvl1pPr>
              <a:defRPr sz="1301"/>
            </a:lvl1pPr>
            <a:lvl2pPr>
              <a:defRPr sz="1072"/>
            </a:lvl2pPr>
            <a:lvl3pPr>
              <a:defRPr sz="956"/>
            </a:lvl3pPr>
            <a:lvl4pPr>
              <a:defRPr sz="842"/>
            </a:lvl4pPr>
            <a:lvl5pPr>
              <a:defRPr sz="842"/>
            </a:lvl5pPr>
            <a:lvl6pPr>
              <a:defRPr sz="842"/>
            </a:lvl6pPr>
            <a:lvl7pPr>
              <a:defRPr sz="842"/>
            </a:lvl7pPr>
            <a:lvl8pPr>
              <a:defRPr sz="842"/>
            </a:lvl8pPr>
            <a:lvl9pPr>
              <a:defRPr sz="84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A896001-ED6B-4434-A178-D1B94E0C86D9}" type="datetimeFigureOut">
              <a:rPr lang="en-GB" smtClean="0"/>
              <a:t>18/07/2022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7269990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A896001-ED6B-4434-A178-D1B94E0C86D9}" type="datetimeFigureOut">
              <a:rPr lang="en-GB" smtClean="0"/>
              <a:t>18/07/2022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365831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15CBA6D-3508-41F8-B7B1-3F78977D97C8}" type="datetimeFigureOut">
              <a:rPr lang="en-GB" smtClean="0"/>
              <a:t>18/07/2022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2614882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896001-ED6B-4434-A178-D1B94E0C86D9}" type="datetimeFigureOut">
              <a:rPr lang="en-GB" smtClean="0"/>
              <a:t>18/07/2022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1737399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5" cy="1162050"/>
          </a:xfrm>
        </p:spPr>
        <p:txBody>
          <a:bodyPr anchor="b"/>
          <a:lstStyle>
            <a:lvl1pPr algn="l">
              <a:defRPr sz="1072" b="1"/>
            </a:lvl1pPr>
          </a:lstStyle>
          <a:p>
            <a:r>
              <a:rPr lang="en-US"/>
              <a:t>Click to edit Master title style</a:t>
            </a:r>
            <a:endParaRPr lang="en-GB"/>
          </a:p>
        </p:txBody>
      </p:sp>
      <p:sp>
        <p:nvSpPr>
          <p:cNvPr id="3" name="Content Placeholder 2"/>
          <p:cNvSpPr>
            <a:spLocks noGrp="1"/>
          </p:cNvSpPr>
          <p:nvPr>
            <p:ph idx="1"/>
          </p:nvPr>
        </p:nvSpPr>
        <p:spPr>
          <a:xfrm>
            <a:off x="4766734" y="273051"/>
            <a:ext cx="6815667" cy="5853113"/>
          </a:xfrm>
        </p:spPr>
        <p:txBody>
          <a:bodyPr/>
          <a:lstStyle>
            <a:lvl1pPr>
              <a:defRPr sz="1722"/>
            </a:lvl1pPr>
            <a:lvl2pPr>
              <a:defRPr sz="1493"/>
            </a:lvl2pPr>
            <a:lvl3pPr>
              <a:defRPr sz="1301"/>
            </a:lvl3pPr>
            <a:lvl4pPr>
              <a:defRPr sz="1072"/>
            </a:lvl4pPr>
            <a:lvl5pPr>
              <a:defRPr sz="1072"/>
            </a:lvl5pPr>
            <a:lvl6pPr>
              <a:defRPr sz="1072"/>
            </a:lvl6pPr>
            <a:lvl7pPr>
              <a:defRPr sz="1072"/>
            </a:lvl7pPr>
            <a:lvl8pPr>
              <a:defRPr sz="1072"/>
            </a:lvl8pPr>
            <a:lvl9pPr>
              <a:defRPr sz="107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5" cy="4691063"/>
          </a:xfrm>
        </p:spPr>
        <p:txBody>
          <a:bodyPr/>
          <a:lstStyle>
            <a:lvl1pPr marL="0" indent="0">
              <a:buNone/>
              <a:defRPr sz="765"/>
            </a:lvl1pPr>
            <a:lvl2pPr marL="244927" indent="0">
              <a:buNone/>
              <a:defRPr sz="651"/>
            </a:lvl2pPr>
            <a:lvl3pPr marL="489854" indent="0">
              <a:buNone/>
              <a:defRPr sz="536"/>
            </a:lvl3pPr>
            <a:lvl4pPr marL="734781" indent="0">
              <a:buNone/>
              <a:defRPr sz="497"/>
            </a:lvl4pPr>
            <a:lvl5pPr marL="979708" indent="0">
              <a:buNone/>
              <a:defRPr sz="497"/>
            </a:lvl5pPr>
            <a:lvl6pPr marL="1224635" indent="0">
              <a:buNone/>
              <a:defRPr sz="497"/>
            </a:lvl6pPr>
            <a:lvl7pPr marL="1469561" indent="0">
              <a:buNone/>
              <a:defRPr sz="497"/>
            </a:lvl7pPr>
            <a:lvl8pPr marL="1714489" indent="0">
              <a:buNone/>
              <a:defRPr sz="497"/>
            </a:lvl8pPr>
            <a:lvl9pPr marL="1959416" indent="0">
              <a:buNone/>
              <a:defRPr sz="497"/>
            </a:lvl9pPr>
          </a:lstStyle>
          <a:p>
            <a:pPr lvl="0"/>
            <a:r>
              <a:rPr lang="en-US"/>
              <a:t>Click to edit Master text styles</a:t>
            </a:r>
          </a:p>
        </p:txBody>
      </p:sp>
      <p:sp>
        <p:nvSpPr>
          <p:cNvPr id="5" name="Date Placeholder 4"/>
          <p:cNvSpPr>
            <a:spLocks noGrp="1"/>
          </p:cNvSpPr>
          <p:nvPr>
            <p:ph type="dt" sz="half" idx="10"/>
          </p:nvPr>
        </p:nvSpPr>
        <p:spPr/>
        <p:txBody>
          <a:bodyPr/>
          <a:lstStyle/>
          <a:p>
            <a:fld id="{AA896001-ED6B-4434-A178-D1B94E0C86D9}" type="datetimeFigureOut">
              <a:rPr lang="en-GB" smtClean="0"/>
              <a:t>18/07/2022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20320947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1"/>
            <a:ext cx="7315200" cy="566738"/>
          </a:xfrm>
        </p:spPr>
        <p:txBody>
          <a:bodyPr anchor="b"/>
          <a:lstStyle>
            <a:lvl1pPr algn="l">
              <a:defRPr sz="1072" b="1"/>
            </a:lvl1pPr>
          </a:lstStyle>
          <a:p>
            <a:r>
              <a:rPr lang="en-US"/>
              <a:t>Click to edit Master title style</a:t>
            </a:r>
            <a:endParaRPr lang="en-GB"/>
          </a:p>
        </p:txBody>
      </p:sp>
      <p:sp>
        <p:nvSpPr>
          <p:cNvPr id="3" name="Picture Placeholder 2"/>
          <p:cNvSpPr>
            <a:spLocks noGrp="1"/>
          </p:cNvSpPr>
          <p:nvPr>
            <p:ph type="pic" idx="1"/>
          </p:nvPr>
        </p:nvSpPr>
        <p:spPr>
          <a:xfrm>
            <a:off x="2389718" y="612775"/>
            <a:ext cx="7315200" cy="4114800"/>
          </a:xfrm>
        </p:spPr>
        <p:txBody>
          <a:bodyPr/>
          <a:lstStyle>
            <a:lvl1pPr marL="0" indent="0">
              <a:buNone/>
              <a:defRPr sz="1722"/>
            </a:lvl1pPr>
            <a:lvl2pPr marL="244927" indent="0">
              <a:buNone/>
              <a:defRPr sz="1493"/>
            </a:lvl2pPr>
            <a:lvl3pPr marL="489854" indent="0">
              <a:buNone/>
              <a:defRPr sz="1301"/>
            </a:lvl3pPr>
            <a:lvl4pPr marL="734781" indent="0">
              <a:buNone/>
              <a:defRPr sz="1072"/>
            </a:lvl4pPr>
            <a:lvl5pPr marL="979708" indent="0">
              <a:buNone/>
              <a:defRPr sz="1072"/>
            </a:lvl5pPr>
            <a:lvl6pPr marL="1224635" indent="0">
              <a:buNone/>
              <a:defRPr sz="1072"/>
            </a:lvl6pPr>
            <a:lvl7pPr marL="1469561" indent="0">
              <a:buNone/>
              <a:defRPr sz="1072"/>
            </a:lvl7pPr>
            <a:lvl8pPr marL="1714489" indent="0">
              <a:buNone/>
              <a:defRPr sz="1072"/>
            </a:lvl8pPr>
            <a:lvl9pPr marL="1959416" indent="0">
              <a:buNone/>
              <a:defRPr sz="1072"/>
            </a:lvl9pPr>
          </a:lstStyle>
          <a:p>
            <a:endParaRPr lang="en-GB"/>
          </a:p>
        </p:txBody>
      </p:sp>
      <p:sp>
        <p:nvSpPr>
          <p:cNvPr id="4" name="Text Placeholder 3"/>
          <p:cNvSpPr>
            <a:spLocks noGrp="1"/>
          </p:cNvSpPr>
          <p:nvPr>
            <p:ph type="body" sz="half" idx="2"/>
          </p:nvPr>
        </p:nvSpPr>
        <p:spPr>
          <a:xfrm>
            <a:off x="2389718" y="5367338"/>
            <a:ext cx="7315200" cy="804863"/>
          </a:xfrm>
        </p:spPr>
        <p:txBody>
          <a:bodyPr/>
          <a:lstStyle>
            <a:lvl1pPr marL="0" indent="0">
              <a:buNone/>
              <a:defRPr sz="765"/>
            </a:lvl1pPr>
            <a:lvl2pPr marL="244927" indent="0">
              <a:buNone/>
              <a:defRPr sz="651"/>
            </a:lvl2pPr>
            <a:lvl3pPr marL="489854" indent="0">
              <a:buNone/>
              <a:defRPr sz="536"/>
            </a:lvl3pPr>
            <a:lvl4pPr marL="734781" indent="0">
              <a:buNone/>
              <a:defRPr sz="497"/>
            </a:lvl4pPr>
            <a:lvl5pPr marL="979708" indent="0">
              <a:buNone/>
              <a:defRPr sz="497"/>
            </a:lvl5pPr>
            <a:lvl6pPr marL="1224635" indent="0">
              <a:buNone/>
              <a:defRPr sz="497"/>
            </a:lvl6pPr>
            <a:lvl7pPr marL="1469561" indent="0">
              <a:buNone/>
              <a:defRPr sz="497"/>
            </a:lvl7pPr>
            <a:lvl8pPr marL="1714489" indent="0">
              <a:buNone/>
              <a:defRPr sz="497"/>
            </a:lvl8pPr>
            <a:lvl9pPr marL="1959416" indent="0">
              <a:buNone/>
              <a:defRPr sz="497"/>
            </a:lvl9pPr>
          </a:lstStyle>
          <a:p>
            <a:pPr lvl="0"/>
            <a:r>
              <a:rPr lang="en-US"/>
              <a:t>Click to edit Master text styles</a:t>
            </a:r>
          </a:p>
        </p:txBody>
      </p:sp>
      <p:sp>
        <p:nvSpPr>
          <p:cNvPr id="5" name="Date Placeholder 4"/>
          <p:cNvSpPr>
            <a:spLocks noGrp="1"/>
          </p:cNvSpPr>
          <p:nvPr>
            <p:ph type="dt" sz="half" idx="10"/>
          </p:nvPr>
        </p:nvSpPr>
        <p:spPr/>
        <p:txBody>
          <a:bodyPr/>
          <a:lstStyle/>
          <a:p>
            <a:fld id="{AA896001-ED6B-4434-A178-D1B94E0C86D9}" type="datetimeFigureOut">
              <a:rPr lang="en-GB" smtClean="0"/>
              <a:t>18/07/2022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25173443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18/07/2022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11882053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1"/>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18/07/2022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34505262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lide 1">
    <p:spTree>
      <p:nvGrpSpPr>
        <p:cNvPr id="1" name=""/>
        <p:cNvGrpSpPr/>
        <p:nvPr/>
      </p:nvGrpSpPr>
      <p:grpSpPr>
        <a:xfrm>
          <a:off x="0" y="0"/>
          <a:ext cx="0" cy="0"/>
          <a:chOff x="0" y="0"/>
          <a:chExt cx="0" cy="0"/>
        </a:xfrm>
      </p:grpSpPr>
      <p:sp>
        <p:nvSpPr>
          <p:cNvPr id="248" name="Title 247"/>
          <p:cNvSpPr>
            <a:spLocks noGrp="1"/>
          </p:cNvSpPr>
          <p:nvPr userDrawn="1">
            <p:ph type="title" hasCustomPrompt="1"/>
          </p:nvPr>
        </p:nvSpPr>
        <p:spPr>
          <a:xfrm>
            <a:off x="6492277" y="306680"/>
            <a:ext cx="5017311" cy="535029"/>
          </a:xfrm>
        </p:spPr>
        <p:txBody>
          <a:bodyPr lIns="0" tIns="0" rIns="0" bIns="0">
            <a:normAutofit/>
          </a:bodyPr>
          <a:lstStyle>
            <a:lvl1pPr algn="r">
              <a:defRPr sz="1205" b="1">
                <a:solidFill>
                  <a:schemeClr val="tx1"/>
                </a:solidFill>
              </a:defRPr>
            </a:lvl1pPr>
          </a:lstStyle>
          <a:p>
            <a:r>
              <a:rPr lang="en-US"/>
              <a:t>INFOGRAPHIC</a:t>
            </a:r>
            <a:br>
              <a:rPr lang="en-US"/>
            </a:br>
            <a:r>
              <a:rPr lang="en-US"/>
              <a:t>ELEMENTS:</a:t>
            </a:r>
          </a:p>
        </p:txBody>
      </p:sp>
      <p:sp>
        <p:nvSpPr>
          <p:cNvPr id="254" name="Text Placeholder 253"/>
          <p:cNvSpPr>
            <a:spLocks noGrp="1"/>
          </p:cNvSpPr>
          <p:nvPr userDrawn="1">
            <p:ph type="body" sz="quarter" idx="10" hasCustomPrompt="1"/>
          </p:nvPr>
        </p:nvSpPr>
        <p:spPr>
          <a:xfrm>
            <a:off x="9248355" y="856917"/>
            <a:ext cx="2240845" cy="246796"/>
          </a:xfrm>
        </p:spPr>
        <p:txBody>
          <a:bodyPr lIns="0" tIns="0" rIns="0" bIns="0">
            <a:noAutofit/>
          </a:bodyPr>
          <a:lstStyle>
            <a:lvl1pPr marL="0" indent="0" algn="r">
              <a:buNone/>
              <a:defRPr sz="884" i="1">
                <a:solidFill>
                  <a:schemeClr val="bg2"/>
                </a:solidFill>
              </a:defRPr>
            </a:lvl1pPr>
            <a:lvl2pPr marL="137771" indent="0" algn="r">
              <a:buNone/>
              <a:defRPr sz="884">
                <a:solidFill>
                  <a:schemeClr val="bg2"/>
                </a:solidFill>
              </a:defRPr>
            </a:lvl2pPr>
            <a:lvl3pPr marL="275543" indent="0" algn="r">
              <a:buNone/>
              <a:defRPr sz="884">
                <a:solidFill>
                  <a:schemeClr val="bg2"/>
                </a:solidFill>
              </a:defRPr>
            </a:lvl3pPr>
            <a:lvl4pPr marL="413314" indent="0" algn="r">
              <a:buNone/>
              <a:defRPr sz="884">
                <a:solidFill>
                  <a:schemeClr val="bg2"/>
                </a:solidFill>
              </a:defRPr>
            </a:lvl4pPr>
            <a:lvl5pPr marL="551085" indent="0" algn="r">
              <a:buNone/>
              <a:defRPr sz="884">
                <a:solidFill>
                  <a:schemeClr val="bg2"/>
                </a:solidFill>
              </a:defRPr>
            </a:lvl5pPr>
          </a:lstStyle>
          <a:p>
            <a:pPr lvl="0"/>
            <a:r>
              <a:rPr lang="en-US"/>
              <a:t>Shapes</a:t>
            </a:r>
          </a:p>
        </p:txBody>
      </p:sp>
    </p:spTree>
    <p:extLst>
      <p:ext uri="{BB962C8B-B14F-4D97-AF65-F5344CB8AC3E}">
        <p14:creationId xmlns:p14="http://schemas.microsoft.com/office/powerpoint/2010/main" val="2984357932"/>
      </p:ext>
    </p:extLst>
  </p:cSld>
  <p:clrMapOvr>
    <a:masterClrMapping/>
  </p:clrMapOvr>
  <p:extLst>
    <p:ext uri="{DCECCB84-F9BA-43D5-87BE-67443E8EF086}">
      <p15:sldGuideLst xmlns:p15="http://schemas.microsoft.com/office/powerpoint/2012/main">
        <p15:guide id="1" orient="horz" pos="150">
          <p15:clr>
            <a:srgbClr val="FBAE40"/>
          </p15:clr>
        </p15:guide>
        <p15:guide id="2" pos="2430">
          <p15:clr>
            <a:srgbClr val="FBAE40"/>
          </p15:clr>
        </p15:guide>
        <p15:guide id="3" pos="185">
          <p15:clr>
            <a:srgbClr val="FBAE40"/>
          </p15:clr>
        </p15:guide>
        <p15:guide id="4" pos="4674">
          <p15:clr>
            <a:srgbClr val="FBAE40"/>
          </p15:clr>
        </p15:guide>
        <p15:guide id="12" orient="horz" pos="5270">
          <p15:clr>
            <a:srgbClr val="FBAE40"/>
          </p15:clr>
        </p15:guide>
        <p15:guide id="13" orient="horz" pos="777">
          <p15:clr>
            <a:srgbClr val="FBAE40"/>
          </p15:clr>
        </p15:guide>
        <p15:guide id="14" orient="horz" pos="3650">
          <p15:clr>
            <a:srgbClr val="FBAE40"/>
          </p15:clr>
        </p15:guide>
        <p15:guide id="15" pos="179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15CBA6D-3508-41F8-B7B1-3F78977D97C8}" type="datetimeFigureOut">
              <a:rPr lang="en-GB" smtClean="0"/>
              <a:t>18/07/2022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341670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15CBA6D-3508-41F8-B7B1-3F78977D97C8}" type="datetimeFigureOut">
              <a:rPr lang="en-GB" smtClean="0"/>
              <a:t>18/07/2022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822332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15CBA6D-3508-41F8-B7B1-3F78977D97C8}" type="datetimeFigureOut">
              <a:rPr lang="en-GB" smtClean="0"/>
              <a:t>18/07/2022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1031951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5CBA6D-3508-41F8-B7B1-3F78977D97C8}" type="datetimeFigureOut">
              <a:rPr lang="en-GB" smtClean="0"/>
              <a:t>18/07/2022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1979778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5CBA6D-3508-41F8-B7B1-3F78977D97C8}" type="datetimeFigureOut">
              <a:rPr lang="en-GB" smtClean="0"/>
              <a:t>18/07/2022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783495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5CBA6D-3508-41F8-B7B1-3F78977D97C8}" type="datetimeFigureOut">
              <a:rPr lang="en-GB" smtClean="0"/>
              <a:t>18/07/2022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85706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CBA6D-3508-41F8-B7B1-3F78977D97C8}" type="datetimeFigureOut">
              <a:rPr lang="en-GB" smtClean="0"/>
              <a:t>18/07/2022</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52917F-FA09-4ED1-ADD0-43BC662E32C7}" type="slidenum">
              <a:rPr lang="en-GB" smtClean="0"/>
              <a:t>‹#›</a:t>
            </a:fld>
            <a:endParaRPr lang="en-GB"/>
          </a:p>
        </p:txBody>
      </p:sp>
    </p:spTree>
    <p:extLst>
      <p:ext uri="{BB962C8B-B14F-4D97-AF65-F5344CB8AC3E}">
        <p14:creationId xmlns:p14="http://schemas.microsoft.com/office/powerpoint/2010/main" val="736082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76838D-0200-4644-A520-C4655A3E40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130B73-0F50-4A1C-ACCF-130BCEDD1A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8BD8AB-2D57-4896-84E2-5D7B311622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65E92-945D-4472-AE65-72FEB6D40A0E}" type="datetimeFigureOut">
              <a:rPr lang="en-GB" smtClean="0"/>
              <a:t>18/07/2022</a:t>
            </a:fld>
            <a:endParaRPr lang="en-GB"/>
          </a:p>
        </p:txBody>
      </p:sp>
      <p:sp>
        <p:nvSpPr>
          <p:cNvPr id="5" name="Footer Placeholder 4">
            <a:extLst>
              <a:ext uri="{FF2B5EF4-FFF2-40B4-BE49-F238E27FC236}">
                <a16:creationId xmlns:a16="http://schemas.microsoft.com/office/drawing/2014/main" id="{50C8A96D-75D5-4098-81EB-5F6DB1B16E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242342A-F1F4-4FF9-8760-94D9DC1F93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BFA05E-ACC0-43E1-88D3-E25BFBF1EEFD}" type="slidenum">
              <a:rPr lang="en-GB" smtClean="0"/>
              <a:t>‹#›</a:t>
            </a:fld>
            <a:endParaRPr lang="en-GB"/>
          </a:p>
        </p:txBody>
      </p:sp>
    </p:spTree>
    <p:extLst>
      <p:ext uri="{BB962C8B-B14F-4D97-AF65-F5344CB8AC3E}">
        <p14:creationId xmlns:p14="http://schemas.microsoft.com/office/powerpoint/2010/main" val="19879377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128016" tIns="64008" rIns="128016" bIns="64008"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3"/>
            <a:ext cx="10972800" cy="4525963"/>
          </a:xfrm>
          <a:prstGeom prst="rect">
            <a:avLst/>
          </a:prstGeom>
        </p:spPr>
        <p:txBody>
          <a:bodyPr vert="horz" lIns="128016" tIns="64008" rIns="128016" bIns="6400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1" y="6356354"/>
            <a:ext cx="2844800" cy="365125"/>
          </a:xfrm>
          <a:prstGeom prst="rect">
            <a:avLst/>
          </a:prstGeom>
        </p:spPr>
        <p:txBody>
          <a:bodyPr vert="horz" lIns="128016" tIns="64008" rIns="128016" bIns="64008" rtlCol="0" anchor="ctr"/>
          <a:lstStyle>
            <a:lvl1pPr algn="l">
              <a:defRPr sz="651">
                <a:solidFill>
                  <a:schemeClr val="tx1">
                    <a:tint val="75000"/>
                  </a:schemeClr>
                </a:solidFill>
              </a:defRPr>
            </a:lvl1pPr>
          </a:lstStyle>
          <a:p>
            <a:fld id="{AA896001-ED6B-4434-A178-D1B94E0C86D9}" type="datetimeFigureOut">
              <a:rPr lang="en-GB" smtClean="0"/>
              <a:t>18/07/2022</a:t>
            </a:fld>
            <a:endParaRPr lang="en-GB"/>
          </a:p>
        </p:txBody>
      </p:sp>
      <p:sp>
        <p:nvSpPr>
          <p:cNvPr id="5" name="Footer Placeholder 4"/>
          <p:cNvSpPr>
            <a:spLocks noGrp="1"/>
          </p:cNvSpPr>
          <p:nvPr>
            <p:ph type="ftr" sz="quarter" idx="3"/>
          </p:nvPr>
        </p:nvSpPr>
        <p:spPr>
          <a:xfrm>
            <a:off x="4165601" y="6356354"/>
            <a:ext cx="3860800" cy="365125"/>
          </a:xfrm>
          <a:prstGeom prst="rect">
            <a:avLst/>
          </a:prstGeom>
        </p:spPr>
        <p:txBody>
          <a:bodyPr vert="horz" lIns="128016" tIns="64008" rIns="128016" bIns="64008" rtlCol="0" anchor="ctr"/>
          <a:lstStyle>
            <a:lvl1pPr algn="ctr">
              <a:defRPr sz="651">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4"/>
            <a:ext cx="2844800" cy="365125"/>
          </a:xfrm>
          <a:prstGeom prst="rect">
            <a:avLst/>
          </a:prstGeom>
        </p:spPr>
        <p:txBody>
          <a:bodyPr vert="horz" lIns="128016" tIns="64008" rIns="128016" bIns="64008" rtlCol="0" anchor="ctr"/>
          <a:lstStyle>
            <a:lvl1pPr algn="r">
              <a:defRPr sz="651">
                <a:solidFill>
                  <a:schemeClr val="tx1">
                    <a:tint val="75000"/>
                  </a:schemeClr>
                </a:solidFill>
              </a:defRPr>
            </a:lvl1pPr>
          </a:lstStyle>
          <a:p>
            <a:fld id="{53042B01-AF35-4928-9691-F2398F3E43CD}" type="slidenum">
              <a:rPr lang="en-GB" smtClean="0"/>
              <a:t>‹#›</a:t>
            </a:fld>
            <a:endParaRPr lang="en-GB"/>
          </a:p>
        </p:txBody>
      </p:sp>
    </p:spTree>
    <p:extLst>
      <p:ext uri="{BB962C8B-B14F-4D97-AF65-F5344CB8AC3E}">
        <p14:creationId xmlns:p14="http://schemas.microsoft.com/office/powerpoint/2010/main" val="340970621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ctr" defTabSz="489854" rtl="0" eaLnBrk="1" latinLnBrk="0" hangingPunct="1">
        <a:spcBef>
          <a:spcPct val="0"/>
        </a:spcBef>
        <a:buNone/>
        <a:defRPr sz="2372" kern="1200">
          <a:solidFill>
            <a:schemeClr val="tx1"/>
          </a:solidFill>
          <a:latin typeface="+mj-lt"/>
          <a:ea typeface="+mj-ea"/>
          <a:cs typeface="+mj-cs"/>
        </a:defRPr>
      </a:lvl1pPr>
    </p:titleStyle>
    <p:bodyStyle>
      <a:lvl1pPr marL="183695" indent="-183695" algn="l" defTabSz="489854" rtl="0" eaLnBrk="1" latinLnBrk="0" hangingPunct="1">
        <a:spcBef>
          <a:spcPct val="20000"/>
        </a:spcBef>
        <a:buFont typeface="Arial" panose="020B0604020202020204" pitchFamily="34" charset="0"/>
        <a:buChar char="•"/>
        <a:defRPr sz="1722" kern="1200">
          <a:solidFill>
            <a:schemeClr val="tx1"/>
          </a:solidFill>
          <a:latin typeface="+mn-lt"/>
          <a:ea typeface="+mn-ea"/>
          <a:cs typeface="+mn-cs"/>
        </a:defRPr>
      </a:lvl1pPr>
      <a:lvl2pPr marL="398006" indent="-153080" algn="l" defTabSz="489854" rtl="0" eaLnBrk="1" latinLnBrk="0" hangingPunct="1">
        <a:spcBef>
          <a:spcPct val="20000"/>
        </a:spcBef>
        <a:buFont typeface="Arial" panose="020B0604020202020204" pitchFamily="34" charset="0"/>
        <a:buChar char="–"/>
        <a:defRPr sz="1493" kern="1200">
          <a:solidFill>
            <a:schemeClr val="tx1"/>
          </a:solidFill>
          <a:latin typeface="+mn-lt"/>
          <a:ea typeface="+mn-ea"/>
          <a:cs typeface="+mn-cs"/>
        </a:defRPr>
      </a:lvl2pPr>
      <a:lvl3pPr marL="612317" indent="-122463" algn="l" defTabSz="489854" rtl="0" eaLnBrk="1" latinLnBrk="0" hangingPunct="1">
        <a:spcBef>
          <a:spcPct val="20000"/>
        </a:spcBef>
        <a:buFont typeface="Arial" panose="020B0604020202020204" pitchFamily="34" charset="0"/>
        <a:buChar char="•"/>
        <a:defRPr sz="1301" kern="1200">
          <a:solidFill>
            <a:schemeClr val="tx1"/>
          </a:solidFill>
          <a:latin typeface="+mn-lt"/>
          <a:ea typeface="+mn-ea"/>
          <a:cs typeface="+mn-cs"/>
        </a:defRPr>
      </a:lvl3pPr>
      <a:lvl4pPr marL="857244"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4pPr>
      <a:lvl5pPr marL="1102172"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5pPr>
      <a:lvl6pPr marL="1347098"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6pPr>
      <a:lvl7pPr marL="1592026"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7pPr>
      <a:lvl8pPr marL="1836952"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8pPr>
      <a:lvl9pPr marL="2081879"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9pPr>
    </p:bodyStyle>
    <p:otherStyle>
      <a:defPPr>
        <a:defRPr lang="en-US"/>
      </a:defPPr>
      <a:lvl1pPr marL="0" algn="l" defTabSz="489854" rtl="0" eaLnBrk="1" latinLnBrk="0" hangingPunct="1">
        <a:defRPr sz="956" kern="1200">
          <a:solidFill>
            <a:schemeClr val="tx1"/>
          </a:solidFill>
          <a:latin typeface="+mn-lt"/>
          <a:ea typeface="+mn-ea"/>
          <a:cs typeface="+mn-cs"/>
        </a:defRPr>
      </a:lvl1pPr>
      <a:lvl2pPr marL="244927" algn="l" defTabSz="489854" rtl="0" eaLnBrk="1" latinLnBrk="0" hangingPunct="1">
        <a:defRPr sz="956" kern="1200">
          <a:solidFill>
            <a:schemeClr val="tx1"/>
          </a:solidFill>
          <a:latin typeface="+mn-lt"/>
          <a:ea typeface="+mn-ea"/>
          <a:cs typeface="+mn-cs"/>
        </a:defRPr>
      </a:lvl2pPr>
      <a:lvl3pPr marL="489854" algn="l" defTabSz="489854" rtl="0" eaLnBrk="1" latinLnBrk="0" hangingPunct="1">
        <a:defRPr sz="956" kern="1200">
          <a:solidFill>
            <a:schemeClr val="tx1"/>
          </a:solidFill>
          <a:latin typeface="+mn-lt"/>
          <a:ea typeface="+mn-ea"/>
          <a:cs typeface="+mn-cs"/>
        </a:defRPr>
      </a:lvl3pPr>
      <a:lvl4pPr marL="734781" algn="l" defTabSz="489854" rtl="0" eaLnBrk="1" latinLnBrk="0" hangingPunct="1">
        <a:defRPr sz="956" kern="1200">
          <a:solidFill>
            <a:schemeClr val="tx1"/>
          </a:solidFill>
          <a:latin typeface="+mn-lt"/>
          <a:ea typeface="+mn-ea"/>
          <a:cs typeface="+mn-cs"/>
        </a:defRPr>
      </a:lvl4pPr>
      <a:lvl5pPr marL="979708" algn="l" defTabSz="489854" rtl="0" eaLnBrk="1" latinLnBrk="0" hangingPunct="1">
        <a:defRPr sz="956" kern="1200">
          <a:solidFill>
            <a:schemeClr val="tx1"/>
          </a:solidFill>
          <a:latin typeface="+mn-lt"/>
          <a:ea typeface="+mn-ea"/>
          <a:cs typeface="+mn-cs"/>
        </a:defRPr>
      </a:lvl5pPr>
      <a:lvl6pPr marL="1224635" algn="l" defTabSz="489854" rtl="0" eaLnBrk="1" latinLnBrk="0" hangingPunct="1">
        <a:defRPr sz="956" kern="1200">
          <a:solidFill>
            <a:schemeClr val="tx1"/>
          </a:solidFill>
          <a:latin typeface="+mn-lt"/>
          <a:ea typeface="+mn-ea"/>
          <a:cs typeface="+mn-cs"/>
        </a:defRPr>
      </a:lvl6pPr>
      <a:lvl7pPr marL="1469561" algn="l" defTabSz="489854" rtl="0" eaLnBrk="1" latinLnBrk="0" hangingPunct="1">
        <a:defRPr sz="956" kern="1200">
          <a:solidFill>
            <a:schemeClr val="tx1"/>
          </a:solidFill>
          <a:latin typeface="+mn-lt"/>
          <a:ea typeface="+mn-ea"/>
          <a:cs typeface="+mn-cs"/>
        </a:defRPr>
      </a:lvl7pPr>
      <a:lvl8pPr marL="1714489" algn="l" defTabSz="489854" rtl="0" eaLnBrk="1" latinLnBrk="0" hangingPunct="1">
        <a:defRPr sz="956" kern="1200">
          <a:solidFill>
            <a:schemeClr val="tx1"/>
          </a:solidFill>
          <a:latin typeface="+mn-lt"/>
          <a:ea typeface="+mn-ea"/>
          <a:cs typeface="+mn-cs"/>
        </a:defRPr>
      </a:lvl8pPr>
      <a:lvl9pPr marL="1959416" algn="l" defTabSz="489854" rtl="0" eaLnBrk="1" latinLnBrk="0" hangingPunct="1">
        <a:defRPr sz="95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hart" Target="../charts/chart32.xml"/><Relationship Id="rId13" Type="http://schemas.openxmlformats.org/officeDocument/2006/relationships/image" Target="../media/image26.png"/><Relationship Id="rId3" Type="http://schemas.openxmlformats.org/officeDocument/2006/relationships/chart" Target="../charts/chart29.xml"/><Relationship Id="rId7" Type="http://schemas.openxmlformats.org/officeDocument/2006/relationships/chart" Target="../charts/chart31.xml"/><Relationship Id="rId12"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5.xml"/><Relationship Id="rId6" Type="http://schemas.openxmlformats.org/officeDocument/2006/relationships/image" Target="../media/image9.png"/><Relationship Id="rId11" Type="http://schemas.openxmlformats.org/officeDocument/2006/relationships/image" Target="../media/image17.png"/><Relationship Id="rId5" Type="http://schemas.openxmlformats.org/officeDocument/2006/relationships/image" Target="../media/image10.jpeg"/><Relationship Id="rId10" Type="http://schemas.openxmlformats.org/officeDocument/2006/relationships/image" Target="../media/image16.png"/><Relationship Id="rId4" Type="http://schemas.openxmlformats.org/officeDocument/2006/relationships/chart" Target="../charts/chart30.xml"/><Relationship Id="rId9" Type="http://schemas.openxmlformats.org/officeDocument/2006/relationships/chart" Target="../charts/chart33.xml"/><Relationship Id="rId14" Type="http://schemas.openxmlformats.org/officeDocument/2006/relationships/chart" Target="../charts/chart34.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chart" Target="../charts/chart5.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2.png"/><Relationship Id="rId3" Type="http://schemas.openxmlformats.org/officeDocument/2006/relationships/chart" Target="../charts/chart6.xml"/><Relationship Id="rId7" Type="http://schemas.openxmlformats.org/officeDocument/2006/relationships/chart" Target="../charts/chart9.xml"/><Relationship Id="rId12" Type="http://schemas.microsoft.com/office/2007/relationships/hdphoto" Target="../media/hdphoto2.wdp"/><Relationship Id="rId17" Type="http://schemas.openxmlformats.org/officeDocument/2006/relationships/image" Target="../media/image15.png"/><Relationship Id="rId2" Type="http://schemas.openxmlformats.org/officeDocument/2006/relationships/notesSlide" Target="../notesSlides/notesSlide5.xml"/><Relationship Id="rId16" Type="http://schemas.openxmlformats.org/officeDocument/2006/relationships/image" Target="../media/image14.png"/><Relationship Id="rId1" Type="http://schemas.openxmlformats.org/officeDocument/2006/relationships/slideLayout" Target="../slideLayouts/slideLayout12.xml"/><Relationship Id="rId6" Type="http://schemas.openxmlformats.org/officeDocument/2006/relationships/chart" Target="../charts/chart8.xml"/><Relationship Id="rId11" Type="http://schemas.openxmlformats.org/officeDocument/2006/relationships/image" Target="../media/image11.png"/><Relationship Id="rId5" Type="http://schemas.openxmlformats.org/officeDocument/2006/relationships/chart" Target="../charts/chart7.xml"/><Relationship Id="rId15" Type="http://schemas.microsoft.com/office/2007/relationships/hdphoto" Target="../media/hdphoto3.wdp"/><Relationship Id="rId10" Type="http://schemas.openxmlformats.org/officeDocument/2006/relationships/chart" Target="../charts/chart11.xml"/><Relationship Id="rId4" Type="http://schemas.openxmlformats.org/officeDocument/2006/relationships/image" Target="../media/image9.png"/><Relationship Id="rId9" Type="http://schemas.openxmlformats.org/officeDocument/2006/relationships/chart" Target="../charts/chart10.xml"/><Relationship Id="rId1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chart" Target="../charts/chart13.xml"/><Relationship Id="rId13" Type="http://schemas.openxmlformats.org/officeDocument/2006/relationships/chart" Target="../charts/chart15.xml"/><Relationship Id="rId3" Type="http://schemas.openxmlformats.org/officeDocument/2006/relationships/image" Target="../media/image16.png"/><Relationship Id="rId7" Type="http://schemas.openxmlformats.org/officeDocument/2006/relationships/image" Target="../media/image18.png"/><Relationship Id="rId12"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chart" Target="../charts/chart12.xml"/><Relationship Id="rId11" Type="http://schemas.openxmlformats.org/officeDocument/2006/relationships/image" Target="../media/image10.jpeg"/><Relationship Id="rId5" Type="http://schemas.openxmlformats.org/officeDocument/2006/relationships/image" Target="../media/image9.png"/><Relationship Id="rId10" Type="http://schemas.openxmlformats.org/officeDocument/2006/relationships/image" Target="../media/image19.png"/><Relationship Id="rId4" Type="http://schemas.openxmlformats.org/officeDocument/2006/relationships/image" Target="../media/image17.png"/><Relationship Id="rId9" Type="http://schemas.openxmlformats.org/officeDocument/2006/relationships/chart" Target="../charts/chart14.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1.png"/><Relationship Id="rId18" Type="http://schemas.openxmlformats.org/officeDocument/2006/relationships/chart" Target="../charts/chart22.xml"/><Relationship Id="rId3" Type="http://schemas.openxmlformats.org/officeDocument/2006/relationships/chart" Target="../charts/chart16.xml"/><Relationship Id="rId7" Type="http://schemas.openxmlformats.org/officeDocument/2006/relationships/image" Target="../media/image10.jpeg"/><Relationship Id="rId12" Type="http://schemas.openxmlformats.org/officeDocument/2006/relationships/chart" Target="../charts/chart21.xml"/><Relationship Id="rId17" Type="http://schemas.openxmlformats.org/officeDocument/2006/relationships/image" Target="../media/image23.png"/><Relationship Id="rId2" Type="http://schemas.openxmlformats.org/officeDocument/2006/relationships/notesSlide" Target="../notesSlides/notesSlide7.xml"/><Relationship Id="rId16" Type="http://schemas.microsoft.com/office/2007/relationships/hdphoto" Target="../media/hdphoto5.wdp"/><Relationship Id="rId1" Type="http://schemas.openxmlformats.org/officeDocument/2006/relationships/slideLayout" Target="../slideLayouts/slideLayout30.xml"/><Relationship Id="rId6" Type="http://schemas.openxmlformats.org/officeDocument/2006/relationships/chart" Target="../charts/chart17.xml"/><Relationship Id="rId11" Type="http://schemas.openxmlformats.org/officeDocument/2006/relationships/chart" Target="../charts/chart20.xml"/><Relationship Id="rId5" Type="http://schemas.openxmlformats.org/officeDocument/2006/relationships/image" Target="../media/image17.png"/><Relationship Id="rId15" Type="http://schemas.openxmlformats.org/officeDocument/2006/relationships/image" Target="../media/image22.png"/><Relationship Id="rId10" Type="http://schemas.openxmlformats.org/officeDocument/2006/relationships/chart" Target="../charts/chart19.xml"/><Relationship Id="rId4" Type="http://schemas.openxmlformats.org/officeDocument/2006/relationships/image" Target="../media/image16.png"/><Relationship Id="rId9" Type="http://schemas.openxmlformats.org/officeDocument/2006/relationships/chart" Target="../charts/chart18.xml"/><Relationship Id="rId14" Type="http://schemas.microsoft.com/office/2007/relationships/hdphoto" Target="../media/hdphoto4.wdp"/></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chart" Target="../charts/chart28.xml"/><Relationship Id="rId3" Type="http://schemas.openxmlformats.org/officeDocument/2006/relationships/chart" Target="../charts/chart23.xml"/><Relationship Id="rId7" Type="http://schemas.openxmlformats.org/officeDocument/2006/relationships/image" Target="../media/image10.jpeg"/><Relationship Id="rId12" Type="http://schemas.openxmlformats.org/officeDocument/2006/relationships/chart" Target="../charts/chart27.xml"/><Relationship Id="rId17" Type="http://schemas.openxmlformats.org/officeDocument/2006/relationships/image" Target="../media/image25.png"/><Relationship Id="rId2" Type="http://schemas.openxmlformats.org/officeDocument/2006/relationships/notesSlide" Target="../notesSlides/notesSlide8.xml"/><Relationship Id="rId16" Type="http://schemas.microsoft.com/office/2007/relationships/hdphoto" Target="../media/hdphoto6.wdp"/><Relationship Id="rId1" Type="http://schemas.openxmlformats.org/officeDocument/2006/relationships/slideLayout" Target="../slideLayouts/slideLayout7.xml"/><Relationship Id="rId6" Type="http://schemas.openxmlformats.org/officeDocument/2006/relationships/chart" Target="../charts/chart24.xml"/><Relationship Id="rId11" Type="http://schemas.openxmlformats.org/officeDocument/2006/relationships/chart" Target="../charts/chart26.xml"/><Relationship Id="rId5" Type="http://schemas.openxmlformats.org/officeDocument/2006/relationships/image" Target="../media/image17.png"/><Relationship Id="rId15" Type="http://schemas.openxmlformats.org/officeDocument/2006/relationships/image" Target="../media/image24.png"/><Relationship Id="rId10" Type="http://schemas.openxmlformats.org/officeDocument/2006/relationships/chart" Target="../charts/chart25.xml"/><Relationship Id="rId4" Type="http://schemas.openxmlformats.org/officeDocument/2006/relationships/image" Target="../media/image16.png"/><Relationship Id="rId9" Type="http://schemas.openxmlformats.org/officeDocument/2006/relationships/image" Target="../media/image18.png"/><Relationship Id="rId1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5931" y="1958975"/>
            <a:ext cx="9180137" cy="1470025"/>
          </a:xfrm>
        </p:spPr>
        <p:txBody>
          <a:bodyPr/>
          <a:lstStyle/>
          <a:p>
            <a:r>
              <a:rPr lang="en-GB" sz="2350" b="1"/>
              <a:t>Formal Complaints – Annual Report Summary 2021/22 </a:t>
            </a:r>
            <a:endParaRPr lang="en-GB" b="1"/>
          </a:p>
        </p:txBody>
      </p:sp>
      <p:sp>
        <p:nvSpPr>
          <p:cNvPr id="3" name="Subtitle 2"/>
          <p:cNvSpPr>
            <a:spLocks noGrp="1"/>
          </p:cNvSpPr>
          <p:nvPr>
            <p:ph type="subTitle" idx="1"/>
          </p:nvPr>
        </p:nvSpPr>
        <p:spPr>
          <a:xfrm>
            <a:off x="1241278" y="2987601"/>
            <a:ext cx="9144000" cy="1655762"/>
          </a:xfrm>
        </p:spPr>
        <p:txBody>
          <a:bodyPr>
            <a:normAutofit fontScale="70000" lnSpcReduction="20000"/>
          </a:bodyPr>
          <a:lstStyle/>
          <a:p>
            <a:endParaRPr lang="en-GB"/>
          </a:p>
          <a:p>
            <a:endParaRPr lang="en-GB" b="1"/>
          </a:p>
          <a:p>
            <a:endParaRPr lang="en-GB" sz="3200" b="1"/>
          </a:p>
          <a:p>
            <a:r>
              <a:rPr lang="en-GB" sz="3200" b="1"/>
              <a:t>Audit Committee July 2022</a:t>
            </a:r>
          </a:p>
          <a:p>
            <a:r>
              <a:rPr lang="en-GB"/>
              <a:t> </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030764"/>
            <a:ext cx="12192000" cy="822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17408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2">
                <a:lumMod val="0"/>
                <a:lumOff val="100000"/>
              </a:schemeClr>
            </a:gs>
            <a:gs pos="100000">
              <a:schemeClr val="accent2">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0725" y="386776"/>
            <a:ext cx="10530533" cy="988119"/>
          </a:xfrm>
        </p:spPr>
        <p:txBody>
          <a:bodyPr>
            <a:normAutofit fontScale="90000"/>
          </a:bodyPr>
          <a:lstStyle/>
          <a:p>
            <a:pPr algn="l"/>
            <a:r>
              <a:rPr lang="en-GB" sz="2300" b="1" dirty="0">
                <a:latin typeface="Calibri Light"/>
                <a:ea typeface="Calibri Light"/>
                <a:cs typeface="Calibri Light"/>
              </a:rPr>
              <a:t>Formal Complaints </a:t>
            </a:r>
            <a:r>
              <a:rPr lang="en-GB" sz="2300" b="1" dirty="0">
                <a:solidFill>
                  <a:srgbClr val="0070C0"/>
                </a:solidFill>
              </a:rPr>
              <a:t>I </a:t>
            </a:r>
            <a:r>
              <a:rPr lang="en-GB" sz="2100" b="1" dirty="0">
                <a:solidFill>
                  <a:srgbClr val="0070C0"/>
                </a:solidFill>
                <a:latin typeface="Calibri"/>
                <a:ea typeface="Calibri"/>
                <a:cs typeface="Calibri"/>
              </a:rPr>
              <a:t>Resources &amp; Assets</a:t>
            </a:r>
            <a:br>
              <a:rPr lang="en-GB" sz="2100" b="1" dirty="0">
                <a:solidFill>
                  <a:srgbClr val="0070C0"/>
                </a:solidFill>
              </a:rPr>
            </a:br>
            <a:r>
              <a:rPr lang="en-GB" sz="1600" b="1" dirty="0">
                <a:solidFill>
                  <a:srgbClr val="0070C0"/>
                </a:solidFill>
                <a:latin typeface="Calibri Light" panose="020F0302020204030204" pitchFamily="34" charset="0"/>
                <a:cs typeface="Calibri Light" panose="020F0302020204030204" pitchFamily="34" charset="0"/>
              </a:rPr>
              <a:t>23 complaints were resolved informally. The number of formal complaints managed fell by 2. The fall may be attributed with teams better informed about the complaints process. The 3 LGSCO cases spanned over several quarters, with 1 not upheld, another not investigated and 1 considered out of scope.  </a:t>
            </a:r>
            <a:endParaRPr lang="en-GB" sz="1400" b="1" dirty="0">
              <a:solidFill>
                <a:srgbClr val="0070C0"/>
              </a:solidFill>
              <a:latin typeface="Calibri Light" panose="020F0302020204030204" pitchFamily="34" charset="0"/>
              <a:ea typeface="Calibri Light"/>
              <a:cs typeface="Calibri Light" panose="020F0302020204030204" pitchFamily="34" charset="0"/>
            </a:endParaRPr>
          </a:p>
        </p:txBody>
      </p:sp>
      <p:sp>
        <p:nvSpPr>
          <p:cNvPr id="7" name="Rectangle: Rounded Corners 101">
            <a:extLst>
              <a:ext uri="{FF2B5EF4-FFF2-40B4-BE49-F238E27FC236}">
                <a16:creationId xmlns:a16="http://schemas.microsoft.com/office/drawing/2014/main" id="{6128DB79-7202-4A9D-A6AC-176A6662FB5B}"/>
              </a:ext>
            </a:extLst>
          </p:cNvPr>
          <p:cNvSpPr/>
          <p:nvPr/>
        </p:nvSpPr>
        <p:spPr>
          <a:xfrm>
            <a:off x="6070964" y="3413120"/>
            <a:ext cx="5339852"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9" name="Rectangle: Rounded Corners 95">
            <a:extLst>
              <a:ext uri="{FF2B5EF4-FFF2-40B4-BE49-F238E27FC236}">
                <a16:creationId xmlns:a16="http://schemas.microsoft.com/office/drawing/2014/main" id="{95462CA7-AEEB-4B03-8416-E6A19425CEEB}"/>
              </a:ext>
            </a:extLst>
          </p:cNvPr>
          <p:cNvSpPr/>
          <p:nvPr/>
        </p:nvSpPr>
        <p:spPr>
          <a:xfrm>
            <a:off x="747234" y="3434969"/>
            <a:ext cx="2915260"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2" name="Text Placeholder 438">
            <a:extLst>
              <a:ext uri="{FF2B5EF4-FFF2-40B4-BE49-F238E27FC236}">
                <a16:creationId xmlns:a16="http://schemas.microsoft.com/office/drawing/2014/main" id="{B49A98DC-0484-43DA-8119-2585E759C606}"/>
              </a:ext>
            </a:extLst>
          </p:cNvPr>
          <p:cNvSpPr txBox="1">
            <a:spLocks/>
          </p:cNvSpPr>
          <p:nvPr/>
        </p:nvSpPr>
        <p:spPr>
          <a:xfrm>
            <a:off x="1277556" y="2882005"/>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13"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899956" y="5581609"/>
          <a:ext cx="815578" cy="8191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90815" y="3648092"/>
          <a:ext cx="709776" cy="757863"/>
        </p:xfrm>
        <a:graphic>
          <a:graphicData uri="http://schemas.openxmlformats.org/drawingml/2006/chart">
            <c:chart xmlns:c="http://schemas.openxmlformats.org/drawingml/2006/chart" xmlns:r="http://schemas.openxmlformats.org/officeDocument/2006/relationships" r:id="rId4"/>
          </a:graphicData>
        </a:graphic>
      </p:graphicFrame>
      <p:sp>
        <p:nvSpPr>
          <p:cNvPr id="18" name="Text Placeholder 438">
            <a:extLst>
              <a:ext uri="{FF2B5EF4-FFF2-40B4-BE49-F238E27FC236}">
                <a16:creationId xmlns:a16="http://schemas.microsoft.com/office/drawing/2014/main" id="{B49A98DC-0484-43DA-8119-2585E759C606}"/>
              </a:ext>
            </a:extLst>
          </p:cNvPr>
          <p:cNvSpPr txBox="1">
            <a:spLocks/>
          </p:cNvSpPr>
          <p:nvPr/>
        </p:nvSpPr>
        <p:spPr>
          <a:xfrm>
            <a:off x="1664575" y="3847328"/>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a:ln>
                  <a:noFill/>
                </a:ln>
                <a:solidFill>
                  <a:prstClr val="white"/>
                </a:solidFill>
                <a:effectLst/>
                <a:uLnTx/>
                <a:uFillTx/>
                <a:latin typeface="Rockwell"/>
                <a:ea typeface="+mn-ea"/>
                <a:cs typeface="+mn-cs"/>
              </a:rPr>
              <a:t>0</a:t>
            </a:r>
          </a:p>
        </p:txBody>
      </p:sp>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037" y="3798299"/>
            <a:ext cx="661045" cy="461279"/>
          </a:xfrm>
          <a:prstGeom prst="rect">
            <a:avLst/>
          </a:prstGeom>
        </p:spPr>
      </p:pic>
      <p:sp>
        <p:nvSpPr>
          <p:cNvPr id="20" name="Text Placeholder 28">
            <a:extLst>
              <a:ext uri="{FF2B5EF4-FFF2-40B4-BE49-F238E27FC236}">
                <a16:creationId xmlns:a16="http://schemas.microsoft.com/office/drawing/2014/main" id="{12BCD4F1-2504-47C1-99F6-B39BCBDDC0FB}"/>
              </a:ext>
            </a:extLst>
          </p:cNvPr>
          <p:cNvSpPr txBox="1">
            <a:spLocks/>
          </p:cNvSpPr>
          <p:nvPr/>
        </p:nvSpPr>
        <p:spPr>
          <a:xfrm>
            <a:off x="2008049" y="3918667"/>
            <a:ext cx="1474986" cy="17648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webform</a:t>
            </a:r>
          </a:p>
        </p:txBody>
      </p:sp>
      <p:sp>
        <p:nvSpPr>
          <p:cNvPr id="21" name="TextBox 20">
            <a:extLst>
              <a:ext uri="{FF2B5EF4-FFF2-40B4-BE49-F238E27FC236}">
                <a16:creationId xmlns:a16="http://schemas.microsoft.com/office/drawing/2014/main" id="{5D7545F1-B8C5-41E6-A047-F375A3A85988}"/>
              </a:ext>
            </a:extLst>
          </p:cNvPr>
          <p:cNvSpPr txBox="1"/>
          <p:nvPr/>
        </p:nvSpPr>
        <p:spPr>
          <a:xfrm>
            <a:off x="595423" y="5183757"/>
            <a:ext cx="10810379" cy="1361911"/>
          </a:xfrm>
          <a:prstGeom prst="rect">
            <a:avLst/>
          </a:prstGeom>
          <a:noFill/>
        </p:spPr>
        <p:txBody>
          <a:bodyPr wrap="square" lIns="68580" tIns="34290" rIns="68580" bIns="34290" rtlCol="0" anchor="t">
            <a:spAutoFit/>
          </a:bodyPr>
          <a:lstStyle/>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a:ln>
                  <a:noFill/>
                </a:ln>
                <a:solidFill>
                  <a:prstClr val="black"/>
                </a:solidFill>
                <a:effectLst/>
                <a:uLnTx/>
                <a:uFillTx/>
                <a:latin typeface="Calibri"/>
                <a:ea typeface="+mn-lt"/>
                <a:cs typeface="Calibri"/>
              </a:rPr>
              <a:t>23</a:t>
            </a:r>
            <a:r>
              <a:rPr kumimoji="0" lang="en-GB" sz="1400" b="0" i="0" u="none" strike="noStrike" kern="1200" cap="none" spc="0" normalizeH="0" baseline="0" noProof="0">
                <a:ln>
                  <a:noFill/>
                </a:ln>
                <a:solidFill>
                  <a:prstClr val="black"/>
                </a:solidFill>
                <a:effectLst/>
                <a:uLnTx/>
                <a:uFillTx/>
                <a:latin typeface="Calibri"/>
                <a:ea typeface="+mn-lt"/>
                <a:cs typeface="Calibri"/>
              </a:rPr>
              <a:t> cases (64%) were resolved outside the formal complaints process.</a:t>
            </a:r>
            <a:r>
              <a:rPr kumimoji="0" lang="en-GB" sz="1400" b="1" i="0" u="none" strike="noStrike" kern="1200" cap="none" spc="0" normalizeH="0" baseline="0" noProof="0">
                <a:ln>
                  <a:noFill/>
                </a:ln>
                <a:solidFill>
                  <a:prstClr val="black"/>
                </a:solidFill>
                <a:effectLst/>
                <a:uLnTx/>
                <a:uFillTx/>
                <a:latin typeface="Calibri"/>
                <a:ea typeface="+mn-lt"/>
                <a:cs typeface="Calibri"/>
              </a:rPr>
              <a:t> 6 </a:t>
            </a:r>
            <a:r>
              <a:rPr kumimoji="0" lang="en-GB" sz="1400" b="0" i="0" u="none" strike="noStrike" kern="1200" cap="none" spc="0" normalizeH="0" baseline="0" noProof="0">
                <a:ln>
                  <a:noFill/>
                </a:ln>
                <a:solidFill>
                  <a:prstClr val="black"/>
                </a:solidFill>
                <a:effectLst/>
                <a:uLnTx/>
                <a:uFillTx/>
                <a:latin typeface="Calibri"/>
                <a:ea typeface="+mn-lt"/>
                <a:cs typeface="Calibri"/>
              </a:rPr>
              <a:t>individual cases were formally processed. </a:t>
            </a:r>
            <a:r>
              <a:rPr lang="en-GB" sz="1400">
                <a:solidFill>
                  <a:prstClr val="black"/>
                </a:solidFill>
                <a:latin typeface="Calibri"/>
                <a:ea typeface="+mn-lt"/>
                <a:cs typeface="Calibri"/>
              </a:rPr>
              <a:t>The LGSCO cases were either not investigated or not upheld.</a:t>
            </a:r>
            <a:endParaRPr kumimoji="0" lang="en-GB" sz="1400" b="0" i="0" u="none" strike="noStrike" kern="1200" cap="none" spc="0" normalizeH="0" baseline="0" noProof="0">
              <a:ln>
                <a:noFill/>
              </a:ln>
              <a:solidFill>
                <a:prstClr val="black"/>
              </a:solidFill>
              <a:effectLst/>
              <a:uLnTx/>
              <a:uFillTx/>
              <a:latin typeface="Calibri"/>
              <a:ea typeface="+mn-lt"/>
              <a:cs typeface="Calibri"/>
            </a:endParaRPr>
          </a:p>
          <a:p>
            <a:pPr marL="171450" indent="-171450" defTabSz="685718">
              <a:buFont typeface="Arial" panose="020B0604020202020204" pitchFamily="34" charset="0"/>
              <a:buChar char="•"/>
              <a:defRPr/>
            </a:pPr>
            <a:r>
              <a:rPr kumimoji="0" lang="en-GB" sz="1400" b="0" i="0" u="none" strike="noStrike" kern="1200" cap="none" spc="0" normalizeH="0" baseline="0" noProof="0">
                <a:ln>
                  <a:noFill/>
                </a:ln>
                <a:solidFill>
                  <a:prstClr val="black"/>
                </a:solidFill>
                <a:effectLst/>
                <a:uLnTx/>
                <a:uFillTx/>
                <a:latin typeface="Calibri"/>
                <a:ea typeface="+mn-lt"/>
                <a:cs typeface="Calibri"/>
              </a:rPr>
              <a:t>In Q1, a </a:t>
            </a:r>
            <a:r>
              <a:rPr kumimoji="0" lang="en-GB" sz="1400" b="0" i="0" u="none" strike="noStrike" kern="1200" cap="none" spc="0" normalizeH="0" baseline="0" noProof="0">
                <a:ln>
                  <a:noFill/>
                </a:ln>
                <a:solidFill>
                  <a:prstClr val="black"/>
                </a:solidFill>
                <a:effectLst/>
                <a:uLnTx/>
                <a:uFillTx/>
                <a:latin typeface="Calibri"/>
                <a:ea typeface="+mn-ea"/>
                <a:cs typeface="+mn-cs"/>
              </a:rPr>
              <a:t>Stage 1 Council Tax benefit complaint escalated to Stage 2 but was not investigated further, as it had already been upheld. </a:t>
            </a:r>
          </a:p>
          <a:p>
            <a:pPr marL="171450" indent="-171450" defTabSz="685718">
              <a:buFont typeface="Arial" panose="020B0604020202020204" pitchFamily="34" charset="0"/>
              <a:buChar char="•"/>
              <a:defRPr/>
            </a:pPr>
            <a:r>
              <a:rPr kumimoji="0" lang="en-GB" sz="1400" b="0" i="0" u="none" strike="noStrike" kern="1200" cap="none" spc="0" normalizeH="0" baseline="0" noProof="0">
                <a:ln>
                  <a:noFill/>
                </a:ln>
                <a:solidFill>
                  <a:prstClr val="black"/>
                </a:solidFill>
                <a:effectLst/>
                <a:uLnTx/>
                <a:uFillTx/>
                <a:latin typeface="Calibri"/>
                <a:ea typeface="+mn-ea"/>
                <a:cs typeface="+mn-cs"/>
              </a:rPr>
              <a:t>One Ombudsman complaint concerned a decision not to approve a Coronavirus – Tier 4 Business Grant. This was not upheld. Another LGSCO case was not investigated because the complainant </a:t>
            </a:r>
            <a:r>
              <a:rPr lang="en-GB" sz="1400">
                <a:solidFill>
                  <a:prstClr val="black"/>
                </a:solidFill>
                <a:latin typeface="Calibri"/>
              </a:rPr>
              <a:t>had gone to the First Tier Tribunal and no other aspect of the complaint fell within the Ombudsman’s jurisdiction</a:t>
            </a:r>
            <a:r>
              <a:rPr kumimoji="0" lang="en-GB" sz="1400" b="0" i="0" u="none" strike="noStrike" kern="1200" cap="none" spc="0" normalizeH="0" baseline="0" noProof="0">
                <a:ln>
                  <a:noFill/>
                </a:ln>
                <a:solidFill>
                  <a:prstClr val="black"/>
                </a:solidFill>
                <a:effectLst/>
                <a:uLnTx/>
                <a:uFillTx/>
                <a:latin typeface="Calibri"/>
                <a:ea typeface="+mn-ea"/>
                <a:cs typeface="+mn-cs"/>
              </a:rPr>
              <a:t>. </a:t>
            </a:r>
            <a:r>
              <a:rPr lang="en-GB" sz="1400">
                <a:solidFill>
                  <a:prstClr val="black"/>
                </a:solidFill>
                <a:latin typeface="Calibri"/>
              </a:rPr>
              <a:t>Similarly, another case was not investigated, because the complaint did not fall within their remit.</a:t>
            </a:r>
            <a:endParaRPr kumimoji="0" lang="en-GB" sz="1400" b="0" i="0" u="none" strike="noStrike" kern="1200" cap="none" spc="0" normalizeH="0" baseline="0" noProof="0">
              <a:ln>
                <a:noFill/>
              </a:ln>
              <a:solidFill>
                <a:prstClr val="black"/>
              </a:solidFill>
              <a:effectLst/>
              <a:uLnTx/>
              <a:uFillTx/>
              <a:latin typeface="Calibri"/>
              <a:ea typeface="+mn-lt"/>
              <a:cs typeface="Calibri"/>
            </a:endParaRPr>
          </a:p>
        </p:txBody>
      </p:sp>
      <p:sp>
        <p:nvSpPr>
          <p:cNvPr id="23" name="Rectangle: Rounded Corners 66">
            <a:extLst>
              <a:ext uri="{FF2B5EF4-FFF2-40B4-BE49-F238E27FC236}">
                <a16:creationId xmlns:a16="http://schemas.microsoft.com/office/drawing/2014/main" id="{9C5808C2-ECC5-4CD0-87AF-46B374EF53DD}"/>
              </a:ext>
            </a:extLst>
          </p:cNvPr>
          <p:cNvSpPr/>
          <p:nvPr/>
        </p:nvSpPr>
        <p:spPr>
          <a:xfrm>
            <a:off x="780725" y="1445888"/>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4" name="TextBox 21">
            <a:extLst>
              <a:ext uri="{FF2B5EF4-FFF2-40B4-BE49-F238E27FC236}">
                <a16:creationId xmlns:a16="http://schemas.microsoft.com/office/drawing/2014/main" id="{5F457759-E3DE-47D4-B730-57C0F951EFC6}"/>
              </a:ext>
            </a:extLst>
          </p:cNvPr>
          <p:cNvSpPr txBox="1"/>
          <p:nvPr/>
        </p:nvSpPr>
        <p:spPr>
          <a:xfrm>
            <a:off x="788659" y="1412946"/>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25" name="Rectangle: Rounded Corners 82">
            <a:extLst>
              <a:ext uri="{FF2B5EF4-FFF2-40B4-BE49-F238E27FC236}">
                <a16:creationId xmlns:a16="http://schemas.microsoft.com/office/drawing/2014/main" id="{753107B4-27F0-4831-9E35-010B4E0FDA85}"/>
              </a:ext>
            </a:extLst>
          </p:cNvPr>
          <p:cNvSpPr/>
          <p:nvPr/>
        </p:nvSpPr>
        <p:spPr>
          <a:xfrm>
            <a:off x="3713000" y="3293220"/>
            <a:ext cx="2324879" cy="1644818"/>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6" name="TextBox 21">
            <a:extLst>
              <a:ext uri="{FF2B5EF4-FFF2-40B4-BE49-F238E27FC236}">
                <a16:creationId xmlns:a16="http://schemas.microsoft.com/office/drawing/2014/main" id="{77629993-5A07-435E-80A7-3EA19B166827}"/>
              </a:ext>
            </a:extLst>
          </p:cNvPr>
          <p:cNvSpPr txBox="1"/>
          <p:nvPr/>
        </p:nvSpPr>
        <p:spPr>
          <a:xfrm>
            <a:off x="6006277" y="1412946"/>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27" name="Rectangle: Rounded Corners 88">
            <a:extLst>
              <a:ext uri="{FF2B5EF4-FFF2-40B4-BE49-F238E27FC236}">
                <a16:creationId xmlns:a16="http://schemas.microsoft.com/office/drawing/2014/main" id="{F515B4B0-14C9-47CB-B41F-B72584063659}"/>
              </a:ext>
            </a:extLst>
          </p:cNvPr>
          <p:cNvSpPr/>
          <p:nvPr/>
        </p:nvSpPr>
        <p:spPr>
          <a:xfrm>
            <a:off x="6006277" y="1452370"/>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8" name="TextBox 27">
            <a:extLst>
              <a:ext uri="{FF2B5EF4-FFF2-40B4-BE49-F238E27FC236}">
                <a16:creationId xmlns:a16="http://schemas.microsoft.com/office/drawing/2014/main" id="{CB837BEE-DE61-4A86-BFC1-F9C4E92CE0F9}"/>
              </a:ext>
            </a:extLst>
          </p:cNvPr>
          <p:cNvSpPr txBox="1"/>
          <p:nvPr/>
        </p:nvSpPr>
        <p:spPr>
          <a:xfrm>
            <a:off x="9664319" y="1482206"/>
            <a:ext cx="1792912" cy="1958228"/>
          </a:xfrm>
          <a:prstGeom prst="rect">
            <a:avLst/>
          </a:prstGeom>
          <a:noFill/>
          <a:ln>
            <a:noFill/>
          </a:ln>
        </p:spPr>
        <p:txBody>
          <a:bodyPr wrap="square" lIns="91440" tIns="45720" rIns="91440" bIns="4572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1F497D"/>
                </a:solidFill>
                <a:effectLst/>
                <a:uLnTx/>
                <a:uFillTx/>
                <a:latin typeface="Calibri"/>
                <a:ea typeface="+mn-ea"/>
                <a:cs typeface="+mn-cs"/>
              </a:rPr>
              <a:t>2020/21</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1F497D"/>
                </a:solidFill>
                <a:effectLst/>
                <a:uLnTx/>
                <a:uFillTx/>
                <a:latin typeface="Calibri"/>
                <a:ea typeface="+mn-ea"/>
                <a:cs typeface="+mn-cs"/>
              </a:rPr>
              <a:t>  15 complaints:</a:t>
            </a:r>
            <a:endParaRPr kumimoji="0" lang="en-GB" sz="1100" b="0" i="0" u="none" strike="noStrike" kern="1200" cap="none" spc="0" normalizeH="0" baseline="0" noProof="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1F497D"/>
                </a:solidFill>
                <a:effectLst/>
                <a:uLnTx/>
                <a:uFillTx/>
                <a:latin typeface="Calibri"/>
                <a:ea typeface="+mn-ea"/>
                <a:cs typeface="+mn-cs"/>
              </a:rPr>
              <a:t>    8 Stage 1</a:t>
            </a:r>
            <a:endParaRPr kumimoji="0" lang="en-GB" sz="1100" b="0" i="0" u="none" strike="noStrike" kern="1200" cap="none" spc="0" normalizeH="0" baseline="0" noProof="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1F497D"/>
                </a:solidFill>
                <a:effectLst/>
                <a:uLnTx/>
                <a:uFillTx/>
                <a:latin typeface="Calibri"/>
                <a:ea typeface="+mn-ea"/>
                <a:cs typeface="+mn-cs"/>
              </a:rPr>
              <a:t>    2 Stage 2, 5 LGSCO</a:t>
            </a: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lang="en-GB" sz="1100" b="1">
                <a:solidFill>
                  <a:srgbClr val="1F497D"/>
                </a:solidFill>
                <a:latin typeface="Calibri"/>
              </a:rPr>
              <a:t> </a:t>
            </a:r>
            <a:r>
              <a:rPr kumimoji="0" lang="en-GB" sz="1100" b="1" i="0" u="none" strike="noStrike" kern="1200" cap="none" spc="0" normalizeH="0" baseline="0" noProof="0">
                <a:ln>
                  <a:noFill/>
                </a:ln>
                <a:solidFill>
                  <a:srgbClr val="1F497D"/>
                </a:solidFill>
                <a:effectLst/>
                <a:uLnTx/>
                <a:uFillTx/>
                <a:latin typeface="Calibri"/>
                <a:ea typeface="+mn-ea"/>
                <a:cs typeface="+mn-cs"/>
              </a:rPr>
              <a:t>2021/22</a:t>
            </a:r>
            <a:endParaRPr kumimoji="0" lang="en-GB" sz="1100" b="1" i="0" u="none" strike="noStrike" kern="1200" cap="none" spc="0" normalizeH="0" baseline="0" noProof="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1F497D"/>
                </a:solidFill>
                <a:effectLst/>
                <a:uLnTx/>
                <a:uFillTx/>
                <a:latin typeface="Calibri"/>
                <a:ea typeface="+mn-ea"/>
                <a:cs typeface="+mn-cs"/>
              </a:rPr>
              <a:t>    13 complaints:</a:t>
            </a:r>
            <a:endParaRPr kumimoji="0" lang="en-GB" sz="1100" b="0" i="0" u="none" strike="noStrike" kern="1200" cap="none" spc="0" normalizeH="0" baseline="0" noProof="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solidFill>
                  <a:srgbClr val="1F497D"/>
                </a:solidFill>
                <a:effectLst/>
                <a:uLnTx/>
                <a:uFillTx/>
                <a:latin typeface="Calibri"/>
                <a:ea typeface="+mn-ea"/>
                <a:cs typeface="+mn-cs"/>
              </a:rPr>
              <a:t>  6 Stage 1</a:t>
            </a:r>
            <a:endParaRPr kumimoji="0" lang="en-GB" sz="1100" b="0" i="0" u="none" strike="noStrike" kern="1200" cap="none" spc="0" normalizeH="0" baseline="0" noProof="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solidFill>
                  <a:srgbClr val="1F497D"/>
                </a:solidFill>
                <a:effectLst/>
                <a:uLnTx/>
                <a:uFillTx/>
                <a:latin typeface="Calibri"/>
                <a:ea typeface="+mn-ea"/>
                <a:cs typeface="+mn-cs"/>
              </a:rPr>
              <a:t>  1 Stage 2</a:t>
            </a: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solidFill>
                  <a:srgbClr val="1F497D"/>
                </a:solidFill>
                <a:effectLst/>
                <a:uLnTx/>
                <a:uFillTx/>
                <a:latin typeface="Calibri"/>
                <a:ea typeface="+mn-ea"/>
                <a:cs typeface="+mn-cs"/>
              </a:rPr>
              <a:t>  6 LGSCO</a:t>
            </a:r>
            <a:endParaRPr kumimoji="0" lang="en-GB" sz="1100" b="0" i="0" u="none" strike="noStrike" kern="1200" cap="none" spc="0" normalizeH="0" baseline="0" noProof="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srgbClr val="4F81BD">
                  <a:lumMod val="75000"/>
                </a:srgbClr>
              </a:solidFill>
              <a:effectLst/>
              <a:uLnTx/>
              <a:uFillTx/>
              <a:latin typeface="Calibri"/>
              <a:ea typeface="+mn-ea"/>
              <a:cs typeface="+mn-cs"/>
            </a:endParaRPr>
          </a:p>
        </p:txBody>
      </p:sp>
      <p:sp>
        <p:nvSpPr>
          <p:cNvPr id="29" name="TextBox 21">
            <a:extLst>
              <a:ext uri="{FF2B5EF4-FFF2-40B4-BE49-F238E27FC236}">
                <a16:creationId xmlns:a16="http://schemas.microsoft.com/office/drawing/2014/main" id="{3D817FB9-5AA1-496D-8203-A581E2B7ADCA}"/>
              </a:ext>
            </a:extLst>
          </p:cNvPr>
          <p:cNvSpPr txBox="1"/>
          <p:nvPr/>
        </p:nvSpPr>
        <p:spPr>
          <a:xfrm>
            <a:off x="3888009" y="3824691"/>
            <a:ext cx="1156306" cy="83099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Which services were complaints submitted to?</a:t>
            </a:r>
          </a:p>
        </p:txBody>
      </p:sp>
      <p:sp>
        <p:nvSpPr>
          <p:cNvPr id="31" name="TextBox 21">
            <a:extLst>
              <a:ext uri="{FF2B5EF4-FFF2-40B4-BE49-F238E27FC236}">
                <a16:creationId xmlns:a16="http://schemas.microsoft.com/office/drawing/2014/main" id="{7F44B0EE-C231-480E-B7BD-EF21283CDD84}"/>
              </a:ext>
            </a:extLst>
          </p:cNvPr>
          <p:cNvSpPr txBox="1"/>
          <p:nvPr/>
        </p:nvSpPr>
        <p:spPr>
          <a:xfrm>
            <a:off x="713952" y="3401839"/>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32" name="Picture 31">
            <a:extLst>
              <a:ext uri="{FF2B5EF4-FFF2-40B4-BE49-F238E27FC236}">
                <a16:creationId xmlns:a16="http://schemas.microsoft.com/office/drawing/2014/main" id="{EFD6AE4E-F077-433A-BB7F-CCC0BEB7AADC}"/>
              </a:ext>
            </a:extLst>
          </p:cNvPr>
          <p:cNvPicPr>
            <a:picLocks noChangeAspect="1"/>
          </p:cNvPicPr>
          <p:nvPr/>
        </p:nvPicPr>
        <p:blipFill>
          <a:blip r:embed="rId6"/>
          <a:stretch>
            <a:fillRect/>
          </a:stretch>
        </p:blipFill>
        <p:spPr>
          <a:xfrm>
            <a:off x="925639" y="4341539"/>
            <a:ext cx="576212" cy="517691"/>
          </a:xfrm>
          <a:prstGeom prst="rect">
            <a:avLst/>
          </a:prstGeom>
        </p:spPr>
      </p:pic>
      <p:graphicFrame>
        <p:nvGraphicFramePr>
          <p:cNvPr id="33" name="Chart Placeholder 360" descr="Pie chart">
            <a:extLst>
              <a:ext uri="{FF2B5EF4-FFF2-40B4-BE49-F238E27FC236}">
                <a16:creationId xmlns:a16="http://schemas.microsoft.com/office/drawing/2014/main" id="{30F4A8AE-6EA9-466C-863E-4C1435406334}"/>
              </a:ext>
            </a:extLst>
          </p:cNvPr>
          <p:cNvGraphicFramePr>
            <a:graphicFrameLocks/>
          </p:cNvGraphicFramePr>
          <p:nvPr/>
        </p:nvGraphicFramePr>
        <p:xfrm>
          <a:off x="1603174" y="4219478"/>
          <a:ext cx="709776" cy="757863"/>
        </p:xfrm>
        <a:graphic>
          <a:graphicData uri="http://schemas.openxmlformats.org/drawingml/2006/chart">
            <c:chart xmlns:c="http://schemas.openxmlformats.org/drawingml/2006/chart" xmlns:r="http://schemas.openxmlformats.org/officeDocument/2006/relationships" r:id="rId7"/>
          </a:graphicData>
        </a:graphic>
      </p:graphicFrame>
      <p:sp>
        <p:nvSpPr>
          <p:cNvPr id="34" name="Text Placeholder 438">
            <a:extLst>
              <a:ext uri="{FF2B5EF4-FFF2-40B4-BE49-F238E27FC236}">
                <a16:creationId xmlns:a16="http://schemas.microsoft.com/office/drawing/2014/main" id="{04399C42-CB34-43CA-8B72-50272DA76E00}"/>
              </a:ext>
            </a:extLst>
          </p:cNvPr>
          <p:cNvSpPr txBox="1">
            <a:spLocks/>
          </p:cNvSpPr>
          <p:nvPr/>
        </p:nvSpPr>
        <p:spPr>
          <a:xfrm>
            <a:off x="1658547" y="4456994"/>
            <a:ext cx="574312" cy="388144"/>
          </a:xfrm>
          <a:prstGeom prst="rect">
            <a:avLst/>
          </a:prstGeom>
        </p:spPr>
        <p:txBody>
          <a:bodyPr vert="horz" lIns="68580" tIns="34290" rIns="68580" bIns="34290" rtlCol="0" anchor="t">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a:ln>
                  <a:noFill/>
                </a:ln>
                <a:solidFill>
                  <a:prstClr val="white"/>
                </a:solidFill>
                <a:effectLst/>
                <a:uLnTx/>
                <a:uFillTx/>
                <a:latin typeface="Rockwell"/>
                <a:ea typeface="+mn-ea"/>
                <a:cs typeface="+mn-cs"/>
              </a:rPr>
              <a:t>13</a:t>
            </a:r>
          </a:p>
        </p:txBody>
      </p:sp>
      <p:sp>
        <p:nvSpPr>
          <p:cNvPr id="35" name="Text Placeholder 28">
            <a:extLst>
              <a:ext uri="{FF2B5EF4-FFF2-40B4-BE49-F238E27FC236}">
                <a16:creationId xmlns:a16="http://schemas.microsoft.com/office/drawing/2014/main" id="{F89DEDBF-3D52-4470-B19C-DB9B407CD186}"/>
              </a:ext>
            </a:extLst>
          </p:cNvPr>
          <p:cNvSpPr txBox="1">
            <a:spLocks/>
          </p:cNvSpPr>
          <p:nvPr/>
        </p:nvSpPr>
        <p:spPr>
          <a:xfrm>
            <a:off x="1824065" y="4498927"/>
            <a:ext cx="1644428" cy="149129"/>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email</a:t>
            </a:r>
          </a:p>
        </p:txBody>
      </p:sp>
      <p:sp>
        <p:nvSpPr>
          <p:cNvPr id="36" name="TextBox 21">
            <a:extLst>
              <a:ext uri="{FF2B5EF4-FFF2-40B4-BE49-F238E27FC236}">
                <a16:creationId xmlns:a16="http://schemas.microsoft.com/office/drawing/2014/main" id="{B56D3D88-1151-49EA-8CA0-59572CE3A0DA}"/>
              </a:ext>
            </a:extLst>
          </p:cNvPr>
          <p:cNvSpPr txBox="1"/>
          <p:nvPr/>
        </p:nvSpPr>
        <p:spPr>
          <a:xfrm>
            <a:off x="7079102" y="3381203"/>
            <a:ext cx="3883962"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What were our residents dissatisfied with?</a:t>
            </a:r>
          </a:p>
        </p:txBody>
      </p:sp>
      <p:sp>
        <p:nvSpPr>
          <p:cNvPr id="37" name="Text Placeholder 28">
            <a:extLst>
              <a:ext uri="{FF2B5EF4-FFF2-40B4-BE49-F238E27FC236}">
                <a16:creationId xmlns:a16="http://schemas.microsoft.com/office/drawing/2014/main" id="{5AB78BFC-BDB5-4851-91D4-26CCF3AE6B27}"/>
              </a:ext>
            </a:extLst>
          </p:cNvPr>
          <p:cNvSpPr txBox="1">
            <a:spLocks/>
          </p:cNvSpPr>
          <p:nvPr/>
        </p:nvSpPr>
        <p:spPr>
          <a:xfrm>
            <a:off x="8433555" y="3731719"/>
            <a:ext cx="1281330" cy="388144"/>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Inadequate communication</a:t>
            </a:r>
          </a:p>
        </p:txBody>
      </p:sp>
      <p:sp>
        <p:nvSpPr>
          <p:cNvPr id="38" name="Text Placeholder 28">
            <a:extLst>
              <a:ext uri="{FF2B5EF4-FFF2-40B4-BE49-F238E27FC236}">
                <a16:creationId xmlns:a16="http://schemas.microsoft.com/office/drawing/2014/main" id="{D04DF509-C01F-4251-97E6-4DD4C736A6E7}"/>
              </a:ext>
            </a:extLst>
          </p:cNvPr>
          <p:cNvSpPr txBox="1">
            <a:spLocks/>
          </p:cNvSpPr>
          <p:nvPr/>
        </p:nvSpPr>
        <p:spPr>
          <a:xfrm>
            <a:off x="8211859" y="3587004"/>
            <a:ext cx="1474985" cy="419763"/>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900" b="0" i="0" u="none" strike="noStrike" kern="1200" cap="none" spc="0" normalizeH="0" baseline="0" noProof="0">
              <a:ln>
                <a:noFill/>
              </a:ln>
              <a:solidFill>
                <a:prstClr val="white"/>
              </a:solidFill>
              <a:effectLst/>
              <a:uLnTx/>
              <a:uFillTx/>
              <a:latin typeface="Verdana"/>
              <a:ea typeface="+mn-ea"/>
              <a:cs typeface="+mn-cs"/>
            </a:endParaRPr>
          </a:p>
        </p:txBody>
      </p:sp>
      <p:sp>
        <p:nvSpPr>
          <p:cNvPr id="41" name="Text Placeholder 438">
            <a:extLst>
              <a:ext uri="{FF2B5EF4-FFF2-40B4-BE49-F238E27FC236}">
                <a16:creationId xmlns:a16="http://schemas.microsoft.com/office/drawing/2014/main" id="{DFE6DF35-BBF9-4A70-A859-4F94A51955A4}"/>
              </a:ext>
            </a:extLst>
          </p:cNvPr>
          <p:cNvSpPr txBox="1">
            <a:spLocks/>
          </p:cNvSpPr>
          <p:nvPr/>
        </p:nvSpPr>
        <p:spPr>
          <a:xfrm>
            <a:off x="8849360" y="4449859"/>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43" name="Rectangle: Rounded Corners 118">
            <a:extLst>
              <a:ext uri="{FF2B5EF4-FFF2-40B4-BE49-F238E27FC236}">
                <a16:creationId xmlns:a16="http://schemas.microsoft.com/office/drawing/2014/main" id="{71B27411-D510-4EC9-8445-5FFA0DAA378C}"/>
              </a:ext>
            </a:extLst>
          </p:cNvPr>
          <p:cNvSpPr/>
          <p:nvPr/>
        </p:nvSpPr>
        <p:spPr>
          <a:xfrm>
            <a:off x="595423" y="5123911"/>
            <a:ext cx="10810379" cy="1644818"/>
          </a:xfrm>
          <a:prstGeom prst="roundRect">
            <a:avLst>
              <a:gd name="adj" fmla="val 153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3" name="Rectangle 2"/>
          <p:cNvSpPr/>
          <p:nvPr/>
        </p:nvSpPr>
        <p:spPr>
          <a:xfrm>
            <a:off x="8879890" y="4419079"/>
            <a:ext cx="457242" cy="380873"/>
          </a:xfrm>
          <a:prstGeom prst="rect">
            <a:avLst/>
          </a:prstGeom>
        </p:spPr>
        <p:txBody>
          <a:bodyPr wrap="square">
            <a:spAutoFit/>
          </a:bodyPr>
          <a:lstStyle/>
          <a:p>
            <a:pPr marL="0" marR="0" lvl="0" indent="0" algn="l" defTabSz="914373" rtl="0" eaLnBrk="1" fontAlgn="auto" latinLnBrk="0" hangingPunct="1">
              <a:lnSpc>
                <a:spcPct val="100000"/>
              </a:lnSpc>
              <a:spcBef>
                <a:spcPts val="0"/>
              </a:spcBef>
              <a:spcAft>
                <a:spcPts val="0"/>
              </a:spcAft>
              <a:buClrTx/>
              <a:buSzTx/>
              <a:buFontTx/>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graphicFrame>
        <p:nvGraphicFramePr>
          <p:cNvPr id="44" name="Chart 43"/>
          <p:cNvGraphicFramePr/>
          <p:nvPr>
            <p:extLst>
              <p:ext uri="{D42A27DB-BD31-4B8C-83A1-F6EECF244321}">
                <p14:modId xmlns:p14="http://schemas.microsoft.com/office/powerpoint/2010/main" val="337103531"/>
              </p:ext>
            </p:extLst>
          </p:nvPr>
        </p:nvGraphicFramePr>
        <p:xfrm>
          <a:off x="896036" y="1711556"/>
          <a:ext cx="4758197" cy="1425882"/>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6" name="Chart 45"/>
          <p:cNvGraphicFramePr/>
          <p:nvPr/>
        </p:nvGraphicFramePr>
        <p:xfrm>
          <a:off x="6080612" y="1719751"/>
          <a:ext cx="3421538" cy="1557950"/>
        </p:xfrm>
        <a:graphic>
          <a:graphicData uri="http://schemas.openxmlformats.org/drawingml/2006/chart">
            <c:chart xmlns:c="http://schemas.openxmlformats.org/drawingml/2006/chart" xmlns:r="http://schemas.openxmlformats.org/officeDocument/2006/relationships" r:id="rId9"/>
          </a:graphicData>
        </a:graphic>
      </p:graphicFrame>
      <p:sp>
        <p:nvSpPr>
          <p:cNvPr id="45" name="TextBox 44">
            <a:extLst>
              <a:ext uri="{FF2B5EF4-FFF2-40B4-BE49-F238E27FC236}">
                <a16:creationId xmlns:a16="http://schemas.microsoft.com/office/drawing/2014/main" id="{9F475348-3E70-4A9B-96E7-F289E6A2AE1E}"/>
              </a:ext>
            </a:extLst>
          </p:cNvPr>
          <p:cNvSpPr txBox="1"/>
          <p:nvPr/>
        </p:nvSpPr>
        <p:spPr>
          <a:xfrm>
            <a:off x="8950623" y="4586487"/>
            <a:ext cx="315775"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80" b="1">
                <a:solidFill>
                  <a:prstClr val="white"/>
                </a:solidFill>
                <a:latin typeface="Rockwell" panose="02060603020205020403" pitchFamily="18" charset="0"/>
                <a:ea typeface="Verdana" panose="020B0604030504040204" pitchFamily="34" charset="0"/>
              </a:rPr>
              <a:t>4</a:t>
            </a:r>
            <a:endPar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Verdana" panose="020B0604030504040204" pitchFamily="34" charset="0"/>
              <a:cs typeface="+mn-cs"/>
            </a:endParaRPr>
          </a:p>
        </p:txBody>
      </p:sp>
      <p:pic>
        <p:nvPicPr>
          <p:cNvPr id="39" name="Picture 38">
            <a:extLst>
              <a:ext uri="{FF2B5EF4-FFF2-40B4-BE49-F238E27FC236}">
                <a16:creationId xmlns:a16="http://schemas.microsoft.com/office/drawing/2014/main" id="{05634D3A-D4BF-48E1-9109-35006CC337F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834847" y="4077287"/>
            <a:ext cx="504005" cy="4871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0" name="Picture 39">
            <a:extLst>
              <a:ext uri="{FF2B5EF4-FFF2-40B4-BE49-F238E27FC236}">
                <a16:creationId xmlns:a16="http://schemas.microsoft.com/office/drawing/2014/main" id="{B9D77554-50A2-364E-DA2F-063AD34D7CE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758392" y="4077169"/>
            <a:ext cx="504005" cy="5185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2" name="TextBox 41">
            <a:extLst>
              <a:ext uri="{FF2B5EF4-FFF2-40B4-BE49-F238E27FC236}">
                <a16:creationId xmlns:a16="http://schemas.microsoft.com/office/drawing/2014/main" id="{E234F796-F23B-94CA-F19F-BDAD74AD8A76}"/>
              </a:ext>
            </a:extLst>
          </p:cNvPr>
          <p:cNvSpPr txBox="1"/>
          <p:nvPr/>
        </p:nvSpPr>
        <p:spPr>
          <a:xfrm>
            <a:off x="9852506" y="4564349"/>
            <a:ext cx="315775"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80" b="1">
                <a:solidFill>
                  <a:prstClr val="white"/>
                </a:solidFill>
                <a:latin typeface="Rockwell" panose="02060603020205020403" pitchFamily="18" charset="0"/>
                <a:ea typeface="Verdana" panose="020B0604030504040204" pitchFamily="34" charset="0"/>
              </a:rPr>
              <a:t>6</a:t>
            </a:r>
            <a:endPar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Verdana" panose="020B0604030504040204" pitchFamily="34" charset="0"/>
              <a:cs typeface="+mn-cs"/>
            </a:endParaRPr>
          </a:p>
        </p:txBody>
      </p:sp>
      <p:sp>
        <p:nvSpPr>
          <p:cNvPr id="47" name="Text Placeholder 28">
            <a:extLst>
              <a:ext uri="{FF2B5EF4-FFF2-40B4-BE49-F238E27FC236}">
                <a16:creationId xmlns:a16="http://schemas.microsoft.com/office/drawing/2014/main" id="{7FD82766-3225-2124-A6C9-179403152FCD}"/>
              </a:ext>
            </a:extLst>
          </p:cNvPr>
          <p:cNvSpPr txBox="1">
            <a:spLocks/>
          </p:cNvSpPr>
          <p:nvPr/>
        </p:nvSpPr>
        <p:spPr>
          <a:xfrm>
            <a:off x="9601710" y="3779875"/>
            <a:ext cx="824279" cy="26615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Decision</a:t>
            </a:r>
          </a:p>
        </p:txBody>
      </p:sp>
      <p:pic>
        <p:nvPicPr>
          <p:cNvPr id="48" name="Picture 47" descr="Text&#10;&#10;Description automatically generated">
            <a:extLst>
              <a:ext uri="{FF2B5EF4-FFF2-40B4-BE49-F238E27FC236}">
                <a16:creationId xmlns:a16="http://schemas.microsoft.com/office/drawing/2014/main" id="{DD1E8970-B2D2-9D89-95E0-09BD9CBADF4D}"/>
              </a:ext>
            </a:extLst>
          </p:cNvPr>
          <p:cNvPicPr/>
          <p:nvPr/>
        </p:nvPicPr>
        <p:blipFill>
          <a:blip r:embed="rId12">
            <a:duotone>
              <a:prstClr val="black"/>
              <a:srgbClr val="4472C4">
                <a:tint val="45000"/>
                <a:satMod val="400000"/>
              </a:srgbClr>
            </a:duotone>
          </a:blip>
          <a:stretch>
            <a:fillRect/>
          </a:stretch>
        </p:blipFill>
        <p:spPr>
          <a:xfrm>
            <a:off x="10705909" y="4115374"/>
            <a:ext cx="556719" cy="5185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9" name="TextBox 48">
            <a:extLst>
              <a:ext uri="{FF2B5EF4-FFF2-40B4-BE49-F238E27FC236}">
                <a16:creationId xmlns:a16="http://schemas.microsoft.com/office/drawing/2014/main" id="{061E9783-6060-1A16-D646-3A68F44DF4CC}"/>
              </a:ext>
            </a:extLst>
          </p:cNvPr>
          <p:cNvSpPr txBox="1"/>
          <p:nvPr/>
        </p:nvSpPr>
        <p:spPr>
          <a:xfrm>
            <a:off x="10840496" y="4595698"/>
            <a:ext cx="315775"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Verdana" panose="020B0604030504040204" pitchFamily="34" charset="0"/>
                <a:cs typeface="+mn-cs"/>
              </a:rPr>
              <a:t>1</a:t>
            </a:r>
          </a:p>
        </p:txBody>
      </p:sp>
      <p:pic>
        <p:nvPicPr>
          <p:cNvPr id="50" name="Picture 49">
            <a:extLst>
              <a:ext uri="{FF2B5EF4-FFF2-40B4-BE49-F238E27FC236}">
                <a16:creationId xmlns:a16="http://schemas.microsoft.com/office/drawing/2014/main" id="{F0852982-3476-1BDA-D2B1-94618D7D69CD}"/>
              </a:ext>
            </a:extLst>
          </p:cNvPr>
          <p:cNvPicPr>
            <a:picLocks noChangeAspect="1"/>
          </p:cNvPicPr>
          <p:nvPr/>
        </p:nvPicPr>
        <p:blipFill>
          <a:blip r:embed="rId13"/>
          <a:stretch>
            <a:fillRect/>
          </a:stretch>
        </p:blipFill>
        <p:spPr>
          <a:xfrm>
            <a:off x="7728142" y="4006870"/>
            <a:ext cx="722084" cy="668995"/>
          </a:xfrm>
          <a:prstGeom prst="rect">
            <a:avLst/>
          </a:prstGeom>
        </p:spPr>
      </p:pic>
      <p:sp>
        <p:nvSpPr>
          <p:cNvPr id="51" name="TextBox 50">
            <a:extLst>
              <a:ext uri="{FF2B5EF4-FFF2-40B4-BE49-F238E27FC236}">
                <a16:creationId xmlns:a16="http://schemas.microsoft.com/office/drawing/2014/main" id="{39A5D61B-D7B4-4561-BEF0-23977DC059E6}"/>
              </a:ext>
            </a:extLst>
          </p:cNvPr>
          <p:cNvSpPr txBox="1"/>
          <p:nvPr/>
        </p:nvSpPr>
        <p:spPr>
          <a:xfrm>
            <a:off x="7544181" y="3797424"/>
            <a:ext cx="1080838"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Staff conduct</a:t>
            </a:r>
          </a:p>
        </p:txBody>
      </p:sp>
      <p:sp>
        <p:nvSpPr>
          <p:cNvPr id="52" name="TextBox 51">
            <a:extLst>
              <a:ext uri="{FF2B5EF4-FFF2-40B4-BE49-F238E27FC236}">
                <a16:creationId xmlns:a16="http://schemas.microsoft.com/office/drawing/2014/main" id="{3CE68F35-6FF1-B6C8-8DC3-2C866401A626}"/>
              </a:ext>
            </a:extLst>
          </p:cNvPr>
          <p:cNvSpPr txBox="1"/>
          <p:nvPr/>
        </p:nvSpPr>
        <p:spPr>
          <a:xfrm>
            <a:off x="7905737" y="4556325"/>
            <a:ext cx="315775"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80" b="1">
                <a:solidFill>
                  <a:prstClr val="white"/>
                </a:solidFill>
                <a:latin typeface="Rockwell" panose="02060603020205020403" pitchFamily="18" charset="0"/>
                <a:ea typeface="Verdana" panose="020B0604030504040204" pitchFamily="34" charset="0"/>
              </a:rPr>
              <a:t>2</a:t>
            </a:r>
            <a:endPar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Verdana" panose="020B0604030504040204" pitchFamily="34" charset="0"/>
              <a:cs typeface="+mn-cs"/>
            </a:endParaRPr>
          </a:p>
        </p:txBody>
      </p:sp>
      <p:graphicFrame>
        <p:nvGraphicFramePr>
          <p:cNvPr id="53" name="Chart 52">
            <a:extLst>
              <a:ext uri="{FF2B5EF4-FFF2-40B4-BE49-F238E27FC236}">
                <a16:creationId xmlns:a16="http://schemas.microsoft.com/office/drawing/2014/main" id="{CED3B2CF-DD79-F6D7-16F5-6477A8F7665A}"/>
              </a:ext>
            </a:extLst>
          </p:cNvPr>
          <p:cNvGraphicFramePr/>
          <p:nvPr>
            <p:extLst>
              <p:ext uri="{D42A27DB-BD31-4B8C-83A1-F6EECF244321}">
                <p14:modId xmlns:p14="http://schemas.microsoft.com/office/powerpoint/2010/main" val="103221382"/>
              </p:ext>
            </p:extLst>
          </p:nvPr>
        </p:nvGraphicFramePr>
        <p:xfrm>
          <a:off x="4598830" y="2626649"/>
          <a:ext cx="3360790" cy="2901039"/>
        </p:xfrm>
        <a:graphic>
          <a:graphicData uri="http://schemas.openxmlformats.org/drawingml/2006/chart">
            <c:chart xmlns:c="http://schemas.openxmlformats.org/drawingml/2006/chart" xmlns:r="http://schemas.openxmlformats.org/officeDocument/2006/relationships" r:id="rId14"/>
          </a:graphicData>
        </a:graphic>
      </p:graphicFrame>
      <p:sp>
        <p:nvSpPr>
          <p:cNvPr id="54" name="TextBox 53">
            <a:extLst>
              <a:ext uri="{FF2B5EF4-FFF2-40B4-BE49-F238E27FC236}">
                <a16:creationId xmlns:a16="http://schemas.microsoft.com/office/drawing/2014/main" id="{96913319-C259-E848-8D33-96C64DA65EA4}"/>
              </a:ext>
            </a:extLst>
          </p:cNvPr>
          <p:cNvSpPr txBox="1"/>
          <p:nvPr/>
        </p:nvSpPr>
        <p:spPr>
          <a:xfrm>
            <a:off x="5206620" y="3517832"/>
            <a:ext cx="103082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b="1">
                <a:latin typeface="Verdana" panose="020B0604030504040204" pitchFamily="34" charset="0"/>
                <a:ea typeface="Verdana" panose="020B0604030504040204" pitchFamily="34" charset="0"/>
              </a:rPr>
              <a:t>Income</a:t>
            </a:r>
            <a:endParaRPr kumimoji="0" lang="en-GB" sz="800" b="1" i="0" u="none" strike="noStrike" kern="1200" cap="none" spc="0" normalizeH="0" baseline="0" noProof="0">
              <a:ln>
                <a:noFill/>
              </a:ln>
              <a:effectLst/>
              <a:uLnTx/>
              <a:uFillTx/>
              <a:latin typeface="Verdana" panose="020B0604030504040204" pitchFamily="34" charset="0"/>
              <a:ea typeface="Verdana" panose="020B060403050404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effectLst/>
                <a:uLnTx/>
                <a:uFillTx/>
                <a:latin typeface="Verdana" panose="020B0604030504040204" pitchFamily="34" charset="0"/>
                <a:ea typeface="Verdana" panose="020B0604030504040204" pitchFamily="34" charset="0"/>
                <a:cs typeface="+mn-cs"/>
              </a:rPr>
              <a:t> &amp;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effectLst/>
                <a:uLnTx/>
                <a:uFillTx/>
                <a:latin typeface="Verdana" panose="020B0604030504040204" pitchFamily="34" charset="0"/>
                <a:ea typeface="Verdana" panose="020B0604030504040204" pitchFamily="34" charset="0"/>
                <a:cs typeface="+mn-cs"/>
              </a:rPr>
              <a:t> Assessments </a:t>
            </a:r>
            <a:r>
              <a:rPr lang="en-GB" sz="800" b="1">
                <a:latin typeface="Verdana" panose="020B0604030504040204" pitchFamily="34" charset="0"/>
                <a:ea typeface="Verdana" panose="020B0604030504040204" pitchFamily="34" charset="0"/>
              </a:rPr>
              <a:t>(2)</a:t>
            </a:r>
            <a:endParaRPr kumimoji="0" lang="en-GB" sz="800" b="1" i="0" u="none" strike="noStrike" kern="1200" cap="none" spc="0" normalizeH="0" baseline="0" noProof="0">
              <a:ln>
                <a:noFill/>
              </a:ln>
              <a:effectLst/>
              <a:uLnTx/>
              <a:uFillTx/>
              <a:latin typeface="Verdana" panose="020B0604030504040204" pitchFamily="34" charset="0"/>
              <a:ea typeface="Verdana" panose="020B0604030504040204" pitchFamily="34" charset="0"/>
              <a:cs typeface="+mn-cs"/>
            </a:endParaRPr>
          </a:p>
        </p:txBody>
      </p:sp>
      <p:sp>
        <p:nvSpPr>
          <p:cNvPr id="55" name="TextBox 54">
            <a:extLst>
              <a:ext uri="{FF2B5EF4-FFF2-40B4-BE49-F238E27FC236}">
                <a16:creationId xmlns:a16="http://schemas.microsoft.com/office/drawing/2014/main" id="{44DEDCD3-2D0D-49DC-7267-AA5A61251554}"/>
              </a:ext>
            </a:extLst>
          </p:cNvPr>
          <p:cNvSpPr txBox="1"/>
          <p:nvPr/>
        </p:nvSpPr>
        <p:spPr>
          <a:xfrm>
            <a:off x="4066423" y="3315357"/>
            <a:ext cx="1462254"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b="1">
                <a:latin typeface="Verdana" panose="020B0604030504040204" pitchFamily="34" charset="0"/>
                <a:ea typeface="Verdana" panose="020B0604030504040204" pitchFamily="34" charset="0"/>
              </a:rPr>
              <a:t>Commercial property (1)</a:t>
            </a:r>
            <a:endParaRPr kumimoji="0" lang="en-GB" sz="800" b="1" i="0" u="none" strike="noStrike" kern="1200" cap="none" spc="0" normalizeH="0" baseline="0" noProof="0">
              <a:ln>
                <a:noFill/>
              </a:ln>
              <a:effectLst/>
              <a:uLnTx/>
              <a:uFillTx/>
              <a:latin typeface="Verdana" panose="020B0604030504040204" pitchFamily="34" charset="0"/>
              <a:ea typeface="Verdana" panose="020B0604030504040204" pitchFamily="34" charset="0"/>
              <a:cs typeface="+mn-cs"/>
            </a:endParaRPr>
          </a:p>
        </p:txBody>
      </p:sp>
      <p:cxnSp>
        <p:nvCxnSpPr>
          <p:cNvPr id="6" name="Straight Connector 5">
            <a:extLst>
              <a:ext uri="{FF2B5EF4-FFF2-40B4-BE49-F238E27FC236}">
                <a16:creationId xmlns:a16="http://schemas.microsoft.com/office/drawing/2014/main" id="{C6C98949-D972-31EA-52F2-6EF383C94D88}"/>
              </a:ext>
            </a:extLst>
          </p:cNvPr>
          <p:cNvCxnSpPr>
            <a:cxnSpLocks/>
          </p:cNvCxnSpPr>
          <p:nvPr/>
        </p:nvCxnSpPr>
        <p:spPr>
          <a:xfrm flipH="1" flipV="1">
            <a:off x="5477326" y="3426692"/>
            <a:ext cx="745706" cy="23828"/>
          </a:xfrm>
          <a:prstGeom prst="line">
            <a:avLst/>
          </a:prstGeom>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6E41CAB0-4057-5686-09A8-038C14D8735D}"/>
              </a:ext>
            </a:extLst>
          </p:cNvPr>
          <p:cNvSpPr txBox="1"/>
          <p:nvPr/>
        </p:nvSpPr>
        <p:spPr>
          <a:xfrm>
            <a:off x="6089533" y="3580599"/>
            <a:ext cx="146225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1">
                <a:latin typeface="Verdana" panose="020B0604030504040204" pitchFamily="34" charset="0"/>
                <a:ea typeface="Verdana" panose="020B0604030504040204" pitchFamily="34" charset="0"/>
              </a:rPr>
              <a:t>Benefits</a:t>
            </a:r>
            <a:endParaRPr kumimoji="0" lang="en-GB" sz="900" b="1" i="0" u="none" strike="noStrike" kern="1200" cap="none" spc="0" normalizeH="0" baseline="0" noProof="0">
              <a:ln>
                <a:noFill/>
              </a:ln>
              <a:effectLst/>
              <a:uLnTx/>
              <a:uFillTx/>
              <a:latin typeface="Verdana" panose="020B0604030504040204" pitchFamily="34" charset="0"/>
              <a:ea typeface="Verdana" panose="020B060403050404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effectLst/>
                <a:uLnTx/>
                <a:uFillTx/>
                <a:latin typeface="Verdana" panose="020B0604030504040204" pitchFamily="34" charset="0"/>
                <a:ea typeface="Verdana" panose="020B0604030504040204" pitchFamily="34" charset="0"/>
                <a:cs typeface="+mn-cs"/>
              </a:rPr>
              <a:t> &amp;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effectLst/>
                <a:uLnTx/>
                <a:uFillTx/>
                <a:latin typeface="Verdana" panose="020B0604030504040204" pitchFamily="34" charset="0"/>
                <a:ea typeface="Verdana" panose="020B0604030504040204" pitchFamily="34" charset="0"/>
                <a:cs typeface="+mn-cs"/>
              </a:rPr>
              <a:t> Assessments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1">
                <a:latin typeface="Verdana" panose="020B0604030504040204" pitchFamily="34" charset="0"/>
                <a:ea typeface="Verdana" panose="020B0604030504040204" pitchFamily="34" charset="0"/>
              </a:rPr>
              <a:t>(4</a:t>
            </a:r>
            <a:r>
              <a:rPr kumimoji="0" lang="en-GB" sz="900" b="1" i="0" u="none" strike="noStrike" kern="1200" cap="none" spc="0" normalizeH="0" baseline="0" noProof="0">
                <a:ln>
                  <a:noFill/>
                </a:ln>
                <a:effectLst/>
                <a:uLnTx/>
                <a:uFillTx/>
                <a:latin typeface="Verdana" panose="020B0604030504040204" pitchFamily="34" charset="0"/>
                <a:ea typeface="Verdana" panose="020B0604030504040204" pitchFamily="34" charset="0"/>
                <a:cs typeface="+mn-cs"/>
              </a:rPr>
              <a:t>)</a:t>
            </a:r>
          </a:p>
        </p:txBody>
      </p:sp>
      <p:sp>
        <p:nvSpPr>
          <p:cNvPr id="57" name="TextBox 56">
            <a:extLst>
              <a:ext uri="{FF2B5EF4-FFF2-40B4-BE49-F238E27FC236}">
                <a16:creationId xmlns:a16="http://schemas.microsoft.com/office/drawing/2014/main" id="{8A767FBC-0860-D05F-1E3A-5B06C87C8A9C}"/>
              </a:ext>
            </a:extLst>
          </p:cNvPr>
          <p:cNvSpPr txBox="1"/>
          <p:nvPr/>
        </p:nvSpPr>
        <p:spPr>
          <a:xfrm>
            <a:off x="5491905" y="4359343"/>
            <a:ext cx="1462254" cy="5078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1">
                <a:latin typeface="Verdana" panose="020B0604030504040204" pitchFamily="34" charset="0"/>
                <a:ea typeface="Verdana" panose="020B0604030504040204" pitchFamily="34" charset="0"/>
              </a:rPr>
              <a:t>Revenue Payments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1">
                <a:latin typeface="Verdana" panose="020B0604030504040204" pitchFamily="34" charset="0"/>
                <a:ea typeface="Verdana" panose="020B0604030504040204" pitchFamily="34" charset="0"/>
              </a:rPr>
              <a:t>&amp;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1">
                <a:latin typeface="Verdana" panose="020B0604030504040204" pitchFamily="34" charset="0"/>
                <a:ea typeface="Verdana" panose="020B0604030504040204" pitchFamily="34" charset="0"/>
              </a:rPr>
              <a:t>Recovery (6)</a:t>
            </a:r>
            <a:endParaRPr kumimoji="0" lang="en-GB" sz="900" b="1" i="0" u="none" strike="noStrike" kern="1200" cap="none" spc="0" normalizeH="0" baseline="0" noProof="0">
              <a:ln>
                <a:noFill/>
              </a:ln>
              <a:effectLst/>
              <a:uLnTx/>
              <a:uFillTx/>
              <a:latin typeface="Verdana" panose="020B0604030504040204" pitchFamily="34" charset="0"/>
              <a:ea typeface="Verdana" panose="020B0604030504040204" pitchFamily="34" charset="0"/>
              <a:cs typeface="+mn-cs"/>
            </a:endParaRPr>
          </a:p>
        </p:txBody>
      </p:sp>
    </p:spTree>
    <p:extLst>
      <p:ext uri="{BB962C8B-B14F-4D97-AF65-F5344CB8AC3E}">
        <p14:creationId xmlns:p14="http://schemas.microsoft.com/office/powerpoint/2010/main" val="36706458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007" y="6035278"/>
            <a:ext cx="10802699" cy="82272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stretch>
            <a:fillRect/>
          </a:stretch>
        </p:blipFill>
        <p:spPr>
          <a:xfrm>
            <a:off x="539007" y="4726715"/>
            <a:ext cx="10802699" cy="1313794"/>
          </a:xfrm>
          <a:prstGeom prst="rect">
            <a:avLst/>
          </a:prstGeom>
        </p:spPr>
      </p:pic>
      <p:sp>
        <p:nvSpPr>
          <p:cNvPr id="4" name="Rectangle 3"/>
          <p:cNvSpPr/>
          <p:nvPr/>
        </p:nvSpPr>
        <p:spPr>
          <a:xfrm>
            <a:off x="751992" y="217713"/>
            <a:ext cx="423460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1"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Calibri Light" panose="020F0302020204030204"/>
                <a:ea typeface="+mn-ea"/>
                <a:cs typeface="+mn-cs"/>
              </a:rPr>
              <a:t>CUSTOMER COMPLIMENTS</a:t>
            </a:r>
            <a:endParaRPr kumimoji="0" lang="en-GB"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Calibri Light" panose="020F0302020204030204"/>
              <a:ea typeface="+mn-ea"/>
              <a:cs typeface="+mn-cs"/>
            </a:endParaRPr>
          </a:p>
        </p:txBody>
      </p:sp>
      <p:sp>
        <p:nvSpPr>
          <p:cNvPr id="5" name="Rectangular Callout 4"/>
          <p:cNvSpPr/>
          <p:nvPr/>
        </p:nvSpPr>
        <p:spPr>
          <a:xfrm>
            <a:off x="517121" y="3245486"/>
            <a:ext cx="1958794" cy="1132551"/>
          </a:xfrm>
          <a:prstGeom prst="wedgeRectCallout">
            <a:avLst>
              <a:gd name="adj1" fmla="val 32909"/>
              <a:gd name="adj2" fmla="val 61685"/>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rPr>
              <a:t>Fantastic, a</a:t>
            </a:r>
            <a:r>
              <a:rPr kumimoji="0" lang="en-GB" sz="1100" b="1" i="0" u="none" strike="noStrike" kern="1200" cap="none" spc="0" normalizeH="0" baseline="0" noProof="0" err="1">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rPr>
              <a:t>lways</a:t>
            </a:r>
            <a:r>
              <a:rPr kumimoji="0" lang="en-GB" sz="1100" b="1" i="0" u="none" strike="noStrike" kern="1200" cap="none" spc="0" normalizeH="0" baseline="0" noProof="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rPr>
              <a:t> get a smile and they do a fantastic job</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1" i="0" u="none" strike="noStrike" kern="1200" cap="none" spc="0" normalizeH="0" baseline="0" noProof="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1" u="none" strike="noStrike" kern="1200" cap="none" spc="0" normalizeH="0" baseline="0" noProof="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rPr>
              <a:t>January 2022, Waste crew </a:t>
            </a:r>
          </a:p>
        </p:txBody>
      </p:sp>
      <p:sp>
        <p:nvSpPr>
          <p:cNvPr id="6" name="Rounded Rectangular Callout 5"/>
          <p:cNvSpPr/>
          <p:nvPr/>
        </p:nvSpPr>
        <p:spPr>
          <a:xfrm>
            <a:off x="5695657" y="2045585"/>
            <a:ext cx="2559619" cy="2311347"/>
          </a:xfrm>
          <a:prstGeom prst="wedgeRoundRectCallout">
            <a:avLst>
              <a:gd name="adj1" fmla="val -535"/>
              <a:gd name="adj2" fmla="val 64992"/>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rPr>
              <a:t>Thank you for your prompt response to my appeal and also for the action taken by you.</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1" i="0" u="none" strike="noStrike" kern="1200" cap="none" spc="0" normalizeH="0" baseline="0" noProof="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mn-cs"/>
              </a:rPr>
              <a:t>This problem was totally my fault, and I am sorry for the problem it caused. I fully understand why I was issued the notice, as your staff were carrying out their duties correctly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1" u="none" strike="noStrike" kern="1200" cap="none" spc="0" normalizeH="0" baseline="0" noProof="0">
              <a:ln>
                <a:noFill/>
              </a:ln>
              <a:solidFill>
                <a:prstClr val="black">
                  <a:lumMod val="95000"/>
                  <a:lumOff val="5000"/>
                </a:prst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1" u="none" strike="noStrike" kern="1200" cap="none" spc="0" normalizeH="0" baseline="0" noProof="0">
                <a:ln>
                  <a:noFill/>
                </a:ln>
                <a:solidFill>
                  <a:prstClr val="black">
                    <a:lumMod val="95000"/>
                    <a:lumOff val="5000"/>
                  </a:prstClr>
                </a:solidFill>
                <a:effectLst/>
                <a:uLnTx/>
                <a:uFillTx/>
                <a:latin typeface="Calibri" panose="020F0502020204030204"/>
                <a:ea typeface="+mn-ea"/>
                <a:cs typeface="+mn-cs"/>
              </a:rPr>
              <a:t>July 2021, Parking Services</a:t>
            </a:r>
            <a:endParaRPr kumimoji="0" lang="en-GB" sz="1400" b="0" i="1"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Rounded Rectangular Callout 7"/>
          <p:cNvSpPr/>
          <p:nvPr/>
        </p:nvSpPr>
        <p:spPr>
          <a:xfrm>
            <a:off x="3149671" y="1675841"/>
            <a:ext cx="2479380" cy="2558533"/>
          </a:xfrm>
          <a:prstGeom prst="wedgeRoundRectCallout">
            <a:avLst>
              <a:gd name="adj1" fmla="val 23478"/>
              <a:gd name="adj2" fmla="val 66415"/>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The young person was so positive about the Social Worker and was now feeling really hopeful about future support. I thought it important that this was passed on….the SG (special guardian) felt really listened to and supported.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1"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September 2021, Children’s Services Conifers Team</a:t>
            </a:r>
          </a:p>
        </p:txBody>
      </p:sp>
      <p:sp>
        <p:nvSpPr>
          <p:cNvPr id="9" name="Oval Callout 8"/>
          <p:cNvSpPr/>
          <p:nvPr/>
        </p:nvSpPr>
        <p:spPr>
          <a:xfrm>
            <a:off x="416049" y="880864"/>
            <a:ext cx="3067144" cy="2224690"/>
          </a:xfrm>
          <a:prstGeom prst="wedgeEllipseCallout">
            <a:avLst>
              <a:gd name="adj1" fmla="val 50861"/>
              <a:gd name="adj2" fmla="val 12419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sz="1100" b="1" i="0" u="none" strike="noStrike" kern="1200" cap="none" spc="0" normalizeH="0" baseline="0" noProof="0">
                <a:ln>
                  <a:noFill/>
                </a:ln>
                <a:solidFill>
                  <a:prstClr val="black">
                    <a:lumMod val="95000"/>
                    <a:lumOff val="5000"/>
                  </a:prstClr>
                </a:solidFill>
                <a:effectLst/>
                <a:uLnTx/>
                <a:uFillTx/>
                <a:latin typeface="Calibri" panose="020F0502020204030204" pitchFamily="34" charset="0"/>
                <a:ea typeface="Calibri" panose="020F0502020204030204" pitchFamily="34" charset="0"/>
                <a:cs typeface="Calibri" panose="020F0502020204030204" pitchFamily="34" charset="0"/>
              </a:rPr>
              <a:t>Thank you and very well done, believe me when I say that you and your team's continued efforts are appreciated by many local residents and users of the Coombes, even if they do not say so directly</a:t>
            </a:r>
          </a:p>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sz="1100" b="0" i="1" u="none" strike="noStrike" kern="1200" cap="none" spc="0" normalizeH="0" baseline="0" noProof="0">
                <a:ln>
                  <a:noFill/>
                </a:ln>
                <a:solidFill>
                  <a:prstClr val="black">
                    <a:lumMod val="95000"/>
                    <a:lumOff val="5000"/>
                  </a:prstClr>
                </a:solidFill>
                <a:effectLst/>
                <a:uLnTx/>
                <a:uFillTx/>
                <a:latin typeface="Calibri" panose="020F0502020204030204"/>
                <a:ea typeface="Calibri" panose="020F0502020204030204" pitchFamily="34" charset="0"/>
                <a:cs typeface="Times New Roman" panose="02020603050405020304" pitchFamily="18" charset="0"/>
              </a:rPr>
              <a:t>October 2021, Development Management</a:t>
            </a:r>
          </a:p>
        </p:txBody>
      </p:sp>
      <p:sp>
        <p:nvSpPr>
          <p:cNvPr id="12" name="Oval Callout 11"/>
          <p:cNvSpPr/>
          <p:nvPr/>
        </p:nvSpPr>
        <p:spPr>
          <a:xfrm>
            <a:off x="8095758" y="115454"/>
            <a:ext cx="3949737" cy="2723100"/>
          </a:xfrm>
          <a:prstGeom prst="wedgeEllipseCallout">
            <a:avLst>
              <a:gd name="adj1" fmla="val 28987"/>
              <a:gd name="adj2" fmla="val 117482"/>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black"/>
                </a:solidFill>
                <a:effectLst/>
                <a:uLnTx/>
                <a:uFillTx/>
                <a:latin typeface="Calibri" panose="020F0502020204030204"/>
                <a:ea typeface="+mn-ea"/>
                <a:cs typeface="+mn-cs"/>
              </a:rPr>
              <a:t> I hardly know how to begin to thank you for all your kindness, in the things you provided, in the issues you addressed and your plans to help me in so many ways.  I felt quite overwhelmed.  It has been a bit of a struggle sometimes, but to speak to someone who not only understood, but who made helpful suggestions, was really great.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1" u="none" strike="noStrike" kern="1200" cap="none" spc="0" normalizeH="0" baseline="0" noProof="0">
                <a:ln>
                  <a:noFill/>
                </a:ln>
                <a:solidFill>
                  <a:prstClr val="black"/>
                </a:solidFill>
                <a:effectLst/>
                <a:uLnTx/>
                <a:uFillTx/>
                <a:latin typeface="Calibri" panose="020F0502020204030204"/>
                <a:ea typeface="+mn-ea"/>
                <a:cs typeface="+mn-cs"/>
              </a:rPr>
              <a:t>January 2022, ASC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1" u="none" strike="noStrike" kern="1200" cap="none" spc="0" normalizeH="0" baseline="0" noProof="0">
                <a:ln>
                  <a:noFill/>
                </a:ln>
                <a:solidFill>
                  <a:prstClr val="black"/>
                </a:solidFill>
                <a:effectLst/>
                <a:uLnTx/>
                <a:uFillTx/>
                <a:latin typeface="Calibri" panose="020F0502020204030204"/>
                <a:ea typeface="+mn-ea"/>
                <a:cs typeface="+mn-cs"/>
              </a:rPr>
              <a:t>Brokerage &amp; Professional Support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1"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Rectangular Callout 12"/>
          <p:cNvSpPr/>
          <p:nvPr/>
        </p:nvSpPr>
        <p:spPr>
          <a:xfrm>
            <a:off x="8359059" y="2630658"/>
            <a:ext cx="2362924" cy="1973208"/>
          </a:xfrm>
          <a:prstGeom prst="wedgeRectCallout">
            <a:avLst>
              <a:gd name="adj1" fmla="val -44722"/>
              <a:gd name="adj2" fmla="val 6499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mn-cs"/>
              </a:rPr>
              <a:t>Our inspections were a pleasant experience.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mn-cs"/>
              </a:rPr>
              <a:t>He was both knowledgeable and helpful and a great advocate for Wokingham Borough C</a:t>
            </a:r>
            <a:r>
              <a:rPr kumimoji="0" lang="en-GB" sz="1100" b="1" i="0" u="none" strike="noStrike" kern="1200" cap="none" spc="0" normalizeH="0" baseline="0" noProof="0" err="1">
                <a:ln>
                  <a:noFill/>
                </a:ln>
                <a:solidFill>
                  <a:prstClr val="black"/>
                </a:solidFill>
                <a:effectLst/>
                <a:uLnTx/>
                <a:uFillTx/>
                <a:latin typeface="Calibri" panose="020F0502020204030204" pitchFamily="34" charset="0"/>
                <a:ea typeface="Calibri" panose="020F0502020204030204" pitchFamily="34" charset="0"/>
                <a:cs typeface="+mn-cs"/>
              </a:rPr>
              <a:t>ouncil</a:t>
            </a:r>
            <a:r>
              <a:rPr kumimoji="0" lang="en-GB" sz="11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1"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1"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mn-cs"/>
              </a:rPr>
              <a:t>February  2022, Building Control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mn-cs"/>
            </a:endParaRPr>
          </a:p>
        </p:txBody>
      </p:sp>
      <p:sp>
        <p:nvSpPr>
          <p:cNvPr id="7" name="Speech Bubble: Rectangle with Corners Rounded 6">
            <a:extLst>
              <a:ext uri="{FF2B5EF4-FFF2-40B4-BE49-F238E27FC236}">
                <a16:creationId xmlns:a16="http://schemas.microsoft.com/office/drawing/2014/main" id="{C22DEF48-2BE2-5572-4181-5C1EDA0C58C8}"/>
              </a:ext>
            </a:extLst>
          </p:cNvPr>
          <p:cNvSpPr/>
          <p:nvPr/>
        </p:nvSpPr>
        <p:spPr>
          <a:xfrm>
            <a:off x="4769235" y="740933"/>
            <a:ext cx="3067143" cy="951747"/>
          </a:xfrm>
          <a:prstGeom prst="wedgeRoundRectCallout">
            <a:avLst>
              <a:gd name="adj1" fmla="val 30956"/>
              <a:gd name="adj2" fmla="val 7729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1"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Calibri Light" panose="020F03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1"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Calibri Light" panose="020F0302020204030204"/>
              <a:ea typeface="+mn-ea"/>
              <a:cs typeface="+mn-cs"/>
            </a:endParaRPr>
          </a:p>
        </p:txBody>
      </p:sp>
      <p:sp>
        <p:nvSpPr>
          <p:cNvPr id="14" name="Rectangle 2">
            <a:extLst>
              <a:ext uri="{FF2B5EF4-FFF2-40B4-BE49-F238E27FC236}">
                <a16:creationId xmlns:a16="http://schemas.microsoft.com/office/drawing/2014/main" id="{2245F17E-E3BA-0F92-011F-076A337196FD}"/>
              </a:ext>
            </a:extLst>
          </p:cNvPr>
          <p:cNvSpPr>
            <a:spLocks noChangeArrowheads="1"/>
          </p:cNvSpPr>
          <p:nvPr/>
        </p:nvSpPr>
        <p:spPr bwMode="auto">
          <a:xfrm>
            <a:off x="4769235" y="808993"/>
            <a:ext cx="3067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That’s great news and really helpful. We look forward to applying for our daughter in the next admission. Thanks</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100" b="1" i="0" u="none" strike="noStrike" kern="1200" cap="none" spc="0" normalizeH="0" baseline="0" noProof="0">
              <a:ln>
                <a:noFill/>
              </a:ln>
              <a:solidFill>
                <a:prstClr val="black"/>
              </a:solidFill>
              <a:effectLst/>
              <a:uLnTx/>
              <a:uFillTx/>
              <a:latin typeface="Calibri Light" panose="020F0302020204030204"/>
              <a:ea typeface="Calibri" panose="020F0502020204030204" pitchFamily="34" charset="0"/>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100" b="0" i="1"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September 2021, School admissions </a:t>
            </a:r>
          </a:p>
        </p:txBody>
      </p:sp>
    </p:spTree>
    <p:extLst>
      <p:ext uri="{BB962C8B-B14F-4D97-AF65-F5344CB8AC3E}">
        <p14:creationId xmlns:p14="http://schemas.microsoft.com/office/powerpoint/2010/main" val="3823590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6BF70-D188-090F-4F0A-9C2224B98651}"/>
              </a:ext>
            </a:extLst>
          </p:cNvPr>
          <p:cNvSpPr>
            <a:spLocks noGrp="1"/>
          </p:cNvSpPr>
          <p:nvPr>
            <p:ph type="title"/>
          </p:nvPr>
        </p:nvSpPr>
        <p:spPr>
          <a:xfrm>
            <a:off x="257906" y="342503"/>
            <a:ext cx="10515600" cy="358356"/>
          </a:xfrm>
        </p:spPr>
        <p:txBody>
          <a:bodyPr>
            <a:normAutofit fontScale="90000"/>
          </a:bodyPr>
          <a:lstStyle/>
          <a:p>
            <a:r>
              <a:rPr lang="en-GB" sz="2000" b="1"/>
              <a:t>APPENDIX | A new approach to communication </a:t>
            </a:r>
            <a:br>
              <a:rPr lang="en-GB" sz="1000"/>
            </a:br>
            <a:endParaRPr lang="en-GB" sz="2000" b="1"/>
          </a:p>
        </p:txBody>
      </p:sp>
      <p:pic>
        <p:nvPicPr>
          <p:cNvPr id="4" name="Picture 3">
            <a:extLst>
              <a:ext uri="{FF2B5EF4-FFF2-40B4-BE49-F238E27FC236}">
                <a16:creationId xmlns:a16="http://schemas.microsoft.com/office/drawing/2014/main" id="{F84CEC61-4A2F-7489-F02B-DF7FF50ED9E6}"/>
              </a:ext>
            </a:extLst>
          </p:cNvPr>
          <p:cNvPicPr>
            <a:picLocks noChangeAspect="1"/>
          </p:cNvPicPr>
          <p:nvPr/>
        </p:nvPicPr>
        <p:blipFill>
          <a:blip r:embed="rId2"/>
          <a:stretch>
            <a:fillRect/>
          </a:stretch>
        </p:blipFill>
        <p:spPr>
          <a:xfrm>
            <a:off x="96942" y="3160237"/>
            <a:ext cx="12095058" cy="3444781"/>
          </a:xfrm>
          <a:prstGeom prst="rect">
            <a:avLst/>
          </a:prstGeom>
        </p:spPr>
      </p:pic>
      <p:pic>
        <p:nvPicPr>
          <p:cNvPr id="6" name="Picture 5">
            <a:extLst>
              <a:ext uri="{FF2B5EF4-FFF2-40B4-BE49-F238E27FC236}">
                <a16:creationId xmlns:a16="http://schemas.microsoft.com/office/drawing/2014/main" id="{F914AECE-BC73-3DD4-8558-0B3B59630A4D}"/>
              </a:ext>
            </a:extLst>
          </p:cNvPr>
          <p:cNvPicPr>
            <a:picLocks noChangeAspect="1"/>
          </p:cNvPicPr>
          <p:nvPr/>
        </p:nvPicPr>
        <p:blipFill>
          <a:blip r:embed="rId3"/>
          <a:stretch>
            <a:fillRect/>
          </a:stretch>
        </p:blipFill>
        <p:spPr>
          <a:xfrm>
            <a:off x="7939488" y="252982"/>
            <a:ext cx="3994606" cy="22910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5EB14385-2B82-AC8B-AF2B-C6A75B15C662}"/>
              </a:ext>
            </a:extLst>
          </p:cNvPr>
          <p:cNvSpPr txBox="1"/>
          <p:nvPr/>
        </p:nvSpPr>
        <p:spPr>
          <a:xfrm>
            <a:off x="261257" y="874207"/>
            <a:ext cx="6692202" cy="1754326"/>
          </a:xfrm>
          <a:prstGeom prst="rect">
            <a:avLst/>
          </a:prstGeom>
          <a:noFill/>
        </p:spPr>
        <p:txBody>
          <a:bodyPr wrap="square" rtlCol="0">
            <a:spAutoFit/>
          </a:bodyPr>
          <a:lstStyle/>
          <a:p>
            <a:r>
              <a:rPr lang="en-GB"/>
              <a:t>We have been working to improve the way we communicate. </a:t>
            </a:r>
          </a:p>
          <a:p>
            <a:r>
              <a:rPr lang="en-GB"/>
              <a:t>The 3 C’s principles have been designed following staff and customer feedback. </a:t>
            </a:r>
          </a:p>
          <a:p>
            <a:endParaRPr lang="en-GB"/>
          </a:p>
          <a:p>
            <a:r>
              <a:rPr lang="en-GB"/>
              <a:t>The aim is to bring the human touch back into our communication, particularly when we are responding to complaints. </a:t>
            </a:r>
          </a:p>
        </p:txBody>
      </p:sp>
    </p:spTree>
    <p:extLst>
      <p:ext uri="{BB962C8B-B14F-4D97-AF65-F5344CB8AC3E}">
        <p14:creationId xmlns:p14="http://schemas.microsoft.com/office/powerpoint/2010/main" val="2662230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6940" y="20448"/>
            <a:ext cx="11454735" cy="612357"/>
          </a:xfrm>
        </p:spPr>
        <p:txBody>
          <a:bodyPr>
            <a:normAutofit fontScale="90000"/>
          </a:bodyPr>
          <a:lstStyle/>
          <a:p>
            <a:r>
              <a:rPr lang="en-GB" sz="2300" b="1"/>
              <a:t>Annual Report </a:t>
            </a:r>
            <a:r>
              <a:rPr lang="en-GB" sz="2300">
                <a:solidFill>
                  <a:srgbClr val="0070C0"/>
                </a:solidFill>
              </a:rPr>
              <a:t>I </a:t>
            </a:r>
            <a:r>
              <a:rPr lang="en-GB" sz="2300" b="1">
                <a:solidFill>
                  <a:srgbClr val="0070C0"/>
                </a:solidFill>
                <a:latin typeface="Calibri" panose="020F0502020204030204" pitchFamily="34" charset="0"/>
                <a:cs typeface="Calibri" panose="020F0502020204030204" pitchFamily="34" charset="0"/>
              </a:rPr>
              <a:t>Executive Summary </a:t>
            </a:r>
            <a:br>
              <a:rPr lang="en-GB" sz="2100" b="1">
                <a:cs typeface="Calibri"/>
              </a:rPr>
            </a:br>
            <a:r>
              <a:rPr lang="en-GB" sz="1600" b="1">
                <a:solidFill>
                  <a:srgbClr val="0070C0"/>
                </a:solidFill>
                <a:cs typeface="Calibri"/>
              </a:rPr>
              <a:t>71%</a:t>
            </a:r>
            <a:r>
              <a:rPr lang="en-GB" sz="1600" b="1">
                <a:solidFill>
                  <a:srgbClr val="0070C0"/>
                </a:solidFill>
              </a:rPr>
              <a:t> of complaints were resolved early without formal escalation to Stage 1. </a:t>
            </a:r>
            <a:endParaRPr lang="en-GB" sz="1800" b="1">
              <a:solidFill>
                <a:srgbClr val="0070C0"/>
              </a:solidFill>
              <a:cs typeface="Calibri"/>
            </a:endParaRPr>
          </a:p>
        </p:txBody>
      </p:sp>
      <p:sp>
        <p:nvSpPr>
          <p:cNvPr id="28" name="TextBox 27"/>
          <p:cNvSpPr txBox="1"/>
          <p:nvPr/>
        </p:nvSpPr>
        <p:spPr>
          <a:xfrm>
            <a:off x="378116" y="922028"/>
            <a:ext cx="11812385" cy="2358092"/>
          </a:xfrm>
          <a:prstGeom prst="roundRect">
            <a:avLst/>
          </a:prstGeom>
          <a:ln w="76200">
            <a:noFill/>
          </a:ln>
        </p:spPr>
        <p:style>
          <a:lnRef idx="2">
            <a:schemeClr val="accent2"/>
          </a:lnRef>
          <a:fillRef idx="1">
            <a:schemeClr val="lt1"/>
          </a:fillRef>
          <a:effectRef idx="0">
            <a:schemeClr val="accent2"/>
          </a:effectRef>
          <a:fontRef idx="minor">
            <a:schemeClr val="dk1"/>
          </a:fontRef>
        </p:style>
        <p:txBody>
          <a:bodyPr wrap="square" lIns="91440" tIns="45720" rIns="91440" bIns="45720" rtlCol="0" anchor="t">
            <a:spAutoFit/>
          </a:bodyPr>
          <a:lstStyle/>
          <a:p>
            <a:pPr marL="171450" marR="0" lvl="0" indent="-171450" algn="l" defTabSz="685718" rtl="0" eaLnBrk="1" fontAlgn="auto" latinLnBrk="0" hangingPunct="1">
              <a:lnSpc>
                <a:spcPct val="100000"/>
              </a:lnSpc>
              <a:spcBef>
                <a:spcPts val="300"/>
              </a:spcBef>
              <a:spcAft>
                <a:spcPts val="300"/>
              </a:spcAft>
              <a:buClrTx/>
              <a:buSzTx/>
              <a:buFont typeface="Arial,Sans-Serif"/>
              <a:buChar char="•"/>
              <a:tabLst/>
              <a:defRPr/>
            </a:pPr>
            <a:r>
              <a:rPr kumimoji="0" lang="en-GB" sz="1200" b="0" i="0" u="none" strike="noStrike" kern="1200" cap="none" spc="0" normalizeH="0" baseline="0" noProof="0">
                <a:ln>
                  <a:noFill/>
                </a:ln>
                <a:solidFill>
                  <a:prstClr val="black"/>
                </a:solidFill>
                <a:effectLst/>
                <a:uLnTx/>
                <a:uFillTx/>
                <a:latin typeface="Calibri"/>
                <a:ea typeface="Calibri"/>
                <a:cs typeface="Calibri"/>
              </a:rPr>
              <a:t>Increase in business partnering to review complaints, and </a:t>
            </a:r>
            <a:r>
              <a:rPr lang="en-GB" sz="1200">
                <a:solidFill>
                  <a:prstClr val="black"/>
                </a:solidFill>
                <a:latin typeface="Calibri"/>
                <a:ea typeface="Calibri"/>
                <a:cs typeface="Calibri"/>
              </a:rPr>
              <a:t>identify </a:t>
            </a:r>
            <a:r>
              <a:rPr kumimoji="0" lang="en-GB" sz="1200" b="0" i="0" u="none" strike="noStrike" kern="1200" cap="none" spc="0" normalizeH="0" baseline="0" noProof="0">
                <a:ln>
                  <a:noFill/>
                </a:ln>
                <a:solidFill>
                  <a:prstClr val="black"/>
                </a:solidFill>
                <a:effectLst/>
                <a:uLnTx/>
                <a:uFillTx/>
                <a:latin typeface="Calibri"/>
                <a:ea typeface="Calibri"/>
                <a:cs typeface="Calibri"/>
              </a:rPr>
              <a:t>further support and training </a:t>
            </a:r>
          </a:p>
          <a:p>
            <a:pPr marL="171450" marR="0" lvl="0" indent="-171450" algn="l" defTabSz="685718" rtl="0" eaLnBrk="1" fontAlgn="auto" latinLnBrk="0" hangingPunct="1">
              <a:lnSpc>
                <a:spcPct val="100000"/>
              </a:lnSpc>
              <a:spcBef>
                <a:spcPts val="300"/>
              </a:spcBef>
              <a:spcAft>
                <a:spcPts val="300"/>
              </a:spcAft>
              <a:buClrTx/>
              <a:buSzTx/>
              <a:buFont typeface="Arial,Sans-Serif"/>
              <a:buChar char="•"/>
              <a:tabLst/>
              <a:defRPr/>
            </a:pPr>
            <a:r>
              <a:rPr kumimoji="0" lang="en-GB" sz="1200" b="0" i="0" u="none" strike="noStrike" kern="1200" cap="none" spc="0" normalizeH="0" baseline="0" noProof="0">
                <a:ln>
                  <a:noFill/>
                </a:ln>
                <a:solidFill>
                  <a:prstClr val="black"/>
                </a:solidFill>
                <a:effectLst/>
                <a:uLnTx/>
                <a:uFillTx/>
                <a:latin typeface="Calibri"/>
                <a:ea typeface="Calibri"/>
                <a:cs typeface="Calibri"/>
              </a:rPr>
              <a:t>Adult Social Care (ASC) and P</a:t>
            </a:r>
            <a:r>
              <a:rPr lang="en-GB" sz="1200">
                <a:solidFill>
                  <a:prstClr val="black"/>
                </a:solidFill>
                <a:latin typeface="Calibri"/>
                <a:ea typeface="Calibri"/>
                <a:cs typeface="Calibri"/>
              </a:rPr>
              <a:t>lace and Growth (P&amp;G)</a:t>
            </a:r>
            <a:r>
              <a:rPr kumimoji="0" lang="en-GB" sz="1200" b="0" i="0" u="none" strike="noStrike" kern="1200" cap="none" spc="0" normalizeH="0" baseline="0" noProof="0">
                <a:ln>
                  <a:noFill/>
                </a:ln>
                <a:solidFill>
                  <a:prstClr val="black"/>
                </a:solidFill>
                <a:effectLst/>
                <a:uLnTx/>
                <a:uFillTx/>
                <a:latin typeface="Calibri"/>
                <a:ea typeface="Calibri"/>
                <a:cs typeface="Calibri"/>
              </a:rPr>
              <a:t> invested in a complaints resource to support effective complaint management</a:t>
            </a:r>
          </a:p>
          <a:p>
            <a:pPr marL="171450" marR="0" lvl="0" indent="-171450" algn="l" defTabSz="685718" rtl="0" eaLnBrk="1" fontAlgn="auto" latinLnBrk="0" hangingPunct="1">
              <a:lnSpc>
                <a:spcPct val="100000"/>
              </a:lnSpc>
              <a:spcBef>
                <a:spcPts val="300"/>
              </a:spcBef>
              <a:spcAft>
                <a:spcPts val="300"/>
              </a:spcAft>
              <a:buClrTx/>
              <a:buSzTx/>
              <a:buFont typeface="Arial,Sans-Serif"/>
              <a:buChar char="•"/>
              <a:tabLst/>
              <a:defRPr/>
            </a:pPr>
            <a:r>
              <a:rPr kumimoji="0" lang="en-GB" sz="1200" b="0" i="0" u="none" strike="noStrike" kern="1200" cap="none" spc="0" normalizeH="0" baseline="0" noProof="0">
                <a:ln>
                  <a:noFill/>
                </a:ln>
                <a:solidFill>
                  <a:prstClr val="black"/>
                </a:solidFill>
                <a:effectLst/>
                <a:uLnTx/>
                <a:uFillTx/>
                <a:latin typeface="Calibri"/>
                <a:ea typeface="Calibri"/>
                <a:cs typeface="Calibri"/>
              </a:rPr>
              <a:t>A new online complaints form streamlined the way people register </a:t>
            </a:r>
            <a:r>
              <a:rPr lang="en-GB" sz="1200">
                <a:solidFill>
                  <a:prstClr val="black"/>
                </a:solidFill>
                <a:latin typeface="Calibri"/>
                <a:ea typeface="Calibri"/>
                <a:cs typeface="Calibri"/>
              </a:rPr>
              <a:t>a complaint.  This has improved how we manage complaints and capture learnings</a:t>
            </a:r>
            <a:endParaRPr kumimoji="0" lang="en-GB" sz="1200" b="0" i="0" u="none" strike="noStrike" kern="1200" cap="none" spc="0" normalizeH="0" baseline="0" noProof="0">
              <a:ln>
                <a:noFill/>
              </a:ln>
              <a:solidFill>
                <a:prstClr val="black"/>
              </a:solidFill>
              <a:effectLst/>
              <a:uLnTx/>
              <a:uFillTx/>
              <a:latin typeface="Calibri"/>
              <a:ea typeface="Calibri"/>
              <a:cs typeface="Calibri"/>
            </a:endParaRPr>
          </a:p>
          <a:p>
            <a:pPr marL="171450" marR="0" lvl="0" indent="-171450" algn="l" defTabSz="685718" rtl="0" eaLnBrk="1" fontAlgn="auto" latinLnBrk="0" hangingPunct="1">
              <a:lnSpc>
                <a:spcPct val="100000"/>
              </a:lnSpc>
              <a:spcBef>
                <a:spcPts val="300"/>
              </a:spcBef>
              <a:spcAft>
                <a:spcPts val="300"/>
              </a:spcAft>
              <a:buClrTx/>
              <a:buSzTx/>
              <a:buFont typeface="Arial,Sans-Serif"/>
              <a:buChar char="•"/>
              <a:tabLst/>
              <a:defRPr/>
            </a:pPr>
            <a:r>
              <a:rPr kumimoji="0" lang="en-GB" sz="1200" b="0" i="0" u="none" strike="noStrike" kern="1200" cap="none" spc="0" normalizeH="0" baseline="0" noProof="0">
                <a:ln>
                  <a:noFill/>
                </a:ln>
                <a:solidFill>
                  <a:prstClr val="black"/>
                </a:solidFill>
                <a:effectLst/>
                <a:uLnTx/>
                <a:uFillTx/>
                <a:latin typeface="Calibri"/>
                <a:ea typeface="Calibri"/>
                <a:cs typeface="Calibri"/>
              </a:rPr>
              <a:t>Customers rated the handling of complaints as </a:t>
            </a:r>
            <a:r>
              <a:rPr kumimoji="0" lang="en-GB" sz="1200" b="1" i="0" u="none" strike="noStrike" kern="1200" cap="none" spc="0" normalizeH="0" baseline="0" noProof="0">
                <a:ln>
                  <a:noFill/>
                </a:ln>
                <a:solidFill>
                  <a:prstClr val="black"/>
                </a:solidFill>
                <a:effectLst/>
                <a:uLnTx/>
                <a:uFillTx/>
                <a:latin typeface="Calibri"/>
                <a:ea typeface="Calibri"/>
                <a:cs typeface="Calibri"/>
              </a:rPr>
              <a:t>‘good’ </a:t>
            </a:r>
            <a:r>
              <a:rPr kumimoji="0" lang="en-GB" sz="1200" b="0" i="0" u="none" strike="noStrike" kern="1200" cap="none" spc="0" normalizeH="0" baseline="0" noProof="0">
                <a:ln>
                  <a:noFill/>
                </a:ln>
                <a:solidFill>
                  <a:prstClr val="black"/>
                </a:solidFill>
                <a:effectLst/>
                <a:uLnTx/>
                <a:uFillTx/>
                <a:latin typeface="Calibri"/>
                <a:ea typeface="Calibri"/>
                <a:cs typeface="Calibri"/>
              </a:rPr>
              <a:t>in the satisfaction survey</a:t>
            </a:r>
            <a:endParaRPr kumimoji="0" lang="en-GB" sz="1200" b="0" i="0" u="none" strike="noStrike" kern="1200" cap="none" spc="0" normalizeH="0" baseline="0" noProof="0">
              <a:ln>
                <a:noFill/>
              </a:ln>
              <a:solidFill>
                <a:prstClr val="black"/>
              </a:solidFill>
              <a:effectLst/>
              <a:uLnTx/>
              <a:uFillTx/>
              <a:latin typeface="Calibri" panose="020F0502020204030204"/>
              <a:ea typeface="+mn-lt"/>
              <a:cs typeface="Calibri" panose="020F0502020204030204"/>
            </a:endParaRPr>
          </a:p>
          <a:p>
            <a:pPr marL="171450" marR="0" lvl="0" indent="-171450" algn="l" defTabSz="685718" rtl="0" eaLnBrk="1" fontAlgn="auto" latinLnBrk="0" hangingPunct="1">
              <a:lnSpc>
                <a:spcPct val="100000"/>
              </a:lnSpc>
              <a:spcBef>
                <a:spcPts val="300"/>
              </a:spcBef>
              <a:spcAft>
                <a:spcPts val="300"/>
              </a:spcAft>
              <a:buClrTx/>
              <a:buSzTx/>
              <a:buFont typeface="Arial"/>
              <a:buChar char="•"/>
              <a:tabLst/>
              <a:defRPr/>
            </a:pPr>
            <a:r>
              <a:rPr lang="en-GB" sz="1200">
                <a:solidFill>
                  <a:prstClr val="black"/>
                </a:solidFill>
                <a:latin typeface="Calibri" panose="020F0502020204030204"/>
                <a:cs typeface="Calibri"/>
              </a:rPr>
              <a:t>Complaints are becoming increasingly more </a:t>
            </a:r>
            <a:r>
              <a:rPr kumimoji="0" lang="en-GB" sz="1200" b="0" i="0" u="none" strike="noStrike" kern="1200" cap="none" spc="0" normalizeH="0" baseline="0" noProof="0">
                <a:ln>
                  <a:noFill/>
                </a:ln>
                <a:solidFill>
                  <a:prstClr val="black"/>
                </a:solidFill>
                <a:effectLst/>
                <a:uLnTx/>
                <a:uFillTx/>
                <a:latin typeface="Calibri" panose="020F0502020204030204"/>
                <a:ea typeface="+mn-ea"/>
                <a:cs typeface="Calibri"/>
              </a:rPr>
              <a:t>complex and challenging:</a:t>
            </a:r>
            <a:endParaRPr kumimoji="0" lang="en-GB" sz="1200" b="0" i="0" u="none" strike="noStrike" kern="1200" cap="none" spc="0" normalizeH="0" baseline="0" noProof="0">
              <a:ln>
                <a:noFill/>
              </a:ln>
              <a:solidFill>
                <a:prstClr val="black"/>
              </a:solidFill>
              <a:effectLst/>
              <a:uLnTx/>
              <a:uFillTx/>
              <a:latin typeface="Calibri" panose="020F0502020204030204"/>
              <a:ea typeface="Calibri"/>
              <a:cs typeface="Calibri"/>
            </a:endParaRPr>
          </a:p>
          <a:p>
            <a:pPr marL="742950" marR="0" lvl="1" indent="-285750" algn="l" defTabSz="685718" rtl="0" eaLnBrk="1" fontAlgn="auto" latinLnBrk="0" hangingPunct="1">
              <a:lnSpc>
                <a:spcPct val="100000"/>
              </a:lnSpc>
              <a:spcBef>
                <a:spcPts val="300"/>
              </a:spcBef>
              <a:spcAft>
                <a:spcPts val="300"/>
              </a:spcAft>
              <a:buClrTx/>
              <a:buSzTx/>
              <a:buFont typeface="Wingdings" panose="05000000000000000000" pitchFamily="2" charset="2"/>
              <a:buChar char="ü"/>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Calibri"/>
              </a:rPr>
              <a:t>Complainants use a recent experience of poor service, to relay a number of past and sometimes unrelated issues</a:t>
            </a:r>
            <a:endParaRPr kumimoji="0" lang="en-GB" sz="1200" b="0" i="0" u="none" strike="noStrike" kern="1200" cap="none" spc="0" normalizeH="0" baseline="0" noProof="0">
              <a:ln>
                <a:noFill/>
              </a:ln>
              <a:solidFill>
                <a:prstClr val="black"/>
              </a:solidFill>
              <a:effectLst/>
              <a:uLnTx/>
              <a:uFillTx/>
              <a:latin typeface="Calibri" panose="020F0502020204030204"/>
              <a:ea typeface="Calibri"/>
              <a:cs typeface="Calibri"/>
            </a:endParaRPr>
          </a:p>
          <a:p>
            <a:pPr marL="742950" marR="0" lvl="1" indent="-285750" algn="l" defTabSz="685718" rtl="0" eaLnBrk="1" fontAlgn="auto" latinLnBrk="0" hangingPunct="1">
              <a:lnSpc>
                <a:spcPct val="100000"/>
              </a:lnSpc>
              <a:spcBef>
                <a:spcPts val="300"/>
              </a:spcBef>
              <a:spcAft>
                <a:spcPts val="300"/>
              </a:spcAft>
              <a:buClrTx/>
              <a:buSzTx/>
              <a:buFont typeface="Wingdings" panose="05000000000000000000" pitchFamily="2" charset="2"/>
              <a:buChar char="ü"/>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Calibri"/>
              </a:rPr>
              <a:t>Complaints often crossed many services </a:t>
            </a:r>
            <a:endParaRPr kumimoji="0" lang="en-GB" sz="1200" b="0" i="0" u="none" strike="noStrike" kern="1200" cap="none" spc="0" normalizeH="0" baseline="0" noProof="0">
              <a:ln>
                <a:noFill/>
              </a:ln>
              <a:solidFill>
                <a:prstClr val="black"/>
              </a:solidFill>
              <a:effectLst/>
              <a:uLnTx/>
              <a:uFillTx/>
              <a:latin typeface="Calibri" panose="020F0502020204030204"/>
              <a:ea typeface="Calibri"/>
              <a:cs typeface="Calibri"/>
            </a:endParaRPr>
          </a:p>
          <a:p>
            <a:pPr marL="742950" marR="0" lvl="1" indent="-285750" algn="l" defTabSz="685718" rtl="0" eaLnBrk="1" fontAlgn="auto" latinLnBrk="0" hangingPunct="1">
              <a:lnSpc>
                <a:spcPct val="100000"/>
              </a:lnSpc>
              <a:spcBef>
                <a:spcPts val="300"/>
              </a:spcBef>
              <a:spcAft>
                <a:spcPts val="300"/>
              </a:spcAft>
              <a:buClrTx/>
              <a:buSzTx/>
              <a:buFont typeface="Wingdings" panose="05000000000000000000" pitchFamily="2" charset="2"/>
              <a:buChar char="ü"/>
              <a:tabLst/>
              <a:defRPr/>
            </a:pPr>
            <a:r>
              <a:rPr lang="en-GB" sz="1200">
                <a:solidFill>
                  <a:prstClr val="black"/>
                </a:solidFill>
                <a:latin typeface="Calibri" panose="020F0502020204030204"/>
                <a:ea typeface="Calibri"/>
                <a:cs typeface="Calibri"/>
              </a:rPr>
              <a:t>An increased need to refer complainants to the </a:t>
            </a:r>
            <a:r>
              <a:rPr kumimoji="0" lang="en-GB" sz="1200" b="0" i="0" u="none" strike="noStrike" kern="1200" cap="none" spc="0" normalizeH="0" baseline="0" noProof="0">
                <a:ln>
                  <a:noFill/>
                </a:ln>
                <a:solidFill>
                  <a:prstClr val="black"/>
                </a:solidFill>
                <a:effectLst/>
                <a:uLnTx/>
                <a:uFillTx/>
                <a:latin typeface="Calibri" panose="020F0502020204030204"/>
                <a:ea typeface="+mn-ea"/>
                <a:cs typeface="Calibri"/>
              </a:rPr>
              <a:t>persistent complainant policy</a:t>
            </a:r>
            <a:r>
              <a:rPr kumimoji="0" lang="en-GB" sz="1350" b="0" i="0" u="none" strike="noStrike" kern="1200" cap="none" spc="0" normalizeH="0" baseline="0" noProof="0">
                <a:ln>
                  <a:noFill/>
                </a:ln>
                <a:solidFill>
                  <a:prstClr val="black"/>
                </a:solidFill>
                <a:effectLst/>
                <a:uLnTx/>
                <a:uFillTx/>
                <a:latin typeface="Calibri" panose="020F0502020204030204"/>
                <a:ea typeface="+mn-ea"/>
                <a:cs typeface="Calibri"/>
              </a:rPr>
              <a:t>  </a:t>
            </a:r>
          </a:p>
        </p:txBody>
      </p:sp>
      <p:sp>
        <p:nvSpPr>
          <p:cNvPr id="35" name="TextBox 34"/>
          <p:cNvSpPr txBox="1"/>
          <p:nvPr/>
        </p:nvSpPr>
        <p:spPr>
          <a:xfrm>
            <a:off x="4911508" y="4636566"/>
            <a:ext cx="3254070" cy="2162294"/>
          </a:xfrm>
          <a:prstGeom prst="roundRect">
            <a:avLst/>
          </a:prstGeom>
          <a:ln w="7620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defPPr>
              <a:defRPr lang="en-US"/>
            </a:defPPr>
            <a:lvl1pPr marL="171450" indent="-171450" defTabSz="685718">
              <a:spcBef>
                <a:spcPts val="300"/>
              </a:spcBef>
              <a:spcAft>
                <a:spcPts val="300"/>
              </a:spcAft>
              <a:buFont typeface="Arial" panose="020B0604020202020204" pitchFamily="34" charset="0"/>
              <a:buChar char="•"/>
              <a:defRPr sz="1200"/>
            </a:lvl1pPr>
          </a:lstStyle>
          <a:p>
            <a:pPr marL="171450" marR="0" lvl="0" indent="-171450" algn="l" defTabSz="685718"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GB" sz="1250">
                <a:solidFill>
                  <a:prstClr val="black"/>
                </a:solidFill>
                <a:latin typeface="Calibri"/>
                <a:ea typeface="Calibri"/>
                <a:cs typeface="Calibri"/>
              </a:rPr>
              <a:t>New online complaints form to better manage and record complaints</a:t>
            </a:r>
          </a:p>
          <a:p>
            <a:pPr marL="171450" marR="0" lvl="0" indent="-171450" algn="l" defTabSz="685718"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GB" sz="1250">
                <a:solidFill>
                  <a:prstClr val="black"/>
                </a:solidFill>
                <a:latin typeface="Calibri"/>
                <a:ea typeface="Calibri"/>
                <a:cs typeface="Calibri"/>
              </a:rPr>
              <a:t>Embedding of pro-active complaints handling</a:t>
            </a:r>
          </a:p>
          <a:p>
            <a:pPr marL="171450" marR="0" lvl="0" indent="-171450" algn="l" defTabSz="685718"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GB" sz="1250">
                <a:solidFill>
                  <a:prstClr val="black"/>
                </a:solidFill>
                <a:latin typeface="Calibri"/>
                <a:ea typeface="Calibri"/>
                <a:cs typeface="Calibri"/>
              </a:rPr>
              <a:t>Recruitment completed to enable better co-ordination of complaint responses</a:t>
            </a:r>
          </a:p>
          <a:p>
            <a:pPr>
              <a:spcAft>
                <a:spcPts val="0"/>
              </a:spcAft>
              <a:defRPr/>
            </a:pPr>
            <a:r>
              <a:rPr kumimoji="0" lang="en-GB" b="0" i="0" u="none" strike="noStrike" kern="1200" cap="none" spc="0" normalizeH="0" baseline="0" noProof="0">
                <a:ln>
                  <a:noFill/>
                </a:ln>
                <a:solidFill>
                  <a:prstClr val="black"/>
                </a:solidFill>
                <a:effectLst/>
                <a:uLnTx/>
                <a:uFillTx/>
                <a:latin typeface="Calibri"/>
                <a:ea typeface="Calibri"/>
                <a:cs typeface="Calibri"/>
              </a:rPr>
              <a:t>LGSCO delivering complaints training across directorates </a:t>
            </a:r>
          </a:p>
          <a:p>
            <a:pPr>
              <a:spcAft>
                <a:spcPts val="0"/>
              </a:spcAft>
              <a:defRPr/>
            </a:pPr>
            <a:r>
              <a:rPr kumimoji="0" lang="en-GB" b="0" i="0" u="none" strike="noStrike" kern="1200" cap="none" spc="0" normalizeH="0" baseline="0" noProof="0">
                <a:ln>
                  <a:noFill/>
                </a:ln>
                <a:solidFill>
                  <a:prstClr val="black"/>
                </a:solidFill>
                <a:effectLst/>
                <a:uLnTx/>
                <a:uFillTx/>
                <a:latin typeface="Calibri"/>
                <a:ea typeface="Calibri"/>
                <a:cs typeface="Calibri"/>
              </a:rPr>
              <a:t>Design of 3 C’s</a:t>
            </a:r>
            <a:r>
              <a:rPr lang="en-GB">
                <a:solidFill>
                  <a:prstClr val="black"/>
                </a:solidFill>
                <a:latin typeface="Calibri"/>
                <a:ea typeface="Calibri"/>
                <a:cs typeface="Calibri"/>
              </a:rPr>
              <a:t> principles (see appendix)</a:t>
            </a:r>
            <a:endParaRPr kumimoji="0" lang="en-GB" sz="1250" b="0" i="0" u="none" strike="noStrike" kern="1200" cap="none" spc="0" normalizeH="0" baseline="0" noProof="0">
              <a:ln>
                <a:noFill/>
              </a:ln>
              <a:solidFill>
                <a:prstClr val="black"/>
              </a:solidFill>
              <a:effectLst/>
              <a:uLnTx/>
              <a:uFillTx/>
              <a:latin typeface="Calibri"/>
              <a:ea typeface="Calibri"/>
              <a:cs typeface="Calibri"/>
            </a:endParaRPr>
          </a:p>
        </p:txBody>
      </p:sp>
      <p:sp>
        <p:nvSpPr>
          <p:cNvPr id="5" name="AutoShape 2" descr="https://ukc-powerpoint.officeapps.live.com/pods/GetClipboardImage.ashx?Id=26f1e2b0-342b-45aa-a60b-21a931516812&amp;DC=GUK2&amp;wdoverrides=GetClipboardImageEnabled:true"/>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7" name="Table 6">
            <a:extLst>
              <a:ext uri="{FF2B5EF4-FFF2-40B4-BE49-F238E27FC236}">
                <a16:creationId xmlns:a16="http://schemas.microsoft.com/office/drawing/2014/main" id="{09BB6C6B-3D1A-43DA-A845-82F73DC4BB6F}"/>
              </a:ext>
            </a:extLst>
          </p:cNvPr>
          <p:cNvGraphicFramePr>
            <a:graphicFrameLocks noGrp="1"/>
          </p:cNvGraphicFramePr>
          <p:nvPr>
            <p:extLst>
              <p:ext uri="{D42A27DB-BD31-4B8C-83A1-F6EECF244321}">
                <p14:modId xmlns:p14="http://schemas.microsoft.com/office/powerpoint/2010/main" val="1814218513"/>
              </p:ext>
            </p:extLst>
          </p:nvPr>
        </p:nvGraphicFramePr>
        <p:xfrm>
          <a:off x="6685510" y="2634176"/>
          <a:ext cx="4790577" cy="1559158"/>
        </p:xfrm>
        <a:graphic>
          <a:graphicData uri="http://schemas.openxmlformats.org/drawingml/2006/table">
            <a:tbl>
              <a:tblPr firstRow="1" bandRow="1">
                <a:tableStyleId>{21E4AEA4-8DFA-4A89-87EB-49C32662AFE0}</a:tableStyleId>
              </a:tblPr>
              <a:tblGrid>
                <a:gridCol w="1773069">
                  <a:extLst>
                    <a:ext uri="{9D8B030D-6E8A-4147-A177-3AD203B41FA5}">
                      <a16:colId xmlns:a16="http://schemas.microsoft.com/office/drawing/2014/main" val="2213926588"/>
                    </a:ext>
                  </a:extLst>
                </a:gridCol>
                <a:gridCol w="1420649">
                  <a:extLst>
                    <a:ext uri="{9D8B030D-6E8A-4147-A177-3AD203B41FA5}">
                      <a16:colId xmlns:a16="http://schemas.microsoft.com/office/drawing/2014/main" val="4155169520"/>
                    </a:ext>
                  </a:extLst>
                </a:gridCol>
                <a:gridCol w="1596859">
                  <a:extLst>
                    <a:ext uri="{9D8B030D-6E8A-4147-A177-3AD203B41FA5}">
                      <a16:colId xmlns:a16="http://schemas.microsoft.com/office/drawing/2014/main" val="172457481"/>
                    </a:ext>
                  </a:extLst>
                </a:gridCol>
              </a:tblGrid>
              <a:tr h="172704">
                <a:tc>
                  <a:txBody>
                    <a:bodyPr/>
                    <a:lstStyle/>
                    <a:p>
                      <a:pPr marL="0" algn="ctr" rtl="0" eaLnBrk="1" fontAlgn="base" latinLnBrk="0" hangingPunct="1">
                        <a:spcBef>
                          <a:spcPts val="0"/>
                        </a:spcBef>
                        <a:spcAft>
                          <a:spcPts val="0"/>
                        </a:spcAft>
                      </a:pPr>
                      <a:r>
                        <a:rPr lang="en-US" sz="1200" b="1" kern="1200">
                          <a:effectLst/>
                        </a:rPr>
                        <a:t>Directorate​</a:t>
                      </a:r>
                      <a:endParaRPr lang="en-US" sz="1100" b="1">
                        <a:effectLst/>
                      </a:endParaRPr>
                    </a:p>
                  </a:txBody>
                  <a:tcPr marL="0" marR="0" marT="0" marB="0" anchor="ctr"/>
                </a:tc>
                <a:tc>
                  <a:txBody>
                    <a:bodyPr/>
                    <a:lstStyle/>
                    <a:p>
                      <a:pPr marL="0" algn="ctr" rtl="0" eaLnBrk="1" fontAlgn="base" latinLnBrk="0" hangingPunct="1">
                        <a:spcBef>
                          <a:spcPts val="0"/>
                        </a:spcBef>
                        <a:spcAft>
                          <a:spcPts val="0"/>
                        </a:spcAft>
                      </a:pPr>
                      <a:r>
                        <a:rPr lang="en-US" sz="1200" b="1" kern="1200">
                          <a:effectLst/>
                        </a:rPr>
                        <a:t>Total Formal ​</a:t>
                      </a:r>
                      <a:endParaRPr lang="en-US" sz="1100" b="1">
                        <a:effectLst/>
                      </a:endParaRPr>
                    </a:p>
                  </a:txBody>
                  <a:tcPr marL="0" marR="0" marT="0" marB="0" anchor="ctr"/>
                </a:tc>
                <a:tc>
                  <a:txBody>
                    <a:bodyPr/>
                    <a:lstStyle/>
                    <a:p>
                      <a:pPr marL="0" algn="ctr" rtl="0" eaLnBrk="1" fontAlgn="base" latinLnBrk="0" hangingPunct="1">
                        <a:spcBef>
                          <a:spcPts val="0"/>
                        </a:spcBef>
                        <a:spcAft>
                          <a:spcPts val="0"/>
                        </a:spcAft>
                      </a:pPr>
                      <a:r>
                        <a:rPr lang="en-US" sz="1200" b="1" kern="1200">
                          <a:effectLst/>
                        </a:rPr>
                        <a:t>Early Resolution</a:t>
                      </a:r>
                    </a:p>
                  </a:txBody>
                  <a:tcPr marL="0" marR="0" marT="0" marB="0" anchor="ctr"/>
                </a:tc>
                <a:extLst>
                  <a:ext uri="{0D108BD9-81ED-4DB2-BD59-A6C34878D82A}">
                    <a16:rowId xmlns:a16="http://schemas.microsoft.com/office/drawing/2014/main" val="259469599"/>
                  </a:ext>
                </a:extLst>
              </a:tr>
              <a:tr h="172704">
                <a:tc>
                  <a:txBody>
                    <a:bodyPr/>
                    <a:lstStyle/>
                    <a:p>
                      <a:pPr marL="0" algn="r" rtl="0" eaLnBrk="1" fontAlgn="base" latinLnBrk="0" hangingPunct="1">
                        <a:spcBef>
                          <a:spcPts val="0"/>
                        </a:spcBef>
                        <a:spcAft>
                          <a:spcPts val="0"/>
                        </a:spcAft>
                      </a:pPr>
                      <a:r>
                        <a:rPr lang="en-US" sz="1200" b="1" kern="1200">
                          <a:effectLst/>
                        </a:rPr>
                        <a:t>ASC​</a:t>
                      </a:r>
                      <a:endParaRPr lang="en-US" sz="1100" b="1">
                        <a:effectLst/>
                      </a:endParaRPr>
                    </a:p>
                  </a:txBody>
                  <a:tcPr marL="0" marR="0" marT="0" marB="0" anchor="ctr"/>
                </a:tc>
                <a:tc>
                  <a:txBody>
                    <a:bodyPr/>
                    <a:lstStyle/>
                    <a:p>
                      <a:pPr marL="0" algn="ctr" rtl="0" eaLnBrk="1" fontAlgn="base" latinLnBrk="0" hangingPunct="1">
                        <a:spcBef>
                          <a:spcPts val="0"/>
                        </a:spcBef>
                        <a:spcAft>
                          <a:spcPts val="0"/>
                        </a:spcAft>
                      </a:pPr>
                      <a:r>
                        <a:rPr lang="en-US" sz="1100" b="0">
                          <a:effectLst/>
                        </a:rPr>
                        <a:t>34</a:t>
                      </a:r>
                    </a:p>
                  </a:txBody>
                  <a:tcPr marL="0" marR="0" marT="0" marB="0" anchor="ctr"/>
                </a:tc>
                <a:tc>
                  <a:txBody>
                    <a:bodyPr/>
                    <a:lstStyle/>
                    <a:p>
                      <a:pPr marL="0" algn="ctr" rtl="0" eaLnBrk="1" fontAlgn="base" latinLnBrk="0" hangingPunct="1">
                        <a:spcBef>
                          <a:spcPts val="0"/>
                        </a:spcBef>
                        <a:spcAft>
                          <a:spcPts val="0"/>
                        </a:spcAft>
                      </a:pPr>
                      <a:r>
                        <a:rPr lang="en-US" sz="1100" b="0">
                          <a:effectLst/>
                        </a:rPr>
                        <a:t>42</a:t>
                      </a:r>
                    </a:p>
                  </a:txBody>
                  <a:tcPr marL="0" marR="0" marT="0" marB="0" anchor="ctr"/>
                </a:tc>
                <a:extLst>
                  <a:ext uri="{0D108BD9-81ED-4DB2-BD59-A6C34878D82A}">
                    <a16:rowId xmlns:a16="http://schemas.microsoft.com/office/drawing/2014/main" val="3940066036"/>
                  </a:ext>
                </a:extLst>
              </a:tr>
              <a:tr h="172704">
                <a:tc>
                  <a:txBody>
                    <a:bodyPr/>
                    <a:lstStyle/>
                    <a:p>
                      <a:pPr marL="0" algn="r" rtl="0" eaLnBrk="1" fontAlgn="base" latinLnBrk="0" hangingPunct="1">
                        <a:spcBef>
                          <a:spcPts val="0"/>
                        </a:spcBef>
                        <a:spcAft>
                          <a:spcPts val="0"/>
                        </a:spcAft>
                      </a:pPr>
                      <a:r>
                        <a:rPr lang="en-US" sz="1200" b="1" kern="1200">
                          <a:effectLst/>
                        </a:rPr>
                        <a:t>Chief Executive Office​</a:t>
                      </a:r>
                      <a:endParaRPr lang="en-US" sz="1100" b="1">
                        <a:effectLst/>
                      </a:endParaRPr>
                    </a:p>
                  </a:txBody>
                  <a:tcPr marL="0" marR="0" marT="0" marB="0" anchor="ctr"/>
                </a:tc>
                <a:tc>
                  <a:txBody>
                    <a:bodyPr/>
                    <a:lstStyle/>
                    <a:p>
                      <a:pPr marL="0" algn="ctr" rtl="0" eaLnBrk="1" fontAlgn="base" latinLnBrk="0" hangingPunct="1">
                        <a:spcBef>
                          <a:spcPts val="0"/>
                        </a:spcBef>
                        <a:spcAft>
                          <a:spcPts val="0"/>
                        </a:spcAft>
                      </a:pPr>
                      <a:r>
                        <a:rPr lang="en-US" sz="1100" b="0" kern="1200">
                          <a:effectLst/>
                        </a:rPr>
                        <a:t> 0</a:t>
                      </a:r>
                      <a:endParaRPr lang="en-US" sz="1100" b="0">
                        <a:effectLst/>
                      </a:endParaRPr>
                    </a:p>
                  </a:txBody>
                  <a:tcPr marL="0" marR="0" marT="0" marB="0" anchor="ctr"/>
                </a:tc>
                <a:tc>
                  <a:txBody>
                    <a:bodyPr/>
                    <a:lstStyle/>
                    <a:p>
                      <a:pPr marL="0" algn="ctr" rtl="0" eaLnBrk="1" fontAlgn="base" latinLnBrk="0" hangingPunct="1">
                        <a:spcBef>
                          <a:spcPts val="0"/>
                        </a:spcBef>
                        <a:spcAft>
                          <a:spcPts val="0"/>
                        </a:spcAft>
                      </a:pPr>
                      <a:r>
                        <a:rPr lang="en-US" sz="1100" b="0" kern="1200">
                          <a:effectLst/>
                        </a:rPr>
                        <a:t> 7</a:t>
                      </a:r>
                      <a:endParaRPr lang="en-US" sz="1100" b="0">
                        <a:effectLst/>
                      </a:endParaRPr>
                    </a:p>
                  </a:txBody>
                  <a:tcPr marL="0" marR="0" marT="0" marB="0" anchor="ctr"/>
                </a:tc>
                <a:extLst>
                  <a:ext uri="{0D108BD9-81ED-4DB2-BD59-A6C34878D82A}">
                    <a16:rowId xmlns:a16="http://schemas.microsoft.com/office/drawing/2014/main" val="2179370709"/>
                  </a:ext>
                </a:extLst>
              </a:tr>
              <a:tr h="172704">
                <a:tc>
                  <a:txBody>
                    <a:bodyPr/>
                    <a:lstStyle/>
                    <a:p>
                      <a:pPr marL="0" algn="r" rtl="0" eaLnBrk="1" fontAlgn="base" latinLnBrk="0" hangingPunct="1">
                        <a:spcBef>
                          <a:spcPts val="0"/>
                        </a:spcBef>
                        <a:spcAft>
                          <a:spcPts val="0"/>
                        </a:spcAft>
                      </a:pPr>
                      <a:r>
                        <a:rPr lang="en-US" sz="1200" b="1">
                          <a:effectLst/>
                        </a:rPr>
                        <a:t>Housing </a:t>
                      </a:r>
                    </a:p>
                  </a:txBody>
                  <a:tcPr marL="0" marR="0" marT="0" marB="0" anchor="ctr"/>
                </a:tc>
                <a:tc>
                  <a:txBody>
                    <a:bodyPr/>
                    <a:lstStyle/>
                    <a:p>
                      <a:pPr marL="0" algn="ctr" rtl="0" eaLnBrk="1" fontAlgn="base" latinLnBrk="0" hangingPunct="1">
                        <a:spcBef>
                          <a:spcPts val="0"/>
                        </a:spcBef>
                        <a:spcAft>
                          <a:spcPts val="0"/>
                        </a:spcAft>
                      </a:pPr>
                      <a:r>
                        <a:rPr lang="en-US" sz="1100" b="0">
                          <a:effectLst/>
                        </a:rPr>
                        <a:t>86</a:t>
                      </a:r>
                    </a:p>
                  </a:txBody>
                  <a:tcPr marL="0" marR="0" marT="0" marB="0" anchor="ctr"/>
                </a:tc>
                <a:tc>
                  <a:txBody>
                    <a:bodyPr/>
                    <a:lstStyle/>
                    <a:p>
                      <a:pPr marL="0" algn="ctr" rtl="0" eaLnBrk="1" fontAlgn="base" latinLnBrk="0" hangingPunct="1">
                        <a:spcBef>
                          <a:spcPts val="0"/>
                        </a:spcBef>
                        <a:spcAft>
                          <a:spcPts val="0"/>
                        </a:spcAft>
                      </a:pPr>
                      <a:r>
                        <a:rPr lang="en-US" sz="1100" b="0">
                          <a:effectLst/>
                        </a:rPr>
                        <a:t>154</a:t>
                      </a:r>
                    </a:p>
                  </a:txBody>
                  <a:tcPr marL="0" marR="0" marT="0" marB="0" anchor="ctr"/>
                </a:tc>
                <a:extLst>
                  <a:ext uri="{0D108BD9-81ED-4DB2-BD59-A6C34878D82A}">
                    <a16:rowId xmlns:a16="http://schemas.microsoft.com/office/drawing/2014/main" val="321530555"/>
                  </a:ext>
                </a:extLst>
              </a:tr>
              <a:tr h="163147">
                <a:tc>
                  <a:txBody>
                    <a:bodyPr/>
                    <a:lstStyle/>
                    <a:p>
                      <a:pPr marL="0" algn="r" rtl="0" eaLnBrk="1" fontAlgn="base" latinLnBrk="0" hangingPunct="1">
                        <a:spcBef>
                          <a:spcPts val="0"/>
                        </a:spcBef>
                        <a:spcAft>
                          <a:spcPts val="0"/>
                        </a:spcAft>
                      </a:pPr>
                      <a:r>
                        <a:rPr lang="en-US" sz="1200" b="1" kern="1200">
                          <a:effectLst/>
                        </a:rPr>
                        <a:t>Children's Services</a:t>
                      </a:r>
                      <a:endParaRPr lang="en-US" sz="1100" b="1">
                        <a:effectLst/>
                      </a:endParaRPr>
                    </a:p>
                  </a:txBody>
                  <a:tcPr marL="0" marR="0" marT="0" marB="0" anchor="ctr"/>
                </a:tc>
                <a:tc>
                  <a:txBody>
                    <a:bodyPr/>
                    <a:lstStyle/>
                    <a:p>
                      <a:pPr marL="0" algn="ctr" rtl="0" eaLnBrk="1" fontAlgn="base" latinLnBrk="0" hangingPunct="1">
                        <a:spcBef>
                          <a:spcPts val="0"/>
                        </a:spcBef>
                        <a:spcAft>
                          <a:spcPts val="0"/>
                        </a:spcAft>
                      </a:pPr>
                      <a:r>
                        <a:rPr lang="en-US" sz="1100" b="0">
                          <a:effectLst/>
                        </a:rPr>
                        <a:t>68</a:t>
                      </a:r>
                    </a:p>
                  </a:txBody>
                  <a:tcPr marL="0" marR="0" marT="0" marB="0" anchor="ctr"/>
                </a:tc>
                <a:tc>
                  <a:txBody>
                    <a:bodyPr/>
                    <a:lstStyle/>
                    <a:p>
                      <a:pPr marL="0" algn="ctr" rtl="0" eaLnBrk="1" fontAlgn="base" latinLnBrk="0" hangingPunct="1">
                        <a:spcBef>
                          <a:spcPts val="0"/>
                        </a:spcBef>
                        <a:spcAft>
                          <a:spcPts val="0"/>
                        </a:spcAft>
                      </a:pPr>
                      <a:r>
                        <a:rPr lang="en-US" sz="1100" b="0">
                          <a:effectLst/>
                        </a:rPr>
                        <a:t>45</a:t>
                      </a:r>
                    </a:p>
                  </a:txBody>
                  <a:tcPr marL="0" marR="0" marT="0" marB="0" anchor="ctr"/>
                </a:tc>
                <a:extLst>
                  <a:ext uri="{0D108BD9-81ED-4DB2-BD59-A6C34878D82A}">
                    <a16:rowId xmlns:a16="http://schemas.microsoft.com/office/drawing/2014/main" val="3846593897"/>
                  </a:ext>
                </a:extLst>
              </a:tr>
              <a:tr h="172704">
                <a:tc>
                  <a:txBody>
                    <a:bodyPr/>
                    <a:lstStyle/>
                    <a:p>
                      <a:pPr marL="0" algn="r" rtl="0" eaLnBrk="1" fontAlgn="base" latinLnBrk="0" hangingPunct="1">
                        <a:spcBef>
                          <a:spcPts val="0"/>
                        </a:spcBef>
                        <a:spcAft>
                          <a:spcPts val="0"/>
                        </a:spcAft>
                      </a:pPr>
                      <a:r>
                        <a:rPr lang="en-US" sz="1200" b="1" kern="1200">
                          <a:effectLst/>
                        </a:rPr>
                        <a:t>Place &amp; Growth​</a:t>
                      </a:r>
                      <a:endParaRPr lang="en-US" sz="1100" b="1">
                        <a:effectLst/>
                      </a:endParaRPr>
                    </a:p>
                  </a:txBody>
                  <a:tcPr marL="0" marR="0" marT="0" marB="0" anchor="ctr"/>
                </a:tc>
                <a:tc>
                  <a:txBody>
                    <a:bodyPr/>
                    <a:lstStyle/>
                    <a:p>
                      <a:pPr marL="0" algn="ctr" rtl="0" eaLnBrk="1" fontAlgn="base" latinLnBrk="0" hangingPunct="1">
                        <a:spcBef>
                          <a:spcPts val="0"/>
                        </a:spcBef>
                        <a:spcAft>
                          <a:spcPts val="0"/>
                        </a:spcAft>
                      </a:pPr>
                      <a:r>
                        <a:rPr lang="en-US" sz="1100" b="0" kern="1200">
                          <a:effectLst/>
                        </a:rPr>
                        <a:t>104</a:t>
                      </a:r>
                      <a:endParaRPr lang="en-US" sz="1100" b="0">
                        <a:effectLst/>
                      </a:endParaRPr>
                    </a:p>
                  </a:txBody>
                  <a:tcPr marL="0" marR="0" marT="0" marB="0" anchor="ctr"/>
                </a:tc>
                <a:tc>
                  <a:txBody>
                    <a:bodyPr/>
                    <a:lstStyle/>
                    <a:p>
                      <a:pPr marL="0" algn="ctr" rtl="0" eaLnBrk="1" fontAlgn="base" latinLnBrk="0" hangingPunct="1">
                        <a:spcBef>
                          <a:spcPts val="0"/>
                        </a:spcBef>
                        <a:spcAft>
                          <a:spcPts val="0"/>
                        </a:spcAft>
                      </a:pPr>
                      <a:r>
                        <a:rPr lang="en-US" sz="1100" b="0" kern="1200">
                          <a:effectLst/>
                        </a:rPr>
                        <a:t>156</a:t>
                      </a:r>
                      <a:endParaRPr lang="en-US" sz="1100" b="0">
                        <a:effectLst/>
                      </a:endParaRPr>
                    </a:p>
                  </a:txBody>
                  <a:tcPr marL="0" marR="0" marT="0" marB="0" anchor="ctr"/>
                </a:tc>
                <a:extLst>
                  <a:ext uri="{0D108BD9-81ED-4DB2-BD59-A6C34878D82A}">
                    <a16:rowId xmlns:a16="http://schemas.microsoft.com/office/drawing/2014/main" val="4292231958"/>
                  </a:ext>
                </a:extLst>
              </a:tr>
              <a:tr h="278998">
                <a:tc>
                  <a:txBody>
                    <a:bodyPr/>
                    <a:lstStyle/>
                    <a:p>
                      <a:pPr marL="0" algn="r" rtl="0" eaLnBrk="1" fontAlgn="base" latinLnBrk="0" hangingPunct="1">
                        <a:spcBef>
                          <a:spcPts val="0"/>
                        </a:spcBef>
                        <a:spcAft>
                          <a:spcPts val="0"/>
                        </a:spcAft>
                      </a:pPr>
                      <a:r>
                        <a:rPr lang="en-US" sz="1200" b="1" kern="1200">
                          <a:effectLst/>
                        </a:rPr>
                        <a:t>Resources &amp; Assets​</a:t>
                      </a:r>
                      <a:endParaRPr lang="en-US" sz="1100" b="1">
                        <a:effectLst/>
                      </a:endParaRPr>
                    </a:p>
                  </a:txBody>
                  <a:tcPr marL="0" marR="0" marT="0" marB="0" anchor="ctr"/>
                </a:tc>
                <a:tc>
                  <a:txBody>
                    <a:bodyPr/>
                    <a:lstStyle/>
                    <a:p>
                      <a:pPr marL="0" algn="ctr" rtl="0" eaLnBrk="1" fontAlgn="base" latinLnBrk="0" hangingPunct="1">
                        <a:spcBef>
                          <a:spcPts val="0"/>
                        </a:spcBef>
                        <a:spcAft>
                          <a:spcPts val="0"/>
                        </a:spcAft>
                      </a:pPr>
                      <a:r>
                        <a:rPr lang="en-US" sz="1100" b="0" kern="1200">
                          <a:effectLst/>
                        </a:rPr>
                        <a:t>13</a:t>
                      </a:r>
                      <a:endParaRPr lang="en-US" sz="1100" b="0">
                        <a:effectLst/>
                      </a:endParaRPr>
                    </a:p>
                  </a:txBody>
                  <a:tcPr marL="0" marR="0" marT="0" marB="0" anchor="ctr"/>
                </a:tc>
                <a:tc>
                  <a:txBody>
                    <a:bodyPr/>
                    <a:lstStyle/>
                    <a:p>
                      <a:pPr marL="0" algn="ctr" rtl="0" eaLnBrk="1" fontAlgn="base" latinLnBrk="0" hangingPunct="1">
                        <a:spcBef>
                          <a:spcPts val="0"/>
                        </a:spcBef>
                        <a:spcAft>
                          <a:spcPts val="0"/>
                        </a:spcAft>
                      </a:pPr>
                      <a:r>
                        <a:rPr lang="en-US" sz="1100" b="0" kern="1200">
                          <a:effectLst/>
                        </a:rPr>
                        <a:t>23</a:t>
                      </a:r>
                      <a:endParaRPr lang="en-US" sz="1100" b="0">
                        <a:effectLst/>
                      </a:endParaRPr>
                    </a:p>
                  </a:txBody>
                  <a:tcPr marL="0" marR="0" marT="0" marB="0" anchor="ctr"/>
                </a:tc>
                <a:extLst>
                  <a:ext uri="{0D108BD9-81ED-4DB2-BD59-A6C34878D82A}">
                    <a16:rowId xmlns:a16="http://schemas.microsoft.com/office/drawing/2014/main" val="3218166441"/>
                  </a:ext>
                </a:extLst>
              </a:tr>
              <a:tr h="172704">
                <a:tc>
                  <a:txBody>
                    <a:bodyPr/>
                    <a:lstStyle/>
                    <a:p>
                      <a:pPr marL="0" lvl="0" algn="r">
                        <a:spcBef>
                          <a:spcPts val="0"/>
                        </a:spcBef>
                        <a:spcAft>
                          <a:spcPts val="0"/>
                        </a:spcAft>
                        <a:buNone/>
                      </a:pPr>
                      <a:r>
                        <a:rPr lang="en-US" sz="1200" b="1" kern="1200">
                          <a:effectLst/>
                        </a:rPr>
                        <a:t> TOTALS</a:t>
                      </a:r>
                    </a:p>
                  </a:txBody>
                  <a:tcPr marL="0" marR="0" marT="0" marB="0"/>
                </a:tc>
                <a:tc>
                  <a:txBody>
                    <a:bodyPr/>
                    <a:lstStyle/>
                    <a:p>
                      <a:pPr marL="0" lvl="0" algn="ctr">
                        <a:spcBef>
                          <a:spcPts val="0"/>
                        </a:spcBef>
                        <a:spcAft>
                          <a:spcPts val="0"/>
                        </a:spcAft>
                        <a:buNone/>
                      </a:pPr>
                      <a:r>
                        <a:rPr lang="en-US" sz="1200" b="1" kern="1200" baseline="0">
                          <a:effectLst/>
                        </a:rPr>
                        <a:t>305</a:t>
                      </a:r>
                    </a:p>
                  </a:txBody>
                  <a:tcPr marL="0" marR="0" marT="0" marB="0"/>
                </a:tc>
                <a:tc>
                  <a:txBody>
                    <a:bodyPr/>
                    <a:lstStyle/>
                    <a:p>
                      <a:pPr marL="0" lvl="0" algn="ctr">
                        <a:spcBef>
                          <a:spcPts val="0"/>
                        </a:spcBef>
                        <a:spcAft>
                          <a:spcPts val="0"/>
                        </a:spcAft>
                        <a:buNone/>
                      </a:pPr>
                      <a:r>
                        <a:rPr lang="en-US" sz="1200" b="1" kern="1200" dirty="0">
                          <a:effectLst/>
                        </a:rPr>
                        <a:t>427</a:t>
                      </a:r>
                    </a:p>
                  </a:txBody>
                  <a:tcPr marL="0" marR="0" marT="0" marB="0"/>
                </a:tc>
                <a:extLst>
                  <a:ext uri="{0D108BD9-81ED-4DB2-BD59-A6C34878D82A}">
                    <a16:rowId xmlns:a16="http://schemas.microsoft.com/office/drawing/2014/main" val="3015844379"/>
                  </a:ext>
                </a:extLst>
              </a:tr>
            </a:tbl>
          </a:graphicData>
        </a:graphic>
      </p:graphicFrame>
      <p:sp>
        <p:nvSpPr>
          <p:cNvPr id="3" name="TextBox 2">
            <a:extLst>
              <a:ext uri="{FF2B5EF4-FFF2-40B4-BE49-F238E27FC236}">
                <a16:creationId xmlns:a16="http://schemas.microsoft.com/office/drawing/2014/main" id="{FFF7D7B7-04E7-48DC-B038-4536500AF8D9}"/>
              </a:ext>
            </a:extLst>
          </p:cNvPr>
          <p:cNvSpPr txBox="1"/>
          <p:nvPr/>
        </p:nvSpPr>
        <p:spPr>
          <a:xfrm>
            <a:off x="519803" y="3137904"/>
            <a:ext cx="6195592" cy="1346522"/>
          </a:xfrm>
          <a:prstGeom prst="rect">
            <a:avLst/>
          </a:prstGeom>
          <a:noFill/>
        </p:spPr>
        <p:txBody>
          <a:bodyPr wrap="square" lIns="91440" tIns="45720" rIns="91440" bIns="45720" rtlCol="0" anchor="t">
            <a:spAutoFit/>
          </a:bodyPr>
          <a:lstStyle/>
          <a:p>
            <a:pPr marL="171450" lvl="0" indent="-171450" defTabSz="685718">
              <a:spcBef>
                <a:spcPts val="300"/>
              </a:spcBef>
              <a:spcAft>
                <a:spcPts val="300"/>
              </a:spcAft>
              <a:buFont typeface="Arial"/>
              <a:buChar char="•"/>
              <a:defRPr/>
            </a:pPr>
            <a:r>
              <a:rPr lang="en-GB" sz="1200" dirty="0">
                <a:solidFill>
                  <a:prstClr val="black"/>
                </a:solidFill>
              </a:rPr>
              <a:t>Place &amp; Growth </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received 34% of all complaints, followed by Housing</a:t>
            </a:r>
            <a:r>
              <a:rPr lang="en-GB" sz="1200" dirty="0">
                <a:solidFill>
                  <a:prstClr val="black"/>
                </a:solidFill>
              </a:rPr>
              <a:t> (within P&amp;G), at </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29%</a:t>
            </a:r>
            <a:endParaRPr kumimoji="0" lang="en-GB" sz="1200" b="0" i="0" u="none" strike="noStrike" kern="1200" cap="none" spc="0" normalizeH="0" baseline="0" noProof="0" dirty="0">
              <a:ln>
                <a:noFill/>
              </a:ln>
              <a:solidFill>
                <a:srgbClr val="FF0000"/>
              </a:solidFill>
              <a:effectLst/>
              <a:highlight>
                <a:srgbClr val="FFFF00"/>
              </a:highlight>
              <a:uLnTx/>
              <a:uFillTx/>
              <a:latin typeface="Calibri" panose="020F0502020204030204"/>
              <a:ea typeface="Calibri"/>
              <a:cs typeface="Calibri"/>
            </a:endParaRPr>
          </a:p>
          <a:p>
            <a:pPr marL="171450" marR="0" lvl="0" indent="-171450" algn="l" defTabSz="685718" rtl="0" eaLnBrk="1" fontAlgn="auto" latinLnBrk="0" hangingPunct="1">
              <a:lnSpc>
                <a:spcPct val="100000"/>
              </a:lnSpc>
              <a:spcBef>
                <a:spcPts val="300"/>
              </a:spcBef>
              <a:spcAft>
                <a:spcPts val="300"/>
              </a:spcAft>
              <a:buClrTx/>
              <a:buSzTx/>
              <a:buFont typeface="Arial"/>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Most complaints resolved at Stage 1 related to inadequate service or poor communication</a:t>
            </a:r>
          </a:p>
          <a:p>
            <a:pPr marL="171450" marR="0" lvl="0" indent="-171450" algn="l" defTabSz="685718" rtl="0" eaLnBrk="1" fontAlgn="auto" latinLnBrk="0" hangingPunct="1">
              <a:lnSpc>
                <a:spcPct val="100000"/>
              </a:lnSpc>
              <a:spcBef>
                <a:spcPts val="300"/>
              </a:spcBef>
              <a:spcAft>
                <a:spcPts val="300"/>
              </a:spcAft>
              <a:buClrTx/>
              <a:buSzTx/>
              <a:buFont typeface="Arial"/>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Stage 2 escalations centred on unhappiness with an assessment or policy decision</a:t>
            </a:r>
            <a:endParaRPr kumimoji="0" lang="en-GB" sz="1200" b="0" i="0" u="none" strike="noStrike" kern="1200" cap="none" spc="0" normalizeH="0" baseline="0" noProof="0" dirty="0">
              <a:ln>
                <a:noFill/>
              </a:ln>
              <a:solidFill>
                <a:prstClr val="black"/>
              </a:solidFill>
              <a:effectLst/>
              <a:uLnTx/>
              <a:uFillTx/>
              <a:latin typeface="Calibri" panose="020F0502020204030204"/>
              <a:ea typeface="Calibri"/>
              <a:cs typeface="Calibri"/>
            </a:endParaRPr>
          </a:p>
          <a:p>
            <a:pPr marL="0" marR="0" lvl="0" indent="0" algn="l" defTabSz="685718" rtl="0" eaLnBrk="1" fontAlgn="auto" latinLnBrk="0" hangingPunct="1">
              <a:lnSpc>
                <a:spcPct val="100000"/>
              </a:lnSpc>
              <a:spcBef>
                <a:spcPts val="300"/>
              </a:spcBef>
              <a:spcAft>
                <a:spcPts val="30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Calibri"/>
              <a:cs typeface="Calibri"/>
            </a:endParaRPr>
          </a:p>
          <a:p>
            <a:pPr marL="171450" marR="0" lvl="0" indent="-171450" algn="l" defTabSz="685718" rtl="0" eaLnBrk="1" fontAlgn="auto" latinLnBrk="0" hangingPunct="1">
              <a:lnSpc>
                <a:spcPct val="100000"/>
              </a:lnSpc>
              <a:spcBef>
                <a:spcPts val="300"/>
              </a:spcBef>
              <a:spcAft>
                <a:spcPts val="300"/>
              </a:spcAft>
              <a:buClrTx/>
              <a:buSzTx/>
              <a:buFont typeface="Arial"/>
              <a:buChar char="•"/>
              <a:tabLst/>
              <a:defRPr/>
            </a:pPr>
            <a:endPar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Rectangle: Rounded Corners 3">
            <a:extLst>
              <a:ext uri="{FF2B5EF4-FFF2-40B4-BE49-F238E27FC236}">
                <a16:creationId xmlns:a16="http://schemas.microsoft.com/office/drawing/2014/main" id="{01A2F453-8996-471F-94AD-92D7F5B124D7}"/>
              </a:ext>
            </a:extLst>
          </p:cNvPr>
          <p:cNvSpPr/>
          <p:nvPr/>
        </p:nvSpPr>
        <p:spPr>
          <a:xfrm>
            <a:off x="367693" y="717574"/>
            <a:ext cx="11604567" cy="3694170"/>
          </a:xfrm>
          <a:prstGeom prst="roundRect">
            <a:avLst>
              <a:gd name="adj" fmla="val 11035"/>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0000"/>
              </a:solidFill>
              <a:effectLst/>
              <a:uLnTx/>
              <a:uFillTx/>
              <a:latin typeface="Calibri" panose="020F0502020204030204"/>
              <a:ea typeface="+mn-ea"/>
              <a:cs typeface="+mn-cs"/>
            </a:endParaRPr>
          </a:p>
        </p:txBody>
      </p:sp>
      <p:sp>
        <p:nvSpPr>
          <p:cNvPr id="10" name="Rectangle: Rounded Corners 9">
            <a:extLst>
              <a:ext uri="{FF2B5EF4-FFF2-40B4-BE49-F238E27FC236}">
                <a16:creationId xmlns:a16="http://schemas.microsoft.com/office/drawing/2014/main" id="{0927E7A5-0DB7-4B0B-8DB5-B85284D65B22}"/>
              </a:ext>
            </a:extLst>
          </p:cNvPr>
          <p:cNvSpPr/>
          <p:nvPr/>
        </p:nvSpPr>
        <p:spPr>
          <a:xfrm>
            <a:off x="255420" y="4558180"/>
            <a:ext cx="4480560" cy="2200602"/>
          </a:xfrm>
          <a:prstGeom prst="roundRect">
            <a:avLst>
              <a:gd name="adj" fmla="val 11035"/>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D1B5042B-6C34-4CCE-B1B3-A1115B28214A}"/>
              </a:ext>
            </a:extLst>
          </p:cNvPr>
          <p:cNvSpPr/>
          <p:nvPr/>
        </p:nvSpPr>
        <p:spPr>
          <a:xfrm>
            <a:off x="4911508" y="4533380"/>
            <a:ext cx="7092424" cy="2236816"/>
          </a:xfrm>
          <a:prstGeom prst="roundRect">
            <a:avLst>
              <a:gd name="adj" fmla="val 11035"/>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90B7515-C6F8-4AE0-90BD-9097DFC34527}"/>
              </a:ext>
            </a:extLst>
          </p:cNvPr>
          <p:cNvSpPr txBox="1"/>
          <p:nvPr/>
        </p:nvSpPr>
        <p:spPr>
          <a:xfrm>
            <a:off x="575232" y="4575154"/>
            <a:ext cx="2583997" cy="369332"/>
          </a:xfrm>
          <a:prstGeom prst="rect">
            <a:avLst/>
          </a:prstGeom>
          <a:noFill/>
        </p:spPr>
        <p:txBody>
          <a:bodyPr wrap="square">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black"/>
                </a:solidFill>
                <a:effectLst/>
                <a:uLnTx/>
                <a:uFillTx/>
                <a:latin typeface="Calibri"/>
                <a:ea typeface="+mn-ea"/>
                <a:cs typeface="+mn-cs"/>
              </a:rPr>
              <a:t>What is the learning…</a:t>
            </a:r>
          </a:p>
        </p:txBody>
      </p:sp>
      <p:sp>
        <p:nvSpPr>
          <p:cNvPr id="16" name="TextBox 15">
            <a:extLst>
              <a:ext uri="{FF2B5EF4-FFF2-40B4-BE49-F238E27FC236}">
                <a16:creationId xmlns:a16="http://schemas.microsoft.com/office/drawing/2014/main" id="{F6C7FB26-3F8D-442E-AA4E-11F2E23A0198}"/>
              </a:ext>
            </a:extLst>
          </p:cNvPr>
          <p:cNvSpPr txBox="1"/>
          <p:nvPr/>
        </p:nvSpPr>
        <p:spPr>
          <a:xfrm>
            <a:off x="572886" y="803641"/>
            <a:ext cx="6097384" cy="307777"/>
          </a:xfrm>
          <a:prstGeom prst="rect">
            <a:avLst/>
          </a:prstGeom>
          <a:noFill/>
        </p:spPr>
        <p:txBody>
          <a:bodyPr wrap="square" lIns="91440" tIns="45720" rIns="91440" bIns="4572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prstClr val="black"/>
                </a:solidFill>
                <a:effectLst/>
                <a:uLnTx/>
                <a:uFillTx/>
                <a:latin typeface="Calibri"/>
                <a:ea typeface="+mn-ea"/>
                <a:cs typeface="+mn-cs"/>
              </a:rPr>
              <a:t>Deliverables and business context for 2021-22</a:t>
            </a:r>
            <a:endParaRPr kumimoji="0" lang="en-GB" sz="1400" b="1" i="0" u="none" strike="noStrike" kern="1200" cap="none" spc="0" normalizeH="0" baseline="0" noProof="0">
              <a:ln>
                <a:noFill/>
              </a:ln>
              <a:solidFill>
                <a:prstClr val="black"/>
              </a:solidFill>
              <a:effectLst/>
              <a:uLnTx/>
              <a:uFillTx/>
              <a:latin typeface="Calibri"/>
              <a:ea typeface="Calibri"/>
              <a:cs typeface="Calibri"/>
            </a:endParaRPr>
          </a:p>
        </p:txBody>
      </p:sp>
      <p:sp>
        <p:nvSpPr>
          <p:cNvPr id="18" name="TextBox 17">
            <a:extLst>
              <a:ext uri="{FF2B5EF4-FFF2-40B4-BE49-F238E27FC236}">
                <a16:creationId xmlns:a16="http://schemas.microsoft.com/office/drawing/2014/main" id="{C7F648DE-8B1C-4A59-BB93-5AA9931776A3}"/>
              </a:ext>
            </a:extLst>
          </p:cNvPr>
          <p:cNvSpPr txBox="1"/>
          <p:nvPr/>
        </p:nvSpPr>
        <p:spPr>
          <a:xfrm>
            <a:off x="8588607" y="4537689"/>
            <a:ext cx="2792440" cy="307777"/>
          </a:xfrm>
          <a:prstGeom prst="rect">
            <a:avLst/>
          </a:prstGeom>
          <a:noFill/>
        </p:spPr>
        <p:txBody>
          <a:bodyPr wrap="square" lIns="91440" tIns="45720" rIns="91440" bIns="45720" anchor="t">
            <a:spAutoFit/>
          </a:body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prstClr val="black"/>
                </a:solidFill>
                <a:effectLst/>
                <a:uLnTx/>
                <a:uFillTx/>
                <a:latin typeface="Calibri"/>
                <a:ea typeface="Calibri"/>
                <a:cs typeface="Calibri"/>
              </a:rPr>
              <a:t>Areas of focus for 2022/23</a:t>
            </a:r>
            <a:r>
              <a:rPr lang="en-GB" sz="1400" b="1">
                <a:solidFill>
                  <a:prstClr val="black"/>
                </a:solidFill>
                <a:latin typeface="Calibri"/>
                <a:ea typeface="Calibri"/>
                <a:cs typeface="Calibri"/>
              </a:rPr>
              <a:t>:</a:t>
            </a:r>
            <a:endParaRPr kumimoji="0" lang="en-GB" sz="1400" b="1" i="0" u="none" strike="noStrike" kern="1200" cap="none" spc="0" normalizeH="0" baseline="0" noProof="0">
              <a:ln>
                <a:noFill/>
              </a:ln>
              <a:solidFill>
                <a:prstClr val="black"/>
              </a:solidFill>
              <a:effectLst/>
              <a:uLnTx/>
              <a:uFillTx/>
              <a:latin typeface="Calibri"/>
              <a:ea typeface="Calibri"/>
              <a:cs typeface="Calibri"/>
            </a:endParaRPr>
          </a:p>
        </p:txBody>
      </p:sp>
      <p:sp>
        <p:nvSpPr>
          <p:cNvPr id="6" name="TextBox 5">
            <a:extLst>
              <a:ext uri="{FF2B5EF4-FFF2-40B4-BE49-F238E27FC236}">
                <a16:creationId xmlns:a16="http://schemas.microsoft.com/office/drawing/2014/main" id="{D18BB6BB-2012-4844-83DF-1C030CBA8826}"/>
              </a:ext>
            </a:extLst>
          </p:cNvPr>
          <p:cNvSpPr txBox="1"/>
          <p:nvPr/>
        </p:nvSpPr>
        <p:spPr>
          <a:xfrm>
            <a:off x="332257" y="4935736"/>
            <a:ext cx="4282289" cy="2392963"/>
          </a:xfrm>
          <a:prstGeom prst="rect">
            <a:avLst/>
          </a:prstGeom>
          <a:noFill/>
        </p:spPr>
        <p:txBody>
          <a:bodyPr wrap="square" lIns="91440" tIns="45720" rIns="91440" bIns="45720" rtlCol="0" anchor="t">
            <a:spAutoFit/>
          </a:bodyPr>
          <a:lstStyle/>
          <a:p>
            <a:pPr marL="285750" marR="0" lvl="0" indent="-285750" algn="l" defTabSz="685718"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000" b="0" i="0" u="none" strike="noStrike" kern="1200" cap="none" spc="0" normalizeH="0" baseline="0" noProof="0">
                <a:ln>
                  <a:noFill/>
                </a:ln>
                <a:solidFill>
                  <a:prstClr val="black"/>
                </a:solidFill>
                <a:effectLst/>
                <a:uLnTx/>
                <a:uFillTx/>
                <a:latin typeface="Calibri" panose="020F0502020204030204"/>
                <a:ea typeface="+mn-ea"/>
                <a:cs typeface="+mn-cs"/>
              </a:rPr>
              <a:t>Clear communication about process and procedures will help to better manage customer expectations, particularly around the limits of the Council’s statutory powers</a:t>
            </a:r>
          </a:p>
          <a:p>
            <a:pPr marL="285750" marR="0" lvl="0" indent="-285750" algn="l" defTabSz="685718"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000" b="0" i="0" u="none" strike="noStrike" kern="1200" cap="none" spc="0" normalizeH="0" baseline="0" noProof="0">
                <a:ln>
                  <a:noFill/>
                </a:ln>
                <a:solidFill>
                  <a:prstClr val="black"/>
                </a:solidFill>
                <a:effectLst/>
                <a:uLnTx/>
                <a:uFillTx/>
                <a:latin typeface="Calibri" panose="020F0502020204030204"/>
                <a:ea typeface="+mn-ea"/>
                <a:cs typeface="+mn-cs"/>
              </a:rPr>
              <a:t>Knowledge of the complaints policy results in Service ownership and more robust early resolution / Stage 1 responses. This means fewer Stage 2 escalation requests</a:t>
            </a:r>
          </a:p>
          <a:p>
            <a:pPr marL="285750" marR="0" lvl="0" indent="-285750" algn="l" defTabSz="685718"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GB" sz="1000">
                <a:solidFill>
                  <a:prstClr val="black"/>
                </a:solidFill>
                <a:latin typeface="Calibri" panose="020F0502020204030204"/>
              </a:rPr>
              <a:t>Following the complaints process leads to better complaints handling. Copying in numerous colleagues into complaints received by email causes confusion and delays in handling. </a:t>
            </a:r>
            <a:endParaRPr kumimoji="0" lang="en-GB" sz="1000" b="0"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0" indent="-285750" algn="l" defTabSz="685718" rtl="0" eaLnBrk="1" fontAlgn="auto" latinLnBrk="0" hangingPunct="1">
              <a:lnSpc>
                <a:spcPct val="100000"/>
              </a:lnSpc>
              <a:spcBef>
                <a:spcPts val="300"/>
              </a:spcBef>
              <a:spcAft>
                <a:spcPts val="300"/>
              </a:spcAft>
              <a:buClrTx/>
              <a:buSzTx/>
              <a:buFont typeface="Arial" panose="020B0604020202020204" pitchFamily="34" charset="0"/>
              <a:buChar char="•"/>
              <a:tabLst/>
              <a:defRPr/>
            </a:pPr>
            <a:endParaRPr kumimoji="0" lang="en-GB" sz="1250" b="0"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0" indent="-285750" algn="l" defTabSz="685718" rtl="0" eaLnBrk="1" fontAlgn="auto" latinLnBrk="0" hangingPunct="1">
              <a:lnSpc>
                <a:spcPct val="100000"/>
              </a:lnSpc>
              <a:spcBef>
                <a:spcPts val="300"/>
              </a:spcBef>
              <a:spcAft>
                <a:spcPts val="300"/>
              </a:spcAft>
              <a:buClrTx/>
              <a:buSzTx/>
              <a:buFont typeface="Arial" panose="020B0604020202020204" pitchFamily="34" charset="0"/>
              <a:buChar char="•"/>
              <a:tabLst/>
              <a:defRPr/>
            </a:pPr>
            <a:endParaRPr kumimoji="0" lang="en-GB" sz="1250" b="0" i="0" u="none" strike="noStrike" kern="1200" cap="none" spc="0" normalizeH="0" baseline="0" noProof="0">
              <a:ln>
                <a:noFill/>
              </a:ln>
              <a:solidFill>
                <a:prstClr val="black"/>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4AF1192-6763-635F-977B-051872B49F61}"/>
              </a:ext>
            </a:extLst>
          </p:cNvPr>
          <p:cNvSpPr txBox="1"/>
          <p:nvPr/>
        </p:nvSpPr>
        <p:spPr>
          <a:xfrm>
            <a:off x="5173282" y="4550524"/>
            <a:ext cx="2792440" cy="307777"/>
          </a:xfrm>
          <a:prstGeom prst="rect">
            <a:avLst/>
          </a:prstGeom>
          <a:noFill/>
        </p:spPr>
        <p:txBody>
          <a:bodyPr wrap="square" lIns="91440" tIns="45720" rIns="91440" bIns="45720" anchor="t">
            <a:spAutoFit/>
          </a:body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prstClr val="black"/>
                </a:solidFill>
                <a:effectLst/>
                <a:uLnTx/>
                <a:uFillTx/>
                <a:latin typeface="Calibri"/>
                <a:ea typeface="Calibri"/>
                <a:cs typeface="Calibri"/>
              </a:rPr>
              <a:t>Key actions completed 2021/22</a:t>
            </a:r>
            <a:r>
              <a:rPr lang="en-GB" sz="1400" b="1">
                <a:solidFill>
                  <a:prstClr val="black"/>
                </a:solidFill>
                <a:latin typeface="Calibri"/>
                <a:ea typeface="Calibri"/>
                <a:cs typeface="Calibri"/>
              </a:rPr>
              <a:t>:</a:t>
            </a:r>
            <a:endParaRPr kumimoji="0" lang="en-GB" sz="1400" b="1" i="0" u="none" strike="noStrike" kern="1200" cap="none" spc="0" normalizeH="0" baseline="0" noProof="0">
              <a:ln>
                <a:noFill/>
              </a:ln>
              <a:solidFill>
                <a:prstClr val="black"/>
              </a:solidFill>
              <a:effectLst/>
              <a:uLnTx/>
              <a:uFillTx/>
              <a:latin typeface="Calibri"/>
              <a:ea typeface="Calibri"/>
              <a:cs typeface="Calibri"/>
            </a:endParaRPr>
          </a:p>
        </p:txBody>
      </p:sp>
      <p:sp>
        <p:nvSpPr>
          <p:cNvPr id="17" name="TextBox 16">
            <a:extLst>
              <a:ext uri="{FF2B5EF4-FFF2-40B4-BE49-F238E27FC236}">
                <a16:creationId xmlns:a16="http://schemas.microsoft.com/office/drawing/2014/main" id="{FCED20B4-2C71-729C-34B6-438FA80E545D}"/>
              </a:ext>
            </a:extLst>
          </p:cNvPr>
          <p:cNvSpPr txBox="1"/>
          <p:nvPr/>
        </p:nvSpPr>
        <p:spPr>
          <a:xfrm>
            <a:off x="7965722" y="4654141"/>
            <a:ext cx="4109535" cy="2111216"/>
          </a:xfrm>
          <a:prstGeom prst="roundRect">
            <a:avLst/>
          </a:prstGeom>
          <a:noFill/>
          <a:ln w="7620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defPPr>
              <a:defRPr lang="en-US"/>
            </a:defPPr>
            <a:lvl1pPr marL="171450" indent="-171450" defTabSz="685718">
              <a:spcBef>
                <a:spcPts val="300"/>
              </a:spcBef>
              <a:spcAft>
                <a:spcPts val="300"/>
              </a:spcAft>
              <a:buFont typeface="Arial" panose="020B0604020202020204" pitchFamily="34" charset="0"/>
              <a:buChar char="•"/>
              <a:defRPr sz="1200"/>
            </a:lvl1pPr>
          </a:lstStyle>
          <a:p>
            <a:pPr>
              <a:spcAft>
                <a:spcPts val="0"/>
              </a:spcAft>
              <a:defRPr/>
            </a:pPr>
            <a:r>
              <a:rPr kumimoji="0" lang="en-GB" b="0" i="0" u="none" strike="noStrike" kern="1200" cap="none" spc="0" normalizeH="0" baseline="0" noProof="0">
                <a:ln>
                  <a:noFill/>
                </a:ln>
                <a:solidFill>
                  <a:prstClr val="black"/>
                </a:solidFill>
                <a:effectLst/>
                <a:uLnTx/>
                <a:uFillTx/>
                <a:latin typeface="Calibri"/>
                <a:ea typeface="Calibri"/>
                <a:cs typeface="Calibri"/>
              </a:rPr>
              <a:t>Survey to gather customer/colleague feedback around the 3 C's principles</a:t>
            </a:r>
          </a:p>
          <a:p>
            <a:pPr>
              <a:spcAft>
                <a:spcPts val="0"/>
              </a:spcAft>
              <a:defRPr/>
            </a:pPr>
            <a:r>
              <a:rPr lang="en-GB">
                <a:solidFill>
                  <a:prstClr val="black"/>
                </a:solidFill>
                <a:latin typeface="Calibri"/>
                <a:ea typeface="Calibri"/>
                <a:cs typeface="Calibri"/>
              </a:rPr>
              <a:t>Train teams on 3 C’s approach, cascade guidance and train quality assessors</a:t>
            </a:r>
          </a:p>
          <a:p>
            <a:pPr>
              <a:spcAft>
                <a:spcPts val="0"/>
              </a:spcAft>
              <a:defRPr/>
            </a:pPr>
            <a:r>
              <a:rPr kumimoji="0" lang="en-GB" b="0" i="0" u="none" strike="noStrike" kern="1200" cap="none" spc="0" normalizeH="0" baseline="0" noProof="0">
                <a:ln>
                  <a:noFill/>
                </a:ln>
                <a:solidFill>
                  <a:prstClr val="black"/>
                </a:solidFill>
                <a:effectLst/>
                <a:uLnTx/>
                <a:uFillTx/>
                <a:latin typeface="Calibri"/>
                <a:ea typeface="Calibri"/>
                <a:cs typeface="Calibri"/>
              </a:rPr>
              <a:t>Re-write complaint policy using 3 C’s principles</a:t>
            </a:r>
          </a:p>
          <a:p>
            <a:pPr>
              <a:spcAft>
                <a:spcPts val="0"/>
              </a:spcAft>
              <a:defRPr/>
            </a:pPr>
            <a:r>
              <a:rPr kumimoji="0" lang="en-GB" b="0" i="0" u="none" strike="noStrike" kern="1200" cap="none" spc="0" normalizeH="0" baseline="0" noProof="0">
                <a:ln>
                  <a:noFill/>
                </a:ln>
                <a:solidFill>
                  <a:prstClr val="black"/>
                </a:solidFill>
                <a:effectLst/>
                <a:uLnTx/>
                <a:uFillTx/>
                <a:latin typeface="Calibri"/>
                <a:ea typeface="Calibri"/>
                <a:cs typeface="Calibri"/>
              </a:rPr>
              <a:t>Work with Children's Services around complaint handling in SEND</a:t>
            </a:r>
          </a:p>
          <a:p>
            <a:pPr>
              <a:spcAft>
                <a:spcPts val="0"/>
              </a:spcAft>
              <a:defRPr/>
            </a:pPr>
            <a:r>
              <a:rPr kumimoji="0" lang="en-GB" b="0" i="0" u="none" strike="noStrike" kern="1200" cap="none" spc="0" normalizeH="0" baseline="0" noProof="0">
                <a:ln>
                  <a:noFill/>
                </a:ln>
                <a:solidFill>
                  <a:prstClr val="black"/>
                </a:solidFill>
                <a:effectLst/>
                <a:uLnTx/>
                <a:uFillTx/>
                <a:latin typeface="Calibri"/>
                <a:ea typeface="Calibri"/>
                <a:cs typeface="Calibri"/>
              </a:rPr>
              <a:t>Detailed analysis of impact around the changes proposed by the Housing Ombudsman</a:t>
            </a:r>
          </a:p>
        </p:txBody>
      </p:sp>
    </p:spTree>
    <p:extLst>
      <p:ext uri="{BB962C8B-B14F-4D97-AF65-F5344CB8AC3E}">
        <p14:creationId xmlns:p14="http://schemas.microsoft.com/office/powerpoint/2010/main" val="36920439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717" y="32068"/>
            <a:ext cx="12005083" cy="850917"/>
          </a:xfrm>
        </p:spPr>
        <p:txBody>
          <a:bodyPr>
            <a:normAutofit/>
          </a:bodyPr>
          <a:lstStyle/>
          <a:p>
            <a:pPr>
              <a:spcBef>
                <a:spcPts val="0"/>
              </a:spcBef>
            </a:pPr>
            <a:r>
              <a:rPr lang="en-GB" sz="1600" b="1" dirty="0"/>
              <a:t>Formal Complaints </a:t>
            </a:r>
            <a:r>
              <a:rPr lang="en-GB" sz="1600" b="1" dirty="0">
                <a:solidFill>
                  <a:srgbClr val="0070C0"/>
                </a:solidFill>
              </a:rPr>
              <a:t>I</a:t>
            </a:r>
            <a:r>
              <a:rPr lang="en-GB" sz="1600" dirty="0">
                <a:solidFill>
                  <a:srgbClr val="0070C0"/>
                </a:solidFill>
              </a:rPr>
              <a:t> </a:t>
            </a:r>
            <a:r>
              <a:rPr lang="en-GB" sz="1600" b="1" dirty="0">
                <a:solidFill>
                  <a:srgbClr val="0070C0"/>
                </a:solidFill>
              </a:rPr>
              <a:t>Volumes</a:t>
            </a:r>
            <a:br>
              <a:rPr lang="en-GB" sz="2000" dirty="0">
                <a:solidFill>
                  <a:srgbClr val="0070C0"/>
                </a:solidFill>
              </a:rPr>
            </a:br>
            <a:r>
              <a:rPr lang="en-GB" sz="1300" b="1" dirty="0">
                <a:solidFill>
                  <a:srgbClr val="0070C0"/>
                </a:solidFill>
                <a:ea typeface="+mj-lt"/>
                <a:cs typeface="Calibri"/>
              </a:rPr>
              <a:t>The number of formal complaints handled in 2021/22 was 305 (from 203 individual customers) this was an increase of 61, compared to 2020/21. The rise may have been as a result of customers feeling more confident to submit a complaint, post COVID. The council managed 20 more cases in 2021/22, throughout the year from the Local Government and Social Care Ombudsman (LGSCO). This increase appears to be consistent with other local authority experiences as the LGSCO worked through a backlog of cases. </a:t>
            </a:r>
            <a:endParaRPr lang="en-GB" sz="1300" b="1" dirty="0">
              <a:solidFill>
                <a:srgbClr val="0070C0"/>
              </a:solidFill>
              <a:cs typeface="Calibri"/>
            </a:endParaRPr>
          </a:p>
        </p:txBody>
      </p:sp>
      <p:graphicFrame>
        <p:nvGraphicFramePr>
          <p:cNvPr id="6" name="Table 5">
            <a:extLst>
              <a:ext uri="{FF2B5EF4-FFF2-40B4-BE49-F238E27FC236}">
                <a16:creationId xmlns:a16="http://schemas.microsoft.com/office/drawing/2014/main" id="{0218AE7B-1AED-4F11-8D20-A71BD211EAA2}"/>
              </a:ext>
            </a:extLst>
          </p:cNvPr>
          <p:cNvGraphicFramePr>
            <a:graphicFrameLocks noGrp="1"/>
          </p:cNvGraphicFramePr>
          <p:nvPr/>
        </p:nvGraphicFramePr>
        <p:xfrm>
          <a:off x="595206" y="3010014"/>
          <a:ext cx="6723620" cy="2621591"/>
        </p:xfrm>
        <a:graphic>
          <a:graphicData uri="http://schemas.openxmlformats.org/drawingml/2006/table">
            <a:tbl>
              <a:tblPr>
                <a:tableStyleId>{5C22544A-7EE6-4342-B048-85BDC9FD1C3A}</a:tableStyleId>
              </a:tblPr>
              <a:tblGrid>
                <a:gridCol w="1306176">
                  <a:extLst>
                    <a:ext uri="{9D8B030D-6E8A-4147-A177-3AD203B41FA5}">
                      <a16:colId xmlns:a16="http://schemas.microsoft.com/office/drawing/2014/main" val="2179864679"/>
                    </a:ext>
                  </a:extLst>
                </a:gridCol>
                <a:gridCol w="567881">
                  <a:extLst>
                    <a:ext uri="{9D8B030D-6E8A-4147-A177-3AD203B41FA5}">
                      <a16:colId xmlns:a16="http://schemas.microsoft.com/office/drawing/2014/main" val="1531844046"/>
                    </a:ext>
                  </a:extLst>
                </a:gridCol>
                <a:gridCol w="581208">
                  <a:extLst>
                    <a:ext uri="{9D8B030D-6E8A-4147-A177-3AD203B41FA5}">
                      <a16:colId xmlns:a16="http://schemas.microsoft.com/office/drawing/2014/main" val="1214527157"/>
                    </a:ext>
                  </a:extLst>
                </a:gridCol>
                <a:gridCol w="620480">
                  <a:extLst>
                    <a:ext uri="{9D8B030D-6E8A-4147-A177-3AD203B41FA5}">
                      <a16:colId xmlns:a16="http://schemas.microsoft.com/office/drawing/2014/main" val="385098538"/>
                    </a:ext>
                  </a:extLst>
                </a:gridCol>
                <a:gridCol w="742393">
                  <a:extLst>
                    <a:ext uri="{9D8B030D-6E8A-4147-A177-3AD203B41FA5}">
                      <a16:colId xmlns:a16="http://schemas.microsoft.com/office/drawing/2014/main" val="3288202940"/>
                    </a:ext>
                  </a:extLst>
                </a:gridCol>
                <a:gridCol w="969815">
                  <a:extLst>
                    <a:ext uri="{9D8B030D-6E8A-4147-A177-3AD203B41FA5}">
                      <a16:colId xmlns:a16="http://schemas.microsoft.com/office/drawing/2014/main" val="889491219"/>
                    </a:ext>
                  </a:extLst>
                </a:gridCol>
                <a:gridCol w="416271">
                  <a:extLst>
                    <a:ext uri="{9D8B030D-6E8A-4147-A177-3AD203B41FA5}">
                      <a16:colId xmlns:a16="http://schemas.microsoft.com/office/drawing/2014/main" val="176494464"/>
                    </a:ext>
                  </a:extLst>
                </a:gridCol>
                <a:gridCol w="1519396">
                  <a:extLst>
                    <a:ext uri="{9D8B030D-6E8A-4147-A177-3AD203B41FA5}">
                      <a16:colId xmlns:a16="http://schemas.microsoft.com/office/drawing/2014/main" val="1681917785"/>
                    </a:ext>
                  </a:extLst>
                </a:gridCol>
              </a:tblGrid>
              <a:tr h="88891">
                <a:tc>
                  <a:txBody>
                    <a:bodyPr/>
                    <a:lstStyle/>
                    <a:p>
                      <a:pPr algn="l" fontAlgn="b"/>
                      <a:r>
                        <a:rPr lang="en-GB" sz="1300" u="none" strike="noStrike">
                          <a:solidFill>
                            <a:schemeClr val="bg1"/>
                          </a:solidFill>
                          <a:effectLst/>
                        </a:rPr>
                        <a:t>Period</a:t>
                      </a:r>
                      <a:endParaRPr lang="en-GB" sz="1300" b="1" i="0" u="none" strike="noStrike">
                        <a:solidFill>
                          <a:schemeClr val="bg1"/>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a:solidFill>
                            <a:schemeClr val="bg1"/>
                          </a:solidFill>
                          <a:effectLst/>
                        </a:rPr>
                        <a:t>Stage 1</a:t>
                      </a:r>
                      <a:endParaRPr lang="en-GB" sz="1300" b="1" i="0" u="none" strike="noStrike">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a:solidFill>
                            <a:schemeClr val="bg1"/>
                          </a:solidFill>
                          <a:effectLst/>
                        </a:rPr>
                        <a:t>Stage 2</a:t>
                      </a:r>
                      <a:endParaRPr lang="en-GB" sz="1300" b="1" i="0" u="none" strike="noStrike">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a:solidFill>
                            <a:schemeClr val="bg1"/>
                          </a:solidFill>
                          <a:effectLst/>
                        </a:rPr>
                        <a:t>Stage 3*</a:t>
                      </a:r>
                      <a:endParaRPr lang="en-GB" sz="1300" b="1" i="0" u="none" strike="noStrike">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b="0" i="0" u="none" strike="noStrike">
                          <a:solidFill>
                            <a:schemeClr val="bg1"/>
                          </a:solidFill>
                          <a:effectLst/>
                          <a:latin typeface="Calibri"/>
                        </a:rPr>
                        <a:t>LGSCO</a:t>
                      </a: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b="0" i="0" u="none" strike="noStrike">
                          <a:solidFill>
                            <a:schemeClr val="bg1"/>
                          </a:solidFill>
                          <a:effectLst/>
                          <a:latin typeface="Calibri"/>
                        </a:rPr>
                        <a:t>Housing Ombudsman</a:t>
                      </a: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b="1" u="none" strike="noStrike">
                          <a:solidFill>
                            <a:schemeClr val="bg1"/>
                          </a:solidFill>
                          <a:effectLst/>
                        </a:rPr>
                        <a:t>Total</a:t>
                      </a:r>
                      <a:endParaRPr lang="en-GB" sz="1300" b="1" i="0" u="none" strike="noStrike">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a:solidFill>
                            <a:schemeClr val="bg1"/>
                          </a:solidFill>
                          <a:effectLst/>
                        </a:rPr>
                        <a:t>RAG Direction of Travel</a:t>
                      </a:r>
                      <a:endParaRPr lang="en-GB" sz="1300" b="1" i="0" u="none" strike="noStrike">
                        <a:solidFill>
                          <a:schemeClr val="bg1"/>
                        </a:solidFill>
                        <a:effectLst/>
                        <a:latin typeface="Calibri" panose="020F0502020204030204" pitchFamily="34" charset="0"/>
                      </a:endParaRPr>
                    </a:p>
                  </a:txBody>
                  <a:tcPr marL="5625" marR="5625" marT="5625" marB="0" anchor="b">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extLst>
                  <a:ext uri="{0D108BD9-81ED-4DB2-BD59-A6C34878D82A}">
                    <a16:rowId xmlns:a16="http://schemas.microsoft.com/office/drawing/2014/main" val="3525739551"/>
                  </a:ext>
                </a:extLst>
              </a:tr>
              <a:tr h="221628">
                <a:tc>
                  <a:txBody>
                    <a:bodyPr/>
                    <a:lstStyle/>
                    <a:p>
                      <a:pPr algn="l" fontAlgn="b"/>
                      <a:r>
                        <a:rPr lang="en-GB" sz="1300" u="none" strike="noStrike">
                          <a:effectLst/>
                        </a:rPr>
                        <a:t>Q1 2020/21</a:t>
                      </a:r>
                      <a:endParaRPr lang="en-GB" sz="1300" b="0" i="0" u="none" strike="noStrike">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u="none" strike="noStrike">
                          <a:effectLst/>
                        </a:rPr>
                        <a:t>20</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u="none" strike="noStrike">
                          <a:effectLst/>
                        </a:rPr>
                        <a:t>7</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b="0" i="0" u="none" strike="noStrike">
                          <a:solidFill>
                            <a:srgbClr val="000000"/>
                          </a:solidFill>
                          <a:effectLst/>
                          <a:latin typeface="Calibri"/>
                        </a:rPr>
                        <a:t>1</a:t>
                      </a:r>
                    </a:p>
                  </a:txBody>
                  <a:tcPr marL="5625" marR="5625" marT="5625" marB="0" anchor="b"/>
                </a:tc>
                <a:tc>
                  <a:txBody>
                    <a:bodyPr/>
                    <a:lstStyle/>
                    <a:p>
                      <a:pPr algn="ctr" fontAlgn="b"/>
                      <a:r>
                        <a:rPr lang="en-GB" sz="1300" b="0" i="0" u="none" strike="noStrike">
                          <a:solidFill>
                            <a:srgbClr val="000000"/>
                          </a:solidFill>
                          <a:effectLst/>
                          <a:latin typeface="Calibri"/>
                        </a:rPr>
                        <a:t>3</a:t>
                      </a:r>
                    </a:p>
                  </a:txBody>
                  <a:tcPr marL="5625" marR="5625" marT="5625" marB="0" anchor="b"/>
                </a:tc>
                <a:tc>
                  <a:txBody>
                    <a:bodyPr/>
                    <a:lstStyle/>
                    <a:p>
                      <a:pPr algn="ctr" fontAlgn="b"/>
                      <a:r>
                        <a:rPr lang="en-GB" sz="1300" b="0" i="0" u="none" strike="noStrike">
                          <a:solidFill>
                            <a:srgbClr val="000000"/>
                          </a:solidFill>
                          <a:effectLst/>
                          <a:latin typeface="Calibri"/>
                        </a:rPr>
                        <a:t>n/a</a:t>
                      </a:r>
                    </a:p>
                  </a:txBody>
                  <a:tcPr marL="5625" marR="5625" marT="5625" marB="0" anchor="b"/>
                </a:tc>
                <a:tc>
                  <a:txBody>
                    <a:bodyPr/>
                    <a:lstStyle/>
                    <a:p>
                      <a:pPr algn="ctr" fontAlgn="b"/>
                      <a:r>
                        <a:rPr lang="en-GB" sz="1300" b="1" u="none" strike="noStrike">
                          <a:effectLst/>
                        </a:rPr>
                        <a:t>31</a:t>
                      </a:r>
                      <a:endParaRPr lang="en-GB" sz="1300" b="1" i="0" u="none" strike="noStrike">
                        <a:solidFill>
                          <a:srgbClr val="000000"/>
                        </a:solidFill>
                        <a:effectLst/>
                        <a:latin typeface="Calibri" panose="020F0502020204030204" pitchFamily="34" charset="0"/>
                      </a:endParaRPr>
                    </a:p>
                  </a:txBody>
                  <a:tcPr marL="5625" marR="5625" marT="5625" marB="0" anchor="b"/>
                </a:tc>
                <a:tc>
                  <a:txBody>
                    <a:bodyPr/>
                    <a:lstStyle/>
                    <a:p>
                      <a:pPr marL="539750" algn="l" fontAlgn="b"/>
                      <a:endParaRPr lang="en-GB" sz="1300" u="none" strike="noStrike">
                        <a:effectLst/>
                      </a:endParaRPr>
                    </a:p>
                  </a:txBody>
                  <a:tcPr marL="5625" marR="5625" marT="5625" marB="0" anchor="ctr">
                    <a:lnR w="12700" cap="flat" cmpd="sng" algn="ctr">
                      <a:solidFill>
                        <a:schemeClr val="accent1">
                          <a:lumMod val="50000"/>
                        </a:schemeClr>
                      </a:solidFill>
                      <a:prstDash val="solid"/>
                      <a:round/>
                      <a:headEnd type="none" w="med" len="med"/>
                      <a:tailEnd type="none" w="med" len="med"/>
                    </a:lnR>
                    <a:solidFill>
                      <a:srgbClr val="92D050"/>
                    </a:solidFill>
                  </a:tcPr>
                </a:tc>
                <a:extLst>
                  <a:ext uri="{0D108BD9-81ED-4DB2-BD59-A6C34878D82A}">
                    <a16:rowId xmlns:a16="http://schemas.microsoft.com/office/drawing/2014/main" val="2664493987"/>
                  </a:ext>
                </a:extLst>
              </a:tr>
              <a:tr h="242957">
                <a:tc>
                  <a:txBody>
                    <a:bodyPr/>
                    <a:lstStyle/>
                    <a:p>
                      <a:pPr algn="l" fontAlgn="b"/>
                      <a:r>
                        <a:rPr lang="en-GB" sz="1300" u="none" strike="noStrike">
                          <a:effectLst/>
                        </a:rPr>
                        <a:t>Q2 2020/21</a:t>
                      </a:r>
                      <a:endParaRPr lang="en-GB" sz="1300" b="0" i="0" u="none" strike="noStrike">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u="none" strike="noStrike">
                          <a:effectLst/>
                        </a:rPr>
                        <a:t>38</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u="none" strike="noStrike">
                          <a:effectLst/>
                        </a:rPr>
                        <a:t>14 </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u="none" strike="noStrike">
                          <a:effectLst/>
                        </a:rPr>
                        <a:t>1</a:t>
                      </a:r>
                      <a:endParaRPr lang="en-GB" sz="1300" b="0"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b="0" i="0" u="none" strike="noStrike">
                          <a:solidFill>
                            <a:srgbClr val="000000"/>
                          </a:solidFill>
                          <a:effectLst/>
                          <a:latin typeface="Calibri"/>
                        </a:rPr>
                        <a:t>6</a:t>
                      </a:r>
                    </a:p>
                  </a:txBody>
                  <a:tcPr marL="5625" marR="5625" marT="5625" marB="0" anchor="b"/>
                </a:tc>
                <a:tc>
                  <a:txBody>
                    <a:bodyPr/>
                    <a:lstStyle/>
                    <a:p>
                      <a:pPr algn="ctr" fontAlgn="b"/>
                      <a:r>
                        <a:rPr lang="en-GB" sz="1300" b="0" i="0" u="none" strike="noStrike">
                          <a:solidFill>
                            <a:srgbClr val="000000"/>
                          </a:solidFill>
                          <a:effectLst/>
                          <a:latin typeface="Calibri"/>
                        </a:rPr>
                        <a:t>n/a</a:t>
                      </a:r>
                    </a:p>
                  </a:txBody>
                  <a:tcPr marL="5625" marR="5625" marT="5625" marB="0" anchor="b"/>
                </a:tc>
                <a:tc>
                  <a:txBody>
                    <a:bodyPr/>
                    <a:lstStyle/>
                    <a:p>
                      <a:pPr algn="ctr" fontAlgn="b"/>
                      <a:r>
                        <a:rPr lang="en-GB" sz="1300" b="1" u="none" strike="noStrike">
                          <a:effectLst/>
                        </a:rPr>
                        <a:t>59</a:t>
                      </a:r>
                      <a:endParaRPr lang="en-GB" sz="1300" b="1" i="0" u="none" strike="noStrike">
                        <a:solidFill>
                          <a:srgbClr val="000000"/>
                        </a:solidFill>
                        <a:effectLst/>
                        <a:latin typeface="Calibri" panose="020F0502020204030204" pitchFamily="34" charset="0"/>
                      </a:endParaRPr>
                    </a:p>
                  </a:txBody>
                  <a:tcPr marL="5625" marR="5625" marT="5625" marB="0" anchor="b"/>
                </a:tc>
                <a:tc>
                  <a:txBody>
                    <a:bodyPr/>
                    <a:lstStyle/>
                    <a:p>
                      <a:pPr algn="ctr" fontAlgn="b"/>
                      <a:r>
                        <a:rPr lang="en-GB" sz="1300" b="0" i="0" u="none" strike="noStrike">
                          <a:solidFill>
                            <a:srgbClr val="000000"/>
                          </a:solidFill>
                          <a:effectLst/>
                          <a:latin typeface="Calibri"/>
                        </a:rPr>
                        <a:t>       </a:t>
                      </a:r>
                      <a:endParaRPr lang="en-GB" sz="1300" b="0" i="0" u="none" strike="noStrike" baseline="0">
                        <a:solidFill>
                          <a:srgbClr val="000000"/>
                        </a:solidFill>
                        <a:effectLst/>
                        <a:latin typeface="Calibri"/>
                      </a:endParaRPr>
                    </a:p>
                  </a:txBody>
                  <a:tcPr marL="5625" marR="5625" marT="5625" marB="0" anchor="b">
                    <a:lnR w="12700" cap="flat" cmpd="sng" algn="ctr">
                      <a:solidFill>
                        <a:schemeClr val="accent1">
                          <a:lumMod val="50000"/>
                        </a:schemeClr>
                      </a:solidFill>
                      <a:prstDash val="solid"/>
                      <a:round/>
                      <a:headEnd type="none" w="med" len="med"/>
                      <a:tailEnd type="none" w="med" len="med"/>
                    </a:lnR>
                    <a:solidFill>
                      <a:srgbClr val="FFC000"/>
                    </a:solidFill>
                  </a:tcPr>
                </a:tc>
                <a:extLst>
                  <a:ext uri="{0D108BD9-81ED-4DB2-BD59-A6C34878D82A}">
                    <a16:rowId xmlns:a16="http://schemas.microsoft.com/office/drawing/2014/main" val="97151096"/>
                  </a:ext>
                </a:extLst>
              </a:tr>
              <a:tr h="221628">
                <a:tc>
                  <a:txBody>
                    <a:bodyPr/>
                    <a:lstStyle/>
                    <a:p>
                      <a:pPr algn="l" fontAlgn="b"/>
                      <a:r>
                        <a:rPr lang="en-GB" sz="1300" u="none" strike="noStrike">
                          <a:effectLst/>
                        </a:rPr>
                        <a:t>Q3 2020/21</a:t>
                      </a:r>
                      <a:endParaRPr lang="en-GB" sz="1300" b="0" i="0" u="none" strike="noStrike">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a:solidFill>
                            <a:srgbClr val="000000"/>
                          </a:solidFill>
                          <a:effectLst/>
                          <a:latin typeface="Calibri"/>
                        </a:rPr>
                        <a:t>45</a:t>
                      </a:r>
                    </a:p>
                  </a:txBody>
                  <a:tcPr marL="5625" marR="5625" marT="5625" marB="0" anchor="b"/>
                </a:tc>
                <a:tc>
                  <a:txBody>
                    <a:bodyPr/>
                    <a:lstStyle/>
                    <a:p>
                      <a:pPr algn="ctr" fontAlgn="b"/>
                      <a:r>
                        <a:rPr lang="en-GB" sz="1300" b="0" i="0" u="none" strike="noStrike">
                          <a:solidFill>
                            <a:srgbClr val="000000"/>
                          </a:solidFill>
                          <a:effectLst/>
                          <a:latin typeface="Calibri"/>
                        </a:rPr>
                        <a:t>22</a:t>
                      </a:r>
                    </a:p>
                  </a:txBody>
                  <a:tcPr marL="5625" marR="5625" marT="5625" marB="0" anchor="b"/>
                </a:tc>
                <a:tc>
                  <a:txBody>
                    <a:bodyPr/>
                    <a:lstStyle/>
                    <a:p>
                      <a:pPr algn="ctr" fontAlgn="b"/>
                      <a:r>
                        <a:rPr lang="en-GB" sz="1300" b="0" i="0" u="none" strike="noStrike">
                          <a:solidFill>
                            <a:srgbClr val="000000"/>
                          </a:solidFill>
                          <a:effectLst/>
                          <a:latin typeface="Calibri"/>
                        </a:rPr>
                        <a:t>2</a:t>
                      </a:r>
                    </a:p>
                  </a:txBody>
                  <a:tcPr marL="5625" marR="5625" marT="5625" marB="0" anchor="b"/>
                </a:tc>
                <a:tc>
                  <a:txBody>
                    <a:bodyPr/>
                    <a:lstStyle/>
                    <a:p>
                      <a:pPr algn="ctr" fontAlgn="b"/>
                      <a:r>
                        <a:rPr lang="en-GB" sz="1300" b="0" i="0" u="none" strike="noStrike">
                          <a:solidFill>
                            <a:srgbClr val="000000"/>
                          </a:solidFill>
                          <a:effectLst/>
                          <a:latin typeface="Calibri"/>
                        </a:rPr>
                        <a:t>9</a:t>
                      </a:r>
                    </a:p>
                  </a:txBody>
                  <a:tcPr marL="5625" marR="5625" marT="5625" marB="0" anchor="b"/>
                </a:tc>
                <a:tc>
                  <a:txBody>
                    <a:bodyPr/>
                    <a:lstStyle/>
                    <a:p>
                      <a:pPr algn="ctr" fontAlgn="b"/>
                      <a:r>
                        <a:rPr lang="en-GB" sz="1300" b="0" i="0" u="none" strike="noStrike">
                          <a:solidFill>
                            <a:srgbClr val="000000"/>
                          </a:solidFill>
                          <a:effectLst/>
                          <a:latin typeface="Calibri"/>
                        </a:rPr>
                        <a:t>n/a</a:t>
                      </a:r>
                    </a:p>
                  </a:txBody>
                  <a:tcPr marL="5625" marR="5625" marT="5625" marB="0" anchor="b"/>
                </a:tc>
                <a:tc>
                  <a:txBody>
                    <a:bodyPr/>
                    <a:lstStyle/>
                    <a:p>
                      <a:pPr algn="ctr" fontAlgn="b"/>
                      <a:r>
                        <a:rPr lang="en-GB" sz="1300" b="1" i="0" u="none" strike="noStrike">
                          <a:solidFill>
                            <a:srgbClr val="000000"/>
                          </a:solidFill>
                          <a:effectLst/>
                          <a:latin typeface="Calibri"/>
                        </a:rPr>
                        <a:t>78</a:t>
                      </a:r>
                    </a:p>
                  </a:txBody>
                  <a:tcPr marL="5625" marR="5625" marT="5625" marB="0" anchor="b"/>
                </a:tc>
                <a:tc>
                  <a:txBody>
                    <a:bodyPr/>
                    <a:lstStyle/>
                    <a:p>
                      <a:pPr algn="l" fontAlgn="b"/>
                      <a:r>
                        <a:rPr lang="en-GB" sz="1300" b="0" i="0" u="none" strike="noStrike">
                          <a:solidFill>
                            <a:srgbClr val="000000"/>
                          </a:solidFill>
                          <a:effectLst/>
                          <a:latin typeface="Calibri"/>
                        </a:rPr>
                        <a:t>              </a:t>
                      </a:r>
                      <a:endParaRPr lang="en-GB" sz="1300" b="0" i="0" u="none" strike="noStrike" baseline="0">
                        <a:solidFill>
                          <a:srgbClr val="000000"/>
                        </a:solidFill>
                        <a:effectLst/>
                        <a:latin typeface="Calibri"/>
                      </a:endParaRPr>
                    </a:p>
                  </a:txBody>
                  <a:tcPr marL="5625" marR="5625" marT="5625" marB="0" anchor="b">
                    <a:lnR w="12700" cap="flat" cmpd="sng" algn="ctr">
                      <a:solidFill>
                        <a:schemeClr val="accent1">
                          <a:lumMod val="50000"/>
                        </a:schemeClr>
                      </a:solidFill>
                      <a:prstDash val="solid"/>
                      <a:round/>
                      <a:headEnd type="none" w="med" len="med"/>
                      <a:tailEnd type="none" w="med" len="med"/>
                    </a:lnR>
                    <a:solidFill>
                      <a:srgbClr val="FF0000"/>
                    </a:solidFill>
                  </a:tcPr>
                </a:tc>
                <a:extLst>
                  <a:ext uri="{0D108BD9-81ED-4DB2-BD59-A6C34878D82A}">
                    <a16:rowId xmlns:a16="http://schemas.microsoft.com/office/drawing/2014/main" val="4078544467"/>
                  </a:ext>
                </a:extLst>
              </a:tr>
              <a:tr h="221628">
                <a:tc>
                  <a:txBody>
                    <a:bodyPr/>
                    <a:lstStyle/>
                    <a:p>
                      <a:pPr algn="l" fontAlgn="b"/>
                      <a:r>
                        <a:rPr lang="en-GB" sz="1300" b="0" i="0" u="none" strike="noStrike">
                          <a:solidFill>
                            <a:srgbClr val="000000"/>
                          </a:solidFill>
                          <a:effectLst/>
                          <a:latin typeface="Calibri"/>
                        </a:rPr>
                        <a:t>Q4 2020/21</a:t>
                      </a: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a:solidFill>
                            <a:srgbClr val="000000"/>
                          </a:solidFill>
                          <a:effectLst/>
                          <a:latin typeface="Calibri"/>
                        </a:rPr>
                        <a:t>48</a:t>
                      </a:r>
                    </a:p>
                  </a:txBody>
                  <a:tcPr marL="5625" marR="5625" marT="5625" marB="0" anchor="b"/>
                </a:tc>
                <a:tc>
                  <a:txBody>
                    <a:bodyPr/>
                    <a:lstStyle/>
                    <a:p>
                      <a:pPr algn="ctr" fontAlgn="b"/>
                      <a:r>
                        <a:rPr lang="en-GB" sz="1300" b="0" i="0" u="none" strike="noStrike">
                          <a:solidFill>
                            <a:srgbClr val="000000"/>
                          </a:solidFill>
                          <a:effectLst/>
                          <a:latin typeface="Calibri"/>
                        </a:rPr>
                        <a:t>23</a:t>
                      </a:r>
                    </a:p>
                  </a:txBody>
                  <a:tcPr marL="5625" marR="5625" marT="5625" marB="0" anchor="b"/>
                </a:tc>
                <a:tc>
                  <a:txBody>
                    <a:bodyPr/>
                    <a:lstStyle/>
                    <a:p>
                      <a:pPr algn="ctr" fontAlgn="b"/>
                      <a:r>
                        <a:rPr lang="en-GB" sz="1300" b="0" i="0" u="none" strike="noStrike">
                          <a:solidFill>
                            <a:srgbClr val="000000"/>
                          </a:solidFill>
                          <a:effectLst/>
                          <a:latin typeface="Calibri"/>
                        </a:rPr>
                        <a:t>1</a:t>
                      </a:r>
                    </a:p>
                  </a:txBody>
                  <a:tcPr marL="5625" marR="5625" marT="5625" marB="0" anchor="b"/>
                </a:tc>
                <a:tc>
                  <a:txBody>
                    <a:bodyPr/>
                    <a:lstStyle/>
                    <a:p>
                      <a:pPr algn="ctr" fontAlgn="b"/>
                      <a:r>
                        <a:rPr lang="en-GB" sz="1300" b="0" i="0" u="none" strike="noStrike">
                          <a:solidFill>
                            <a:srgbClr val="000000"/>
                          </a:solidFill>
                          <a:effectLst/>
                          <a:latin typeface="Calibri"/>
                        </a:rPr>
                        <a:t>4</a:t>
                      </a:r>
                    </a:p>
                  </a:txBody>
                  <a:tcPr marL="5625" marR="5625" marT="5625" marB="0" anchor="b"/>
                </a:tc>
                <a:tc>
                  <a:txBody>
                    <a:bodyPr/>
                    <a:lstStyle/>
                    <a:p>
                      <a:pPr algn="ctr" fontAlgn="b"/>
                      <a:r>
                        <a:rPr lang="en-GB" sz="1300" b="0" i="0" u="none" strike="noStrike">
                          <a:solidFill>
                            <a:srgbClr val="000000"/>
                          </a:solidFill>
                          <a:effectLst/>
                          <a:latin typeface="Calibri"/>
                        </a:rPr>
                        <a:t>n/a</a:t>
                      </a:r>
                    </a:p>
                  </a:txBody>
                  <a:tcPr marL="5625" marR="5625" marT="5625" marB="0" anchor="b"/>
                </a:tc>
                <a:tc>
                  <a:txBody>
                    <a:bodyPr/>
                    <a:lstStyle/>
                    <a:p>
                      <a:pPr algn="ctr" fontAlgn="b"/>
                      <a:r>
                        <a:rPr lang="en-GB" sz="1300" b="1" i="0" u="none" strike="noStrike">
                          <a:solidFill>
                            <a:srgbClr val="000000"/>
                          </a:solidFill>
                          <a:effectLst/>
                          <a:latin typeface="Calibri"/>
                        </a:rPr>
                        <a:t>76</a:t>
                      </a:r>
                    </a:p>
                  </a:txBody>
                  <a:tcPr marL="5625" marR="5625" marT="5625" marB="0" anchor="b"/>
                </a:tc>
                <a:tc>
                  <a:txBody>
                    <a:bodyPr/>
                    <a:lstStyle/>
                    <a:p>
                      <a:pPr algn="l" fontAlgn="b"/>
                      <a:r>
                        <a:rPr lang="en-GB" sz="1300" b="0" i="0" u="none" strike="noStrike">
                          <a:solidFill>
                            <a:srgbClr val="000000"/>
                          </a:solidFill>
                          <a:effectLst/>
                          <a:latin typeface="Calibri"/>
                        </a:rPr>
                        <a:t>              </a:t>
                      </a:r>
                      <a:r>
                        <a:rPr lang="en-GB" sz="1300" b="0" i="0" u="none" strike="noStrike" baseline="0">
                          <a:solidFill>
                            <a:srgbClr val="000000"/>
                          </a:solidFill>
                          <a:effectLst/>
                          <a:latin typeface="Calibri"/>
                        </a:rPr>
                        <a:t> </a:t>
                      </a:r>
                      <a:endParaRPr lang="en-GB" sz="1300" b="0" i="0" u="none" strike="noStrike">
                        <a:solidFill>
                          <a:srgbClr val="000000"/>
                        </a:solidFill>
                        <a:effectLst/>
                        <a:latin typeface="Calibri" panose="020F0502020204030204" pitchFamily="34" charset="0"/>
                      </a:endParaRPr>
                    </a:p>
                  </a:txBody>
                  <a:tcPr marL="5625" marR="5625" marT="5625" marB="0" anchor="b">
                    <a:lnR w="12700" cap="flat" cmpd="sng" algn="ctr">
                      <a:solidFill>
                        <a:schemeClr val="accent1">
                          <a:lumMod val="50000"/>
                        </a:schemeClr>
                      </a:solidFill>
                      <a:prstDash val="solid"/>
                      <a:round/>
                      <a:headEnd type="none" w="med" len="med"/>
                      <a:tailEnd type="none" w="med" len="med"/>
                    </a:lnR>
                    <a:solidFill>
                      <a:srgbClr val="FFC000"/>
                    </a:solidFill>
                  </a:tcPr>
                </a:tc>
                <a:extLst>
                  <a:ext uri="{0D108BD9-81ED-4DB2-BD59-A6C34878D82A}">
                    <a16:rowId xmlns:a16="http://schemas.microsoft.com/office/drawing/2014/main" val="408544779"/>
                  </a:ext>
                </a:extLst>
              </a:tr>
              <a:tr h="221628">
                <a:tc>
                  <a:txBody>
                    <a:bodyPr/>
                    <a:lstStyle/>
                    <a:p>
                      <a:pPr algn="l" fontAlgn="b"/>
                      <a:r>
                        <a:rPr lang="en-GB" sz="1300" b="0" u="none" strike="noStrike">
                          <a:solidFill>
                            <a:schemeClr val="bg1"/>
                          </a:solidFill>
                          <a:effectLst/>
                        </a:rPr>
                        <a:t>Year end 2020/21</a:t>
                      </a:r>
                      <a:endParaRPr lang="en-GB" sz="1300" b="0" i="0" u="none" strike="noStrike">
                        <a:solidFill>
                          <a:schemeClr val="bg1"/>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solidFill>
                      <a:schemeClr val="accent1">
                        <a:lumMod val="75000"/>
                      </a:schemeClr>
                    </a:solidFill>
                  </a:tcPr>
                </a:tc>
                <a:tc>
                  <a:txBody>
                    <a:bodyPr/>
                    <a:lstStyle/>
                    <a:p>
                      <a:pPr algn="ctr" fontAlgn="b"/>
                      <a:r>
                        <a:rPr lang="en-GB" sz="1300" b="0" u="none" strike="noStrike">
                          <a:solidFill>
                            <a:schemeClr val="bg1"/>
                          </a:solidFill>
                          <a:effectLst/>
                        </a:rPr>
                        <a:t>151</a:t>
                      </a:r>
                      <a:endParaRPr lang="en-GB" sz="1300" b="0" i="0" u="none" strike="noStrike">
                        <a:solidFill>
                          <a:schemeClr val="bg1"/>
                        </a:solidFill>
                        <a:effectLst/>
                        <a:latin typeface="Calibri" panose="020F0502020204030204" pitchFamily="34" charset="0"/>
                      </a:endParaRPr>
                    </a:p>
                  </a:txBody>
                  <a:tcPr marL="5625" marR="5625" marT="5625" marB="0" anchor="b">
                    <a:solidFill>
                      <a:schemeClr val="accent1">
                        <a:lumMod val="75000"/>
                      </a:schemeClr>
                    </a:solidFill>
                  </a:tcPr>
                </a:tc>
                <a:tc>
                  <a:txBody>
                    <a:bodyPr/>
                    <a:lstStyle/>
                    <a:p>
                      <a:pPr algn="ctr" fontAlgn="b"/>
                      <a:r>
                        <a:rPr lang="en-GB" sz="1300" b="0" u="none" strike="noStrike">
                          <a:solidFill>
                            <a:schemeClr val="bg1"/>
                          </a:solidFill>
                          <a:effectLst/>
                        </a:rPr>
                        <a:t>66</a:t>
                      </a:r>
                      <a:endParaRPr lang="en-GB" sz="1300" b="0" i="0" u="none" strike="noStrike">
                        <a:solidFill>
                          <a:schemeClr val="bg1"/>
                        </a:solidFill>
                        <a:effectLst/>
                        <a:latin typeface="Calibri" panose="020F0502020204030204" pitchFamily="34" charset="0"/>
                      </a:endParaRPr>
                    </a:p>
                  </a:txBody>
                  <a:tcPr marL="5625" marR="5625" marT="5625" marB="0" anchor="b">
                    <a:solidFill>
                      <a:schemeClr val="accent1">
                        <a:lumMod val="75000"/>
                      </a:schemeClr>
                    </a:solidFill>
                  </a:tcPr>
                </a:tc>
                <a:tc>
                  <a:txBody>
                    <a:bodyPr/>
                    <a:lstStyle/>
                    <a:p>
                      <a:pPr algn="ctr" fontAlgn="b"/>
                      <a:r>
                        <a:rPr lang="en-GB" sz="1300" b="0" i="0" u="none" strike="noStrike">
                          <a:solidFill>
                            <a:schemeClr val="bg1"/>
                          </a:solidFill>
                          <a:effectLst/>
                          <a:latin typeface="Calibri"/>
                        </a:rPr>
                        <a:t>5</a:t>
                      </a:r>
                    </a:p>
                  </a:txBody>
                  <a:tcPr marL="5625" marR="5625" marT="5625" marB="0" anchor="b">
                    <a:solidFill>
                      <a:schemeClr val="accent1">
                        <a:lumMod val="75000"/>
                      </a:schemeClr>
                    </a:solidFill>
                  </a:tcPr>
                </a:tc>
                <a:tc>
                  <a:txBody>
                    <a:bodyPr/>
                    <a:lstStyle/>
                    <a:p>
                      <a:pPr algn="ctr" fontAlgn="b"/>
                      <a:r>
                        <a:rPr lang="en-GB" sz="1300" b="0" i="0" u="none" strike="noStrike">
                          <a:solidFill>
                            <a:schemeClr val="bg1"/>
                          </a:solidFill>
                          <a:effectLst/>
                          <a:latin typeface="Calibri"/>
                        </a:rPr>
                        <a:t>22</a:t>
                      </a:r>
                    </a:p>
                  </a:txBody>
                  <a:tcPr marL="5625" marR="5625" marT="5625" marB="0" anchor="b">
                    <a:solidFill>
                      <a:schemeClr val="accent1">
                        <a:lumMod val="75000"/>
                      </a:schemeClr>
                    </a:solidFill>
                  </a:tcPr>
                </a:tc>
                <a:tc>
                  <a:txBody>
                    <a:bodyPr/>
                    <a:lstStyle/>
                    <a:p>
                      <a:pPr algn="ctr" fontAlgn="b"/>
                      <a:endParaRPr lang="en-GB" sz="1300" b="0" i="0" u="none" strike="noStrike">
                        <a:solidFill>
                          <a:schemeClr val="bg1"/>
                        </a:solidFill>
                        <a:effectLst/>
                        <a:latin typeface="Calibri"/>
                      </a:endParaRPr>
                    </a:p>
                  </a:txBody>
                  <a:tcPr marL="5625" marR="5625" marT="5625" marB="0" anchor="b">
                    <a:solidFill>
                      <a:schemeClr val="accent1">
                        <a:lumMod val="75000"/>
                      </a:schemeClr>
                    </a:solidFill>
                  </a:tcPr>
                </a:tc>
                <a:tc>
                  <a:txBody>
                    <a:bodyPr/>
                    <a:lstStyle/>
                    <a:p>
                      <a:pPr algn="ctr" fontAlgn="b"/>
                      <a:r>
                        <a:rPr lang="en-GB" sz="1300" b="0" i="0" u="none" strike="noStrike">
                          <a:solidFill>
                            <a:schemeClr val="bg1"/>
                          </a:solidFill>
                          <a:effectLst/>
                          <a:latin typeface="Calibri"/>
                        </a:rPr>
                        <a:t>244</a:t>
                      </a:r>
                    </a:p>
                  </a:txBody>
                  <a:tcPr marL="5625" marR="5625" marT="5625" marB="0" anchor="b">
                    <a:solidFill>
                      <a:schemeClr val="accent1">
                        <a:lumMod val="75000"/>
                      </a:schemeClr>
                    </a:solidFill>
                  </a:tcPr>
                </a:tc>
                <a:tc>
                  <a:txBody>
                    <a:bodyPr/>
                    <a:lstStyle/>
                    <a:p>
                      <a:pPr marL="539750" algn="l" fontAlgn="b"/>
                      <a:endParaRPr lang="en-GB" sz="1300" b="0" u="none" strike="noStrike">
                        <a:solidFill>
                          <a:schemeClr val="bg1"/>
                        </a:solidFill>
                        <a:effectLst/>
                      </a:endParaRPr>
                    </a:p>
                  </a:txBody>
                  <a:tcPr marL="5625" marR="5625" marT="5625" marB="0" anchor="b">
                    <a:lnR w="12700" cap="flat" cmpd="sng" algn="ctr">
                      <a:solidFill>
                        <a:schemeClr val="accent1">
                          <a:lumMod val="50000"/>
                        </a:schemeClr>
                      </a:solidFill>
                      <a:prstDash val="solid"/>
                      <a:round/>
                      <a:headEnd type="none" w="med" len="med"/>
                      <a:tailEnd type="none" w="med" len="med"/>
                    </a:lnR>
                    <a:solidFill>
                      <a:schemeClr val="accent1">
                        <a:lumMod val="75000"/>
                      </a:schemeClr>
                    </a:solidFill>
                  </a:tcPr>
                </a:tc>
                <a:extLst>
                  <a:ext uri="{0D108BD9-81ED-4DB2-BD59-A6C34878D82A}">
                    <a16:rowId xmlns:a16="http://schemas.microsoft.com/office/drawing/2014/main" val="626291084"/>
                  </a:ext>
                </a:extLst>
              </a:tr>
              <a:tr h="221628">
                <a:tc>
                  <a:txBody>
                    <a:bodyPr/>
                    <a:lstStyle/>
                    <a:p>
                      <a:pPr algn="l" fontAlgn="b"/>
                      <a:r>
                        <a:rPr lang="en-GB" sz="1300" u="none" strike="noStrike">
                          <a:effectLst/>
                        </a:rPr>
                        <a:t>Q1 2021/22</a:t>
                      </a:r>
                      <a:endParaRPr lang="en-GB" sz="1300" b="0" i="0" u="none" strike="noStrike">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a:solidFill>
                            <a:srgbClr val="000000"/>
                          </a:solidFill>
                          <a:effectLst/>
                          <a:latin typeface="Calibri"/>
                        </a:rPr>
                        <a:t>46</a:t>
                      </a:r>
                    </a:p>
                  </a:txBody>
                  <a:tcPr marL="5625" marR="5625" marT="5625" marB="0" anchor="b"/>
                </a:tc>
                <a:tc>
                  <a:txBody>
                    <a:bodyPr/>
                    <a:lstStyle/>
                    <a:p>
                      <a:pPr algn="ctr" fontAlgn="b"/>
                      <a:r>
                        <a:rPr lang="en-GB" sz="1300" b="0" i="0" u="none" strike="noStrike">
                          <a:solidFill>
                            <a:srgbClr val="000000"/>
                          </a:solidFill>
                          <a:effectLst/>
                          <a:latin typeface="Calibri"/>
                        </a:rPr>
                        <a:t>17</a:t>
                      </a:r>
                    </a:p>
                  </a:txBody>
                  <a:tcPr marL="5625" marR="5625" marT="5625" marB="0" anchor="b"/>
                </a:tc>
                <a:tc>
                  <a:txBody>
                    <a:bodyPr/>
                    <a:lstStyle/>
                    <a:p>
                      <a:pPr algn="ctr" fontAlgn="b"/>
                      <a:r>
                        <a:rPr lang="en-GB" sz="1300" b="0" i="0" u="none" strike="noStrike">
                          <a:solidFill>
                            <a:srgbClr val="000000"/>
                          </a:solidFill>
                          <a:effectLst/>
                          <a:latin typeface="Calibri"/>
                        </a:rPr>
                        <a:t>1</a:t>
                      </a:r>
                    </a:p>
                  </a:txBody>
                  <a:tcPr marL="5625" marR="5625" marT="5625" marB="0" anchor="b"/>
                </a:tc>
                <a:tc>
                  <a:txBody>
                    <a:bodyPr/>
                    <a:lstStyle/>
                    <a:p>
                      <a:pPr algn="ctr" fontAlgn="b"/>
                      <a:r>
                        <a:rPr lang="en-GB" sz="1300" b="0" i="0" u="none" strike="noStrike">
                          <a:solidFill>
                            <a:srgbClr val="000000"/>
                          </a:solidFill>
                          <a:effectLst/>
                          <a:latin typeface="Calibri"/>
                        </a:rPr>
                        <a:t>6</a:t>
                      </a:r>
                    </a:p>
                  </a:txBody>
                  <a:tcPr marL="5625" marR="5625" marT="5625" marB="0" anchor="b"/>
                </a:tc>
                <a:tc>
                  <a:txBody>
                    <a:bodyPr/>
                    <a:lstStyle/>
                    <a:p>
                      <a:pPr algn="ctr" fontAlgn="b"/>
                      <a:r>
                        <a:rPr lang="en-GB" sz="1300" b="0" i="0" u="none" strike="noStrike">
                          <a:solidFill>
                            <a:srgbClr val="000000"/>
                          </a:solidFill>
                          <a:effectLst/>
                          <a:latin typeface="Calibri"/>
                        </a:rPr>
                        <a:t>0</a:t>
                      </a:r>
                    </a:p>
                  </a:txBody>
                  <a:tcPr marL="5625" marR="5625" marT="5625" marB="0" anchor="b"/>
                </a:tc>
                <a:tc>
                  <a:txBody>
                    <a:bodyPr/>
                    <a:lstStyle/>
                    <a:p>
                      <a:pPr algn="ctr" fontAlgn="b"/>
                      <a:r>
                        <a:rPr lang="en-GB" sz="1300" b="1" i="0" u="none" strike="noStrike">
                          <a:solidFill>
                            <a:srgbClr val="000000"/>
                          </a:solidFill>
                          <a:effectLst/>
                          <a:latin typeface="Calibri"/>
                        </a:rPr>
                        <a:t>70</a:t>
                      </a:r>
                    </a:p>
                  </a:txBody>
                  <a:tcPr marL="5625" marR="5625" marT="5625" marB="0" anchor="b"/>
                </a:tc>
                <a:tc>
                  <a:txBody>
                    <a:bodyPr/>
                    <a:lstStyle/>
                    <a:p>
                      <a:pPr marL="539750" algn="l" fontAlgn="b"/>
                      <a:endParaRPr lang="en-GB" sz="1300" u="none" strike="noStrike">
                        <a:effectLst/>
                      </a:endParaRPr>
                    </a:p>
                  </a:txBody>
                  <a:tcPr marL="5625" marR="5625" marT="5625" marB="0" anchor="ctr">
                    <a:lnR w="12700" cap="flat" cmpd="sng" algn="ctr">
                      <a:solidFill>
                        <a:schemeClr val="accent1">
                          <a:lumMod val="50000"/>
                        </a:schemeClr>
                      </a:solidFill>
                      <a:prstDash val="solid"/>
                      <a:round/>
                      <a:headEnd type="none" w="med" len="med"/>
                      <a:tailEnd type="none" w="med" len="med"/>
                    </a:lnR>
                    <a:solidFill>
                      <a:srgbClr val="92D050"/>
                    </a:solidFill>
                  </a:tcPr>
                </a:tc>
                <a:extLst>
                  <a:ext uri="{0D108BD9-81ED-4DB2-BD59-A6C34878D82A}">
                    <a16:rowId xmlns:a16="http://schemas.microsoft.com/office/drawing/2014/main" val="309808457"/>
                  </a:ext>
                </a:extLst>
              </a:tr>
              <a:tr h="221628">
                <a:tc>
                  <a:txBody>
                    <a:bodyPr/>
                    <a:lstStyle/>
                    <a:p>
                      <a:pPr algn="l" fontAlgn="b"/>
                      <a:r>
                        <a:rPr lang="en-GB" sz="1300" u="none" strike="noStrike">
                          <a:effectLst/>
                        </a:rPr>
                        <a:t>Q2 2022/22</a:t>
                      </a:r>
                      <a:endParaRPr lang="en-GB" sz="1300" b="0" i="0" u="none" strike="noStrike">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a:solidFill>
                            <a:srgbClr val="000000"/>
                          </a:solidFill>
                          <a:effectLst/>
                          <a:latin typeface="Calibri"/>
                        </a:rPr>
                        <a:t>41</a:t>
                      </a:r>
                    </a:p>
                  </a:txBody>
                  <a:tcPr marL="5625" marR="5625" marT="5625" marB="0" anchor="b"/>
                </a:tc>
                <a:tc>
                  <a:txBody>
                    <a:bodyPr/>
                    <a:lstStyle/>
                    <a:p>
                      <a:pPr algn="ctr" fontAlgn="b"/>
                      <a:r>
                        <a:rPr lang="en-GB" sz="1300" b="0" i="0" u="none" strike="noStrike">
                          <a:solidFill>
                            <a:srgbClr val="000000"/>
                          </a:solidFill>
                          <a:effectLst/>
                          <a:latin typeface="Calibri"/>
                        </a:rPr>
                        <a:t>25</a:t>
                      </a:r>
                    </a:p>
                  </a:txBody>
                  <a:tcPr marL="5625" marR="5625" marT="5625" marB="0" anchor="b"/>
                </a:tc>
                <a:tc>
                  <a:txBody>
                    <a:bodyPr/>
                    <a:lstStyle/>
                    <a:p>
                      <a:pPr algn="ctr" fontAlgn="b"/>
                      <a:r>
                        <a:rPr lang="en-GB" sz="1300" b="0" i="0" u="none" strike="noStrike">
                          <a:solidFill>
                            <a:srgbClr val="000000"/>
                          </a:solidFill>
                          <a:effectLst/>
                          <a:latin typeface="Calibri"/>
                        </a:rPr>
                        <a:t>0</a:t>
                      </a:r>
                    </a:p>
                  </a:txBody>
                  <a:tcPr marL="5625" marR="5625" marT="5625" marB="0" anchor="b"/>
                </a:tc>
                <a:tc>
                  <a:txBody>
                    <a:bodyPr/>
                    <a:lstStyle/>
                    <a:p>
                      <a:pPr algn="ctr" fontAlgn="b"/>
                      <a:r>
                        <a:rPr lang="en-GB" sz="1300" b="0" i="0" u="none" strike="noStrike">
                          <a:solidFill>
                            <a:srgbClr val="000000"/>
                          </a:solidFill>
                          <a:effectLst/>
                          <a:latin typeface="Calibri"/>
                        </a:rPr>
                        <a:t>11</a:t>
                      </a:r>
                    </a:p>
                  </a:txBody>
                  <a:tcPr marL="5625" marR="5625" marT="5625" marB="0" anchor="b"/>
                </a:tc>
                <a:tc>
                  <a:txBody>
                    <a:bodyPr/>
                    <a:lstStyle/>
                    <a:p>
                      <a:pPr algn="ctr" fontAlgn="b"/>
                      <a:r>
                        <a:rPr lang="en-GB" sz="1300" b="0" i="0" u="none" strike="noStrike">
                          <a:solidFill>
                            <a:srgbClr val="000000"/>
                          </a:solidFill>
                          <a:effectLst/>
                          <a:latin typeface="Calibri"/>
                        </a:rPr>
                        <a:t>0</a:t>
                      </a:r>
                    </a:p>
                  </a:txBody>
                  <a:tcPr marL="5625" marR="5625" marT="5625" marB="0" anchor="b"/>
                </a:tc>
                <a:tc>
                  <a:txBody>
                    <a:bodyPr/>
                    <a:lstStyle/>
                    <a:p>
                      <a:pPr algn="ctr" fontAlgn="b"/>
                      <a:r>
                        <a:rPr lang="en-GB" sz="1300" b="1" i="0" u="none" strike="noStrike">
                          <a:solidFill>
                            <a:srgbClr val="000000"/>
                          </a:solidFill>
                          <a:effectLst/>
                          <a:latin typeface="Calibri"/>
                        </a:rPr>
                        <a:t>77</a:t>
                      </a:r>
                    </a:p>
                  </a:txBody>
                  <a:tcPr marL="5625" marR="5625" marT="5625" marB="0" anchor="b"/>
                </a:tc>
                <a:tc>
                  <a:txBody>
                    <a:bodyPr/>
                    <a:lstStyle/>
                    <a:p>
                      <a:pPr algn="ctr" fontAlgn="b"/>
                      <a:r>
                        <a:rPr lang="en-GB" sz="1300" b="0" i="0" u="none" strike="noStrike" baseline="0">
                          <a:solidFill>
                            <a:srgbClr val="000000"/>
                          </a:solidFill>
                          <a:effectLst/>
                          <a:latin typeface="Calibri"/>
                        </a:rPr>
                        <a:t>       </a:t>
                      </a:r>
                    </a:p>
                  </a:txBody>
                  <a:tcPr marL="5625" marR="5625" marT="5625" marB="0" anchor="b">
                    <a:lnR w="12700" cap="flat" cmpd="sng" algn="ctr">
                      <a:solidFill>
                        <a:schemeClr val="accent1">
                          <a:lumMod val="50000"/>
                        </a:schemeClr>
                      </a:solidFill>
                      <a:prstDash val="solid"/>
                      <a:round/>
                      <a:headEnd type="none" w="med" len="med"/>
                      <a:tailEnd type="none" w="med" len="med"/>
                    </a:lnR>
                    <a:solidFill>
                      <a:srgbClr val="FF0000"/>
                    </a:solidFill>
                  </a:tcPr>
                </a:tc>
                <a:extLst>
                  <a:ext uri="{0D108BD9-81ED-4DB2-BD59-A6C34878D82A}">
                    <a16:rowId xmlns:a16="http://schemas.microsoft.com/office/drawing/2014/main" val="557565645"/>
                  </a:ext>
                </a:extLst>
              </a:tr>
              <a:tr h="221628">
                <a:tc>
                  <a:txBody>
                    <a:bodyPr/>
                    <a:lstStyle/>
                    <a:p>
                      <a:pPr algn="l" fontAlgn="b"/>
                      <a:r>
                        <a:rPr lang="en-GB" sz="1300" u="none" strike="noStrike">
                          <a:effectLst/>
                        </a:rPr>
                        <a:t>Q3 2021/22</a:t>
                      </a:r>
                      <a:endParaRPr lang="en-GB" sz="1300" b="0" i="0" u="none" strike="noStrike">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a:solidFill>
                            <a:srgbClr val="000000"/>
                          </a:solidFill>
                          <a:effectLst/>
                          <a:latin typeface="Calibri"/>
                        </a:rPr>
                        <a:t>38</a:t>
                      </a:r>
                    </a:p>
                  </a:txBody>
                  <a:tcPr marL="5625" marR="5625" marT="5625" marB="0" anchor="b"/>
                </a:tc>
                <a:tc>
                  <a:txBody>
                    <a:bodyPr/>
                    <a:lstStyle/>
                    <a:p>
                      <a:pPr algn="ctr" fontAlgn="b"/>
                      <a:r>
                        <a:rPr lang="en-GB" sz="1300" b="0" i="0" u="none" strike="noStrike">
                          <a:solidFill>
                            <a:srgbClr val="000000"/>
                          </a:solidFill>
                          <a:effectLst/>
                          <a:latin typeface="Calibri"/>
                        </a:rPr>
                        <a:t>19</a:t>
                      </a:r>
                    </a:p>
                  </a:txBody>
                  <a:tcPr marL="5625" marR="5625" marT="5625" marB="0" anchor="b"/>
                </a:tc>
                <a:tc>
                  <a:txBody>
                    <a:bodyPr/>
                    <a:lstStyle/>
                    <a:p>
                      <a:pPr algn="ctr" fontAlgn="b"/>
                      <a:r>
                        <a:rPr lang="en-GB" sz="1300" b="0" i="0" u="none" strike="noStrike">
                          <a:solidFill>
                            <a:srgbClr val="000000"/>
                          </a:solidFill>
                          <a:effectLst/>
                          <a:latin typeface="Calibri"/>
                        </a:rPr>
                        <a:t>0</a:t>
                      </a:r>
                    </a:p>
                  </a:txBody>
                  <a:tcPr marL="5625" marR="5625" marT="5625" marB="0" anchor="b"/>
                </a:tc>
                <a:tc>
                  <a:txBody>
                    <a:bodyPr/>
                    <a:lstStyle/>
                    <a:p>
                      <a:pPr algn="ctr" fontAlgn="b"/>
                      <a:r>
                        <a:rPr lang="en-GB" sz="1300" b="0" i="0" u="none" strike="noStrike">
                          <a:solidFill>
                            <a:srgbClr val="000000"/>
                          </a:solidFill>
                          <a:effectLst/>
                          <a:latin typeface="Calibri"/>
                        </a:rPr>
                        <a:t>10</a:t>
                      </a:r>
                    </a:p>
                  </a:txBody>
                  <a:tcPr marL="5625" marR="5625" marT="5625" marB="0" anchor="b"/>
                </a:tc>
                <a:tc>
                  <a:txBody>
                    <a:bodyPr/>
                    <a:lstStyle/>
                    <a:p>
                      <a:pPr algn="ctr" fontAlgn="b"/>
                      <a:r>
                        <a:rPr lang="en-GB" sz="1300" b="0" i="0" u="none" strike="noStrike">
                          <a:solidFill>
                            <a:srgbClr val="000000"/>
                          </a:solidFill>
                          <a:effectLst/>
                          <a:latin typeface="Calibri"/>
                        </a:rPr>
                        <a:t>3</a:t>
                      </a:r>
                    </a:p>
                  </a:txBody>
                  <a:tcPr marL="5625" marR="5625" marT="5625" marB="0" anchor="b"/>
                </a:tc>
                <a:tc>
                  <a:txBody>
                    <a:bodyPr/>
                    <a:lstStyle/>
                    <a:p>
                      <a:pPr algn="ctr" fontAlgn="b"/>
                      <a:r>
                        <a:rPr lang="en-GB" sz="1300" b="1" i="0" u="none" strike="noStrike">
                          <a:solidFill>
                            <a:srgbClr val="000000"/>
                          </a:solidFill>
                          <a:effectLst/>
                          <a:latin typeface="Calibri"/>
                        </a:rPr>
                        <a:t>70</a:t>
                      </a:r>
                    </a:p>
                  </a:txBody>
                  <a:tcPr marL="5625" marR="5625" marT="5625" marB="0" anchor="b"/>
                </a:tc>
                <a:tc>
                  <a:txBody>
                    <a:bodyPr/>
                    <a:lstStyle/>
                    <a:p>
                      <a:pPr algn="ctr" fontAlgn="b"/>
                      <a:r>
                        <a:rPr lang="en-GB" sz="1300" b="0" i="0" u="none" strike="noStrike">
                          <a:solidFill>
                            <a:srgbClr val="000000"/>
                          </a:solidFill>
                          <a:effectLst/>
                          <a:latin typeface="Calibri"/>
                        </a:rPr>
                        <a:t>      </a:t>
                      </a:r>
                    </a:p>
                  </a:txBody>
                  <a:tcPr marL="5625" marR="5625" marT="5625" marB="0" anchor="b">
                    <a:lnR w="12700" cap="flat" cmpd="sng" algn="ctr">
                      <a:solidFill>
                        <a:schemeClr val="accent1">
                          <a:lumMod val="50000"/>
                        </a:schemeClr>
                      </a:solidFill>
                      <a:prstDash val="solid"/>
                      <a:round/>
                      <a:headEnd type="none" w="med" len="med"/>
                      <a:tailEnd type="none" w="med" len="med"/>
                    </a:lnR>
                    <a:solidFill>
                      <a:srgbClr val="92D050"/>
                    </a:solidFill>
                  </a:tcPr>
                </a:tc>
                <a:extLst>
                  <a:ext uri="{0D108BD9-81ED-4DB2-BD59-A6C34878D82A}">
                    <a16:rowId xmlns:a16="http://schemas.microsoft.com/office/drawing/2014/main" val="3036547888"/>
                  </a:ext>
                </a:extLst>
              </a:tr>
              <a:tr h="221628">
                <a:tc>
                  <a:txBody>
                    <a:bodyPr/>
                    <a:lstStyle/>
                    <a:p>
                      <a:pPr algn="l" fontAlgn="b"/>
                      <a:r>
                        <a:rPr lang="en-GB" sz="1300" b="0" i="0" u="none" strike="noStrike">
                          <a:solidFill>
                            <a:srgbClr val="000000"/>
                          </a:solidFill>
                          <a:effectLst/>
                          <a:latin typeface="Calibri"/>
                        </a:rPr>
                        <a:t>Q4 2021/22</a:t>
                      </a: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a:solidFill>
                            <a:srgbClr val="000000"/>
                          </a:solidFill>
                          <a:effectLst/>
                          <a:latin typeface="Calibri"/>
                        </a:rPr>
                        <a:t>48</a:t>
                      </a:r>
                    </a:p>
                  </a:txBody>
                  <a:tcPr marL="5625" marR="5625" marT="5625" marB="0" anchor="b"/>
                </a:tc>
                <a:tc>
                  <a:txBody>
                    <a:bodyPr/>
                    <a:lstStyle/>
                    <a:p>
                      <a:pPr algn="ctr" fontAlgn="b"/>
                      <a:r>
                        <a:rPr lang="en-GB" sz="1300" b="0" i="0" u="none" strike="noStrike">
                          <a:solidFill>
                            <a:srgbClr val="000000"/>
                          </a:solidFill>
                          <a:effectLst/>
                          <a:latin typeface="Calibri"/>
                        </a:rPr>
                        <a:t>21</a:t>
                      </a:r>
                    </a:p>
                  </a:txBody>
                  <a:tcPr marL="5625" marR="5625" marT="5625" marB="0" anchor="b"/>
                </a:tc>
                <a:tc>
                  <a:txBody>
                    <a:bodyPr/>
                    <a:lstStyle/>
                    <a:p>
                      <a:pPr algn="ctr" fontAlgn="b"/>
                      <a:r>
                        <a:rPr lang="en-GB" sz="1300" b="0" i="0" u="none" strike="noStrike">
                          <a:solidFill>
                            <a:srgbClr val="000000"/>
                          </a:solidFill>
                          <a:effectLst/>
                          <a:latin typeface="Calibri"/>
                        </a:rPr>
                        <a:t>1</a:t>
                      </a:r>
                    </a:p>
                  </a:txBody>
                  <a:tcPr marL="5625" marR="5625" marT="5625" marB="0" anchor="b"/>
                </a:tc>
                <a:tc>
                  <a:txBody>
                    <a:bodyPr/>
                    <a:lstStyle/>
                    <a:p>
                      <a:pPr algn="ctr" fontAlgn="b"/>
                      <a:r>
                        <a:rPr lang="en-GB" sz="1300" b="0" i="0" u="none" strike="noStrike">
                          <a:solidFill>
                            <a:srgbClr val="000000"/>
                          </a:solidFill>
                          <a:effectLst/>
                          <a:latin typeface="Calibri"/>
                        </a:rPr>
                        <a:t>15</a:t>
                      </a:r>
                    </a:p>
                  </a:txBody>
                  <a:tcPr marL="5625" marR="5625" marT="5625" marB="0" anchor="b"/>
                </a:tc>
                <a:tc>
                  <a:txBody>
                    <a:bodyPr/>
                    <a:lstStyle/>
                    <a:p>
                      <a:pPr algn="ctr" fontAlgn="b"/>
                      <a:r>
                        <a:rPr lang="en-GB" sz="1300" b="0" i="0" u="none" strike="noStrike">
                          <a:solidFill>
                            <a:srgbClr val="000000"/>
                          </a:solidFill>
                          <a:effectLst/>
                          <a:latin typeface="Calibri"/>
                        </a:rPr>
                        <a:t>3</a:t>
                      </a:r>
                    </a:p>
                  </a:txBody>
                  <a:tcPr marL="5625" marR="5625" marT="5625" marB="0" anchor="b"/>
                </a:tc>
                <a:tc>
                  <a:txBody>
                    <a:bodyPr/>
                    <a:lstStyle/>
                    <a:p>
                      <a:pPr algn="ctr" fontAlgn="b"/>
                      <a:r>
                        <a:rPr lang="en-GB" sz="1300" b="1" i="0" u="none" strike="noStrike">
                          <a:solidFill>
                            <a:srgbClr val="000000"/>
                          </a:solidFill>
                          <a:effectLst/>
                          <a:latin typeface="Calibri"/>
                        </a:rPr>
                        <a:t>88</a:t>
                      </a:r>
                    </a:p>
                  </a:txBody>
                  <a:tcPr marL="5625" marR="5625" marT="5625" marB="0" anchor="b"/>
                </a:tc>
                <a:tc>
                  <a:txBody>
                    <a:bodyPr/>
                    <a:lstStyle/>
                    <a:p>
                      <a:pPr algn="ctr" fontAlgn="b"/>
                      <a:r>
                        <a:rPr lang="en-GB" sz="1300" b="0" i="0" u="none" strike="noStrike">
                          <a:solidFill>
                            <a:srgbClr val="000000"/>
                          </a:solidFill>
                          <a:effectLst/>
                          <a:latin typeface="Calibri"/>
                        </a:rPr>
                        <a:t>       </a:t>
                      </a:r>
                      <a:endParaRPr lang="en-GB" sz="1300" b="0" i="0" u="none" strike="noStrike">
                        <a:solidFill>
                          <a:srgbClr val="000000"/>
                        </a:solidFill>
                        <a:effectLst/>
                        <a:latin typeface="Calibri" panose="020F0502020204030204" pitchFamily="34" charset="0"/>
                      </a:endParaRPr>
                    </a:p>
                  </a:txBody>
                  <a:tcPr marL="5625" marR="5625" marT="5625" marB="0" anchor="b">
                    <a:lnR w="12700" cap="flat" cmpd="sng" algn="ctr">
                      <a:solidFill>
                        <a:schemeClr val="accent1">
                          <a:lumMod val="50000"/>
                        </a:schemeClr>
                      </a:solidFill>
                      <a:prstDash val="solid"/>
                      <a:round/>
                      <a:headEnd type="none" w="med" len="med"/>
                      <a:tailEnd type="none" w="med" len="med"/>
                    </a:lnR>
                    <a:solidFill>
                      <a:srgbClr val="FF0000"/>
                    </a:solidFill>
                  </a:tcPr>
                </a:tc>
                <a:extLst>
                  <a:ext uri="{0D108BD9-81ED-4DB2-BD59-A6C34878D82A}">
                    <a16:rowId xmlns:a16="http://schemas.microsoft.com/office/drawing/2014/main" val="3441657110"/>
                  </a:ext>
                </a:extLst>
              </a:tr>
              <a:tr h="157638">
                <a:tc>
                  <a:txBody>
                    <a:bodyPr/>
                    <a:lstStyle/>
                    <a:p>
                      <a:pPr algn="l" fontAlgn="b"/>
                      <a:r>
                        <a:rPr lang="en-GB" sz="1300" b="0" u="none" strike="noStrike">
                          <a:solidFill>
                            <a:schemeClr val="bg1"/>
                          </a:solidFill>
                          <a:effectLst/>
                        </a:rPr>
                        <a:t>Year end 2021/22</a:t>
                      </a:r>
                      <a:endParaRPr lang="en-GB" sz="1300" b="0" i="0" u="none" strike="noStrike">
                        <a:solidFill>
                          <a:schemeClr val="bg1"/>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a:solidFill>
                            <a:schemeClr val="bg1"/>
                          </a:solidFill>
                          <a:effectLst/>
                          <a:latin typeface="Calibri"/>
                        </a:rPr>
                        <a:t>173</a:t>
                      </a:r>
                      <a:endParaRPr lang="en-GB" sz="1300" b="0" i="0" u="none" strike="noStrike">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a:solidFill>
                            <a:schemeClr val="bg1"/>
                          </a:solidFill>
                          <a:effectLst/>
                          <a:latin typeface="Calibri"/>
                        </a:rPr>
                        <a:t>82</a:t>
                      </a:r>
                      <a:endParaRPr lang="en-GB" sz="1300" b="0" i="0" u="none" strike="noStrike">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a:solidFill>
                            <a:schemeClr val="bg1"/>
                          </a:solidFill>
                          <a:effectLst/>
                          <a:latin typeface="Calibri"/>
                        </a:rPr>
                        <a:t>2</a:t>
                      </a:r>
                      <a:endParaRPr lang="en-GB" sz="1300" b="0" i="0" u="none" strike="noStrike">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a:solidFill>
                            <a:schemeClr val="bg1"/>
                          </a:solidFill>
                          <a:effectLst/>
                          <a:latin typeface="Calibri"/>
                        </a:rPr>
                        <a:t>42</a:t>
                      </a:r>
                      <a:endParaRPr lang="en-GB" sz="1300" b="0" i="0" u="none" strike="noStrike">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a:solidFill>
                            <a:schemeClr val="bg1"/>
                          </a:solidFill>
                          <a:effectLst/>
                          <a:latin typeface="Calibri"/>
                        </a:rPr>
                        <a:t>6</a:t>
                      </a:r>
                      <a:endParaRPr lang="en-GB" sz="1300" b="0" i="0" u="none" strike="noStrike">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a:solidFill>
                            <a:schemeClr val="bg1"/>
                          </a:solidFill>
                          <a:effectLst/>
                          <a:latin typeface="Calibri"/>
                        </a:rPr>
                        <a:t>305</a:t>
                      </a:r>
                      <a:endParaRPr lang="en-GB" sz="1300" b="0" i="0" u="none" strike="noStrike">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a:solidFill>
                            <a:schemeClr val="bg1"/>
                          </a:solidFill>
                          <a:effectLst/>
                          <a:latin typeface="Calibri"/>
                        </a:rPr>
                        <a:t>       </a:t>
                      </a:r>
                      <a:endParaRPr lang="en-US"/>
                    </a:p>
                  </a:txBody>
                  <a:tcPr marL="5625" marR="5625" marT="5625" marB="0" anchor="b">
                    <a:lnR w="12700" cap="flat" cmpd="sng" algn="ctr">
                      <a:solidFill>
                        <a:schemeClr val="accent1">
                          <a:lumMod val="50000"/>
                        </a:schemeClr>
                      </a:solidFill>
                      <a:prstDash val="solid"/>
                      <a:round/>
                      <a:headEnd type="none" w="med" len="med"/>
                      <a:tailEnd type="none" w="med" len="med"/>
                    </a:lnR>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1559546023"/>
                  </a:ext>
                </a:extLst>
              </a:tr>
            </a:tbl>
          </a:graphicData>
        </a:graphic>
      </p:graphicFrame>
      <p:sp>
        <p:nvSpPr>
          <p:cNvPr id="8" name="Rectangle: Rounded Corners 17">
            <a:extLst>
              <a:ext uri="{FF2B5EF4-FFF2-40B4-BE49-F238E27FC236}">
                <a16:creationId xmlns:a16="http://schemas.microsoft.com/office/drawing/2014/main" id="{F0F15FF1-DB2F-4939-BAE4-DCAA5BAA199D}"/>
              </a:ext>
            </a:extLst>
          </p:cNvPr>
          <p:cNvSpPr/>
          <p:nvPr/>
        </p:nvSpPr>
        <p:spPr>
          <a:xfrm>
            <a:off x="666862" y="966125"/>
            <a:ext cx="6753240" cy="1913762"/>
          </a:xfrm>
          <a:prstGeom prst="roundRect">
            <a:avLst>
              <a:gd name="adj" fmla="val 472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0309A968-EE65-4A1C-B9AF-F2773E31DE38}"/>
              </a:ext>
            </a:extLst>
          </p:cNvPr>
          <p:cNvSpPr txBox="1"/>
          <p:nvPr/>
        </p:nvSpPr>
        <p:spPr>
          <a:xfrm>
            <a:off x="110717" y="5875865"/>
            <a:ext cx="12005083" cy="1177245"/>
          </a:xfrm>
          <a:prstGeom prst="rect">
            <a:avLst/>
          </a:prstGeom>
          <a:noFill/>
        </p:spPr>
        <p:txBody>
          <a:bodyPr wrap="square" lIns="68580" tIns="34290" rIns="68580" bIns="34290" rtlCol="0" anchor="t">
            <a:spAutoFit/>
          </a:bodyPr>
          <a:lstStyle/>
          <a:p>
            <a:pPr marL="213995" marR="0" lvl="0" indent="-213995"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Of the 203 individual complaint cases submitted in 2021/22, 173 were responded at Stage 1, a rise of 22 cases compared to 2020/21. </a:t>
            </a:r>
            <a:r>
              <a:rPr lang="en-GB" sz="1200" dirty="0">
                <a:solidFill>
                  <a:prstClr val="black"/>
                </a:solidFill>
                <a:latin typeface="Calibri"/>
              </a:rPr>
              <a:t>In the same period, t</a:t>
            </a:r>
            <a:r>
              <a:rPr kumimoji="0" lang="en-GB" sz="1200" b="0" i="0" u="none" strike="noStrike" kern="1200" cap="none" spc="0" normalizeH="0" baseline="0" noProof="0" dirty="0">
                <a:ln>
                  <a:noFill/>
                </a:ln>
                <a:solidFill>
                  <a:prstClr val="black"/>
                </a:solidFill>
                <a:effectLst/>
                <a:uLnTx/>
                <a:uFillTx/>
                <a:latin typeface="Calibri"/>
                <a:ea typeface="+mn-ea"/>
                <a:cs typeface="+mn-cs"/>
              </a:rPr>
              <a:t>he Council managed an increase in the number </a:t>
            </a:r>
            <a:r>
              <a:rPr lang="en-GB" sz="1200" dirty="0">
                <a:solidFill>
                  <a:prstClr val="black"/>
                </a:solidFill>
                <a:latin typeface="Calibri"/>
              </a:rPr>
              <a:t>of Stage 2 requests </a:t>
            </a:r>
            <a:r>
              <a:rPr kumimoji="0" lang="en-GB" sz="1200" b="0" i="0" u="none" strike="noStrike" kern="1200" cap="none" spc="0" normalizeH="0" baseline="0" noProof="0" dirty="0">
                <a:ln>
                  <a:noFill/>
                </a:ln>
                <a:solidFill>
                  <a:prstClr val="black"/>
                </a:solidFill>
                <a:effectLst/>
                <a:uLnTx/>
                <a:uFillTx/>
                <a:latin typeface="Calibri"/>
                <a:ea typeface="+mn-ea"/>
                <a:cs typeface="+mn-cs"/>
              </a:rPr>
              <a:t>f</a:t>
            </a:r>
            <a:r>
              <a:rPr lang="en-GB" sz="1200" dirty="0">
                <a:solidFill>
                  <a:prstClr val="black"/>
                </a:solidFill>
                <a:latin typeface="Calibri"/>
              </a:rPr>
              <a:t>rom 66 to 82. </a:t>
            </a:r>
            <a:r>
              <a:rPr kumimoji="0" lang="en-GB" sz="1200" b="0" i="0" u="none" strike="noStrike" kern="1200" cap="none" spc="0" normalizeH="0" baseline="0" noProof="0" dirty="0">
                <a:ln>
                  <a:noFill/>
                </a:ln>
                <a:solidFill>
                  <a:prstClr val="black"/>
                </a:solidFill>
                <a:effectLst/>
                <a:uLnTx/>
                <a:uFillTx/>
                <a:latin typeface="Calibri"/>
                <a:ea typeface="+mn-ea"/>
                <a:cs typeface="+mn-cs"/>
              </a:rPr>
              <a:t>The Council managed 42 LGSCO inquiries in 2021/22, an increase of 20 cases compared to 2020/21. For context:</a:t>
            </a:r>
          </a:p>
          <a:p>
            <a:pPr marL="285750" marR="0" lvl="0" indent="-285750" algn="l" defTabSz="685718" rtl="0" eaLnBrk="1" fontAlgn="auto" latinLnBrk="0" hangingPunct="1">
              <a:lnSpc>
                <a:spcPct val="100000"/>
              </a:lnSpc>
              <a:spcBef>
                <a:spcPts val="0"/>
              </a:spcBef>
              <a:spcAft>
                <a:spcPts val="0"/>
              </a:spcAft>
              <a:buClrTx/>
              <a:buSzTx/>
              <a:buFont typeface="+mj-lt"/>
              <a:buAutoNum type="romanLcPeriod"/>
              <a:tabLst/>
              <a:defRPr/>
            </a:pPr>
            <a:r>
              <a:rPr lang="en-GB" sz="1200" dirty="0">
                <a:solidFill>
                  <a:prstClr val="black"/>
                </a:solidFill>
                <a:latin typeface="Calibri"/>
              </a:rPr>
              <a:t>3</a:t>
            </a:r>
            <a:r>
              <a:rPr kumimoji="0" lang="en-GB" sz="1200" b="0" i="0" u="none" strike="noStrike" kern="1200" cap="none" spc="0" normalizeH="0" baseline="0" noProof="0" dirty="0">
                <a:ln>
                  <a:noFill/>
                </a:ln>
                <a:solidFill>
                  <a:prstClr val="black"/>
                </a:solidFill>
                <a:effectLst/>
                <a:uLnTx/>
                <a:uFillTx/>
                <a:latin typeface="Calibri"/>
                <a:ea typeface="+mn-ea"/>
                <a:cs typeface="+mn-cs"/>
              </a:rPr>
              <a:t> cases found the Council to be at fault, requiring an apology, financial payment and/or recommended amendments to procedures.</a:t>
            </a:r>
          </a:p>
          <a:p>
            <a:pPr marL="285750" marR="0" lvl="0" indent="-285750" algn="l" defTabSz="685718" rtl="0" eaLnBrk="1" fontAlgn="auto" latinLnBrk="0" hangingPunct="1">
              <a:lnSpc>
                <a:spcPct val="100000"/>
              </a:lnSpc>
              <a:spcBef>
                <a:spcPts val="0"/>
              </a:spcBef>
              <a:spcAft>
                <a:spcPts val="0"/>
              </a:spcAft>
              <a:buClrTx/>
              <a:buSzTx/>
              <a:buFont typeface="+mj-lt"/>
              <a:buAutoNum type="romanLcPeriod"/>
              <a:tabLst/>
              <a:defRPr/>
            </a:pPr>
            <a:r>
              <a:rPr lang="en-GB" sz="1200" dirty="0">
                <a:solidFill>
                  <a:prstClr val="black"/>
                </a:solidFill>
                <a:latin typeface="Calibri"/>
                <a:cs typeface="Calibri"/>
              </a:rPr>
              <a:t>3</a:t>
            </a:r>
            <a:r>
              <a:rPr kumimoji="0" lang="en-GB" sz="1200" i="0" u="none" strike="noStrike" kern="1200" cap="none" spc="0" normalizeH="0" baseline="0" noProof="0" dirty="0">
                <a:ln>
                  <a:noFill/>
                </a:ln>
                <a:solidFill>
                  <a:prstClr val="black"/>
                </a:solidFill>
                <a:effectLst/>
                <a:uLnTx/>
                <a:uFillTx/>
                <a:latin typeface="Calibri"/>
                <a:ea typeface="+mn-ea"/>
                <a:cs typeface="Calibri"/>
              </a:rPr>
              <a:t> </a:t>
            </a:r>
            <a:r>
              <a:rPr kumimoji="0" lang="en-GB" sz="1200" b="0" i="0" u="none" strike="noStrike" kern="1200" cap="none" spc="0" normalizeH="0" baseline="0" noProof="0" dirty="0">
                <a:ln>
                  <a:noFill/>
                </a:ln>
                <a:solidFill>
                  <a:prstClr val="black"/>
                </a:solidFill>
                <a:effectLst/>
                <a:uLnTx/>
                <a:uFillTx/>
                <a:latin typeface="Calibri"/>
                <a:ea typeface="+mn-ea"/>
                <a:cs typeface="Calibri"/>
              </a:rPr>
              <a:t>cases found the Council to have provided a suitable remedy to the injustice caused, and </a:t>
            </a:r>
            <a:r>
              <a:rPr kumimoji="0" lang="en-GB" sz="1200" i="0" u="none" strike="noStrike" kern="1200" cap="none" spc="0" normalizeH="0" baseline="0" noProof="0" dirty="0">
                <a:ln>
                  <a:noFill/>
                </a:ln>
                <a:solidFill>
                  <a:prstClr val="black"/>
                </a:solidFill>
                <a:effectLst/>
                <a:uLnTx/>
                <a:uFillTx/>
                <a:latin typeface="Calibri"/>
                <a:ea typeface="+mn-ea"/>
                <a:cs typeface="Calibri"/>
              </a:rPr>
              <a:t>1</a:t>
            </a:r>
            <a:r>
              <a:rPr kumimoji="0" lang="en-GB" sz="1200" b="0" i="0" u="none" strike="noStrike" kern="1200" cap="none" spc="0" normalizeH="0" baseline="0" noProof="0" dirty="0">
                <a:ln>
                  <a:noFill/>
                </a:ln>
                <a:solidFill>
                  <a:prstClr val="black"/>
                </a:solidFill>
                <a:effectLst/>
                <a:uLnTx/>
                <a:uFillTx/>
                <a:latin typeface="Calibri"/>
                <a:ea typeface="+mn-ea"/>
                <a:cs typeface="Calibri"/>
              </a:rPr>
              <a:t> investigation did not find fault.</a:t>
            </a:r>
          </a:p>
          <a:p>
            <a:pPr marL="285750" marR="0" lvl="0" indent="-285750" algn="l" defTabSz="685718" rtl="0" eaLnBrk="1" fontAlgn="auto" latinLnBrk="0" hangingPunct="1">
              <a:lnSpc>
                <a:spcPct val="100000"/>
              </a:lnSpc>
              <a:spcBef>
                <a:spcPts val="0"/>
              </a:spcBef>
              <a:spcAft>
                <a:spcPts val="0"/>
              </a:spcAft>
              <a:buClrTx/>
              <a:buSzTx/>
              <a:buFont typeface="+mj-lt"/>
              <a:buAutoNum type="romanLcPeriod"/>
              <a:tabLst/>
              <a:defRPr/>
            </a:pPr>
            <a:r>
              <a:rPr kumimoji="0" lang="en-GB" sz="1200" b="0" i="0" u="none" strike="noStrike" kern="1200" cap="none" spc="0" normalizeH="0" baseline="0" noProof="0" dirty="0">
                <a:ln>
                  <a:noFill/>
                </a:ln>
                <a:solidFill>
                  <a:prstClr val="black"/>
                </a:solidFill>
                <a:effectLst/>
                <a:uLnTx/>
                <a:uFillTx/>
                <a:latin typeface="Calibri"/>
                <a:ea typeface="+mn-ea"/>
                <a:cs typeface="Calibri"/>
              </a:rPr>
              <a:t>21 cases did not merit an investigation and 10 cases are</a:t>
            </a:r>
            <a:r>
              <a:rPr lang="en-GB" sz="1200" dirty="0">
                <a:solidFill>
                  <a:prstClr val="black"/>
                </a:solidFill>
                <a:latin typeface="Calibri"/>
                <a:cs typeface="Calibri"/>
              </a:rPr>
              <a:t> </a:t>
            </a:r>
            <a:r>
              <a:rPr kumimoji="0" lang="en-GB" sz="1200" b="0" i="0" u="none" strike="noStrike" kern="1200" cap="none" spc="0" normalizeH="0" baseline="0" noProof="0" dirty="0">
                <a:ln>
                  <a:noFill/>
                </a:ln>
                <a:solidFill>
                  <a:prstClr val="black"/>
                </a:solidFill>
                <a:effectLst/>
                <a:uLnTx/>
                <a:uFillTx/>
                <a:latin typeface="Calibri"/>
                <a:ea typeface="+mn-ea"/>
                <a:cs typeface="Calibri"/>
              </a:rPr>
              <a:t>still to be determined. The Housing Ombudsman found fault in </a:t>
            </a:r>
            <a:r>
              <a:rPr lang="en-GB" sz="1200" dirty="0">
                <a:solidFill>
                  <a:prstClr val="black"/>
                </a:solidFill>
                <a:latin typeface="Calibri"/>
                <a:cs typeface="Calibri"/>
              </a:rPr>
              <a:t>1</a:t>
            </a:r>
            <a:r>
              <a:rPr kumimoji="0" lang="en-GB" sz="1200" b="0" i="0" u="none" strike="noStrike" kern="1200" cap="none" spc="0" normalizeH="0" baseline="0" noProof="0" dirty="0">
                <a:ln>
                  <a:noFill/>
                </a:ln>
                <a:solidFill>
                  <a:prstClr val="black"/>
                </a:solidFill>
                <a:effectLst/>
                <a:uLnTx/>
                <a:uFillTx/>
                <a:latin typeface="Calibri"/>
                <a:ea typeface="+mn-ea"/>
                <a:cs typeface="Calibri"/>
              </a:rPr>
              <a:t> case, and has yet to reach a decision on </a:t>
            </a:r>
            <a:r>
              <a:rPr lang="en-GB" sz="1200" dirty="0">
                <a:solidFill>
                  <a:prstClr val="black"/>
                </a:solidFill>
                <a:latin typeface="Calibri"/>
                <a:cs typeface="Calibri"/>
              </a:rPr>
              <a:t>3 </a:t>
            </a:r>
            <a:r>
              <a:rPr kumimoji="0" lang="en-GB" sz="1200" b="0" i="0" u="none" strike="noStrike" kern="1200" cap="none" spc="0" normalizeH="0" baseline="0" noProof="0" dirty="0">
                <a:ln>
                  <a:noFill/>
                </a:ln>
                <a:solidFill>
                  <a:prstClr val="black"/>
                </a:solidFill>
                <a:effectLst/>
                <a:uLnTx/>
                <a:uFillTx/>
                <a:latin typeface="Calibri"/>
                <a:ea typeface="+mn-ea"/>
                <a:cs typeface="Calibri"/>
              </a:rPr>
              <a:t>cases.</a:t>
            </a:r>
          </a:p>
          <a:p>
            <a:pPr marR="0" lvl="0" algn="l" defTabSz="685718" rtl="0" eaLnBrk="1" fontAlgn="auto" latinLnBrk="0" hangingPunct="1">
              <a:lnSpc>
                <a:spcPct val="100000"/>
              </a:lnSpc>
              <a:spcBef>
                <a:spcPts val="0"/>
              </a:spcBef>
              <a:spcAft>
                <a:spcPts val="0"/>
              </a:spcAft>
              <a:buClrTx/>
              <a:buSzTx/>
              <a:tabLst/>
              <a:defRPr/>
            </a:pPr>
            <a:endParaRPr kumimoji="0" lang="en-GB" sz="1200" b="0" i="0" u="none" strike="noStrike" kern="1200" cap="none" spc="0" normalizeH="0" baseline="0" noProof="0" dirty="0">
              <a:ln>
                <a:noFill/>
              </a:ln>
              <a:solidFill>
                <a:prstClr val="black"/>
              </a:solidFill>
              <a:effectLst/>
              <a:uLnTx/>
              <a:uFillTx/>
              <a:latin typeface="Calibri"/>
              <a:ea typeface="+mn-ea"/>
              <a:cs typeface="Calibri"/>
            </a:endParaRPr>
          </a:p>
        </p:txBody>
      </p:sp>
      <p:grpSp>
        <p:nvGrpSpPr>
          <p:cNvPr id="3" name="Group 2"/>
          <p:cNvGrpSpPr/>
          <p:nvPr/>
        </p:nvGrpSpPr>
        <p:grpSpPr>
          <a:xfrm>
            <a:off x="7451069" y="885349"/>
            <a:ext cx="4517279" cy="4904534"/>
            <a:chOff x="9221659" y="1976521"/>
            <a:chExt cx="5525025" cy="5653407"/>
          </a:xfrm>
        </p:grpSpPr>
        <p:sp>
          <p:nvSpPr>
            <p:cNvPr id="9" name="Rectangle: Rounded Corners 18">
              <a:extLst>
                <a:ext uri="{FF2B5EF4-FFF2-40B4-BE49-F238E27FC236}">
                  <a16:creationId xmlns:a16="http://schemas.microsoft.com/office/drawing/2014/main" id="{22559ADC-8C8B-487F-B65A-E5537E0AC482}"/>
                </a:ext>
              </a:extLst>
            </p:cNvPr>
            <p:cNvSpPr/>
            <p:nvPr/>
          </p:nvSpPr>
          <p:spPr>
            <a:xfrm>
              <a:off x="9221659" y="1976521"/>
              <a:ext cx="5525025" cy="5653407"/>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9258BBF7-7DC0-4D2B-A401-254D46D4C117}"/>
                </a:ext>
              </a:extLst>
            </p:cNvPr>
            <p:cNvSpPr txBox="1"/>
            <p:nvPr/>
          </p:nvSpPr>
          <p:spPr>
            <a:xfrm>
              <a:off x="12724449" y="2675427"/>
              <a:ext cx="1739529" cy="1495084"/>
            </a:xfrm>
            <a:prstGeom prst="rect">
              <a:avLst/>
            </a:prstGeom>
            <a:noFill/>
          </p:spPr>
          <p:txBody>
            <a:bodyPr wrap="square" rtlCol="0">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a:ln>
                    <a:noFill/>
                  </a:ln>
                  <a:solidFill>
                    <a:srgbClr val="002060"/>
                  </a:solidFill>
                  <a:effectLst/>
                  <a:uLnTx/>
                  <a:uFillTx/>
                  <a:latin typeface="Calibri"/>
                  <a:ea typeface="+mn-ea"/>
                  <a:cs typeface="+mn-cs"/>
                </a:rPr>
                <a:t>Total number of complaints received for 20/21</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a:ln>
                    <a:noFill/>
                  </a:ln>
                  <a:solidFill>
                    <a:srgbClr val="002060"/>
                  </a:solidFill>
                  <a:effectLst/>
                  <a:uLnTx/>
                  <a:uFillTx/>
                  <a:latin typeface="Calibri"/>
                  <a:ea typeface="+mn-ea"/>
                  <a:cs typeface="+mn-cs"/>
                </a:rPr>
                <a:t>244 complaints</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1" i="0" u="none" strike="noStrike" kern="1200" cap="none" spc="0" normalizeH="0" baseline="0" noProof="0">
                  <a:ln>
                    <a:noFill/>
                  </a:ln>
                  <a:solidFill>
                    <a:srgbClr val="002060"/>
                  </a:solidFill>
                  <a:effectLst/>
                  <a:uLnTx/>
                  <a:uFillTx/>
                  <a:latin typeface="Calibri"/>
                  <a:ea typeface="+mn-ea"/>
                  <a:cs typeface="+mn-cs"/>
                </a:rPr>
                <a:t>62% Stage 1</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1" i="0" u="none" strike="noStrike" kern="1200" cap="none" spc="0" normalizeH="0" baseline="0" noProof="0">
                  <a:ln>
                    <a:noFill/>
                  </a:ln>
                  <a:solidFill>
                    <a:srgbClr val="002060"/>
                  </a:solidFill>
                  <a:effectLst/>
                  <a:uLnTx/>
                  <a:uFillTx/>
                  <a:latin typeface="Calibri"/>
                  <a:ea typeface="+mn-ea"/>
                  <a:cs typeface="+mn-cs"/>
                </a:rPr>
                <a:t>27% Stage 2</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1" i="0" u="none" strike="noStrike" kern="1200" cap="none" spc="0" normalizeH="0" baseline="0" noProof="0">
                  <a:ln>
                    <a:noFill/>
                  </a:ln>
                  <a:solidFill>
                    <a:srgbClr val="002060"/>
                  </a:solidFill>
                  <a:effectLst/>
                  <a:uLnTx/>
                  <a:uFillTx/>
                  <a:latin typeface="Calibri"/>
                  <a:ea typeface="+mn-ea"/>
                  <a:cs typeface="+mn-cs"/>
                </a:rPr>
                <a:t>   2% Stage 3*</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1" i="0" u="none" strike="noStrike" kern="1200" cap="none" spc="0" normalizeH="0" baseline="0" noProof="0">
                  <a:ln>
                    <a:noFill/>
                  </a:ln>
                  <a:solidFill>
                    <a:srgbClr val="002060"/>
                  </a:solidFill>
                  <a:effectLst/>
                  <a:uLnTx/>
                  <a:uFillTx/>
                  <a:latin typeface="Calibri"/>
                  <a:ea typeface="+mn-ea"/>
                  <a:cs typeface="+mn-cs"/>
                </a:rPr>
                <a:t>   9% LGSCO</a:t>
              </a:r>
            </a:p>
          </p:txBody>
        </p:sp>
      </p:grpSp>
      <p:graphicFrame>
        <p:nvGraphicFramePr>
          <p:cNvPr id="15" name="Chart 14"/>
          <p:cNvGraphicFramePr/>
          <p:nvPr/>
        </p:nvGraphicFramePr>
        <p:xfrm>
          <a:off x="935665" y="1015538"/>
          <a:ext cx="6311395" cy="17587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9"/>
          <p:cNvGraphicFramePr/>
          <p:nvPr/>
        </p:nvGraphicFramePr>
        <p:xfrm>
          <a:off x="7251442" y="3080503"/>
          <a:ext cx="3751476" cy="3012859"/>
        </p:xfrm>
        <a:graphic>
          <a:graphicData uri="http://schemas.openxmlformats.org/drawingml/2006/chart">
            <c:chart xmlns:c="http://schemas.openxmlformats.org/drawingml/2006/chart" xmlns:r="http://schemas.openxmlformats.org/officeDocument/2006/relationships" r:id="rId4"/>
          </a:graphicData>
        </a:graphic>
      </p:graphicFrame>
      <p:sp>
        <p:nvSpPr>
          <p:cNvPr id="10" name="Rectangle 9"/>
          <p:cNvSpPr/>
          <p:nvPr/>
        </p:nvSpPr>
        <p:spPr>
          <a:xfrm>
            <a:off x="10378893" y="3762004"/>
            <a:ext cx="1387075" cy="1546577"/>
          </a:xfrm>
          <a:prstGeom prst="rect">
            <a:avLst/>
          </a:prstGeom>
        </p:spPr>
        <p:txBody>
          <a:bodyPr wrap="square">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a:ln>
                  <a:noFill/>
                </a:ln>
                <a:solidFill>
                  <a:srgbClr val="002060"/>
                </a:solidFill>
                <a:effectLst/>
                <a:uLnTx/>
                <a:uFillTx/>
                <a:latin typeface="Calibri" panose="020F0502020204030204"/>
                <a:ea typeface="+mn-ea"/>
                <a:cs typeface="+mn-cs"/>
              </a:rPr>
              <a:t>Total number of complaints received for 21/22</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a:ln>
                  <a:noFill/>
                </a:ln>
                <a:solidFill>
                  <a:srgbClr val="002060"/>
                </a:solidFill>
                <a:effectLst/>
                <a:uLnTx/>
                <a:uFillTx/>
                <a:latin typeface="Calibri" panose="020F0502020204030204"/>
                <a:ea typeface="+mn-ea"/>
                <a:cs typeface="+mn-cs"/>
              </a:rPr>
              <a:t>305 complaints</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1" i="0" u="none" strike="noStrike" kern="1200" cap="none" spc="0" normalizeH="0" baseline="0" noProof="0">
                <a:ln>
                  <a:noFill/>
                </a:ln>
                <a:solidFill>
                  <a:srgbClr val="002060"/>
                </a:solidFill>
                <a:effectLst/>
                <a:uLnTx/>
                <a:uFillTx/>
                <a:latin typeface="Calibri" panose="020F0502020204030204"/>
                <a:ea typeface="+mn-ea"/>
                <a:cs typeface="+mn-cs"/>
              </a:rPr>
              <a:t>56 % Stage 1</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1" i="0" u="none" strike="noStrike" kern="1200" cap="none" spc="0" normalizeH="0" baseline="0" noProof="0">
                <a:ln>
                  <a:noFill/>
                </a:ln>
                <a:solidFill>
                  <a:srgbClr val="002060"/>
                </a:solidFill>
                <a:effectLst/>
                <a:uLnTx/>
                <a:uFillTx/>
                <a:latin typeface="Calibri" panose="020F0502020204030204"/>
                <a:ea typeface="+mn-ea"/>
                <a:cs typeface="+mn-cs"/>
              </a:rPr>
              <a:t>27% Stage 2</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1" i="0" u="none" strike="noStrike" kern="1200" cap="none" spc="0" normalizeH="0" baseline="0" noProof="0">
                <a:ln>
                  <a:noFill/>
                </a:ln>
                <a:solidFill>
                  <a:srgbClr val="002060"/>
                </a:solidFill>
                <a:effectLst/>
                <a:uLnTx/>
                <a:uFillTx/>
                <a:latin typeface="Calibri" panose="020F0502020204030204"/>
                <a:ea typeface="+mn-ea"/>
                <a:cs typeface="+mn-cs"/>
              </a:rPr>
              <a:t>  1 % Stage 3*</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1" i="0" u="none" strike="noStrike" kern="1200" cap="none" spc="0" normalizeH="0" baseline="0" noProof="0">
                <a:ln>
                  <a:noFill/>
                </a:ln>
                <a:solidFill>
                  <a:srgbClr val="002060"/>
                </a:solidFill>
                <a:effectLst/>
                <a:uLnTx/>
                <a:uFillTx/>
                <a:latin typeface="Calibri" panose="020F0502020204030204"/>
                <a:ea typeface="+mn-ea"/>
                <a:cs typeface="+mn-cs"/>
              </a:rPr>
              <a:t>14 % LGSCO, </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1" i="0" u="none" strike="noStrike" kern="1200" cap="none" spc="0" normalizeH="0" baseline="0" noProof="0">
                <a:ln>
                  <a:noFill/>
                </a:ln>
                <a:solidFill>
                  <a:srgbClr val="002060"/>
                </a:solidFill>
                <a:effectLst/>
                <a:uLnTx/>
                <a:uFillTx/>
                <a:latin typeface="Calibri" panose="020F0502020204030204"/>
                <a:ea typeface="+mn-ea"/>
                <a:cs typeface="+mn-cs"/>
              </a:rPr>
              <a:t>  2 % HO</a:t>
            </a:r>
          </a:p>
        </p:txBody>
      </p:sp>
      <p:graphicFrame>
        <p:nvGraphicFramePr>
          <p:cNvPr id="22" name="Chart 21"/>
          <p:cNvGraphicFramePr/>
          <p:nvPr/>
        </p:nvGraphicFramePr>
        <p:xfrm>
          <a:off x="7153054" y="703255"/>
          <a:ext cx="3948252" cy="3034934"/>
        </p:xfrm>
        <a:graphic>
          <a:graphicData uri="http://schemas.openxmlformats.org/drawingml/2006/chart">
            <c:chart xmlns:c="http://schemas.openxmlformats.org/drawingml/2006/chart" xmlns:r="http://schemas.openxmlformats.org/officeDocument/2006/relationships" r:id="rId5"/>
          </a:graphicData>
        </a:graphic>
      </p:graphicFrame>
      <p:sp>
        <p:nvSpPr>
          <p:cNvPr id="21" name="TextBox 20">
            <a:extLst>
              <a:ext uri="{FF2B5EF4-FFF2-40B4-BE49-F238E27FC236}">
                <a16:creationId xmlns:a16="http://schemas.microsoft.com/office/drawing/2014/main" id="{6C345DDF-491B-474F-B605-0417B30B6FFB}"/>
              </a:ext>
            </a:extLst>
          </p:cNvPr>
          <p:cNvSpPr txBox="1"/>
          <p:nvPr/>
        </p:nvSpPr>
        <p:spPr>
          <a:xfrm>
            <a:off x="512948" y="5625435"/>
            <a:ext cx="6262307" cy="307777"/>
          </a:xfrm>
          <a:prstGeom prst="rect">
            <a:avLst/>
          </a:prstGeom>
          <a:noFill/>
        </p:spPr>
        <p:txBody>
          <a:bodyPr wrap="square" lIns="91440" tIns="45720" rIns="91440" bIns="45720" rtlCol="0" anchor="t">
            <a:spAutoFit/>
          </a:bodyPr>
          <a:lstStyle/>
          <a:p>
            <a:pPr marL="0" marR="0" lvl="0" indent="0" algn="l" defTabSz="91429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a:ln>
                  <a:noFill/>
                </a:ln>
                <a:solidFill>
                  <a:prstClr val="black"/>
                </a:solidFill>
                <a:effectLst/>
                <a:uLnTx/>
                <a:uFillTx/>
                <a:latin typeface="Calibri" panose="020F0502020204030204"/>
                <a:ea typeface="+mn-ea"/>
                <a:cs typeface="+mn-cs"/>
              </a:rPr>
              <a:t>*</a:t>
            </a:r>
            <a:r>
              <a:rPr kumimoji="0" lang="en-GB" sz="1200" b="0" i="0" u="none" strike="noStrike" kern="0" cap="none" spc="0" normalizeH="0" baseline="0" noProof="0">
                <a:ln>
                  <a:noFill/>
                </a:ln>
                <a:solidFill>
                  <a:prstClr val="black"/>
                </a:solidFill>
                <a:effectLst/>
                <a:uLnTx/>
                <a:uFillTx/>
                <a:latin typeface="Calibri" panose="020F0502020204030204"/>
                <a:ea typeface="+mn-ea"/>
                <a:cs typeface="+mn-cs"/>
              </a:rPr>
              <a:t>Complaints at Stage 3 only apply to Children’s statutory social care</a:t>
            </a:r>
            <a:endParaRPr kumimoji="0" lang="en-GB" sz="1200" b="0" i="0" u="none" strike="noStrike" kern="0" cap="none" spc="0" normalizeH="0" baseline="0" noProof="0">
              <a:ln>
                <a:noFill/>
              </a:ln>
              <a:solidFill>
                <a:prstClr val="black"/>
              </a:solidFill>
              <a:effectLst/>
              <a:uLnTx/>
              <a:uFillTx/>
              <a:latin typeface="Calibri" panose="020F0502020204030204"/>
              <a:ea typeface="+mn-ea"/>
              <a:cs typeface="Calibri"/>
            </a:endParaRPr>
          </a:p>
        </p:txBody>
      </p:sp>
      <p:sp>
        <p:nvSpPr>
          <p:cNvPr id="5" name="TextBox 4">
            <a:extLst>
              <a:ext uri="{FF2B5EF4-FFF2-40B4-BE49-F238E27FC236}">
                <a16:creationId xmlns:a16="http://schemas.microsoft.com/office/drawing/2014/main" id="{DF27C931-504E-457C-AEBC-5C471E401184}"/>
              </a:ext>
            </a:extLst>
          </p:cNvPr>
          <p:cNvSpPr txBox="1"/>
          <p:nvPr/>
        </p:nvSpPr>
        <p:spPr>
          <a:xfrm>
            <a:off x="7394501" y="3934473"/>
            <a:ext cx="67061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prstClr val="black"/>
                </a:solidFill>
                <a:effectLst/>
                <a:uLnTx/>
                <a:uFillTx/>
                <a:latin typeface="Calibri" panose="020F0502020204030204"/>
                <a:ea typeface="+mn-ea"/>
                <a:cs typeface="+mn-cs"/>
              </a:rPr>
              <a:t>Stage 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prstClr val="black"/>
                </a:solidFill>
                <a:effectLst/>
                <a:uLnTx/>
                <a:uFillTx/>
                <a:latin typeface="Calibri" panose="020F0502020204030204"/>
                <a:ea typeface="+mn-ea"/>
                <a:cs typeface="+mn-cs"/>
              </a:rPr>
              <a:t>1%</a:t>
            </a:r>
          </a:p>
        </p:txBody>
      </p:sp>
    </p:spTree>
    <p:extLst>
      <p:ext uri="{BB962C8B-B14F-4D97-AF65-F5344CB8AC3E}">
        <p14:creationId xmlns:p14="http://schemas.microsoft.com/office/powerpoint/2010/main" val="78638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p:cNvSpPr txBox="1">
            <a:spLocks/>
          </p:cNvSpPr>
          <p:nvPr/>
        </p:nvSpPr>
        <p:spPr>
          <a:xfrm>
            <a:off x="815575" y="200733"/>
            <a:ext cx="9181020" cy="612357"/>
          </a:xfrm>
          <a:prstGeom prst="rect">
            <a:avLst/>
          </a:prstGeom>
        </p:spPr>
        <p:txBody>
          <a:bodyPr vert="horz" lIns="0" tIns="0" rIns="0" bIns="0" rtlCol="0" anchor="ctr">
            <a:normAutofit/>
          </a:bodyPr>
          <a:lstStyle>
            <a:lvl1pPr algn="r" defTabSz="653139" rtl="0" eaLnBrk="1" latinLnBrk="0" hangingPunct="1">
              <a:spcBef>
                <a:spcPct val="0"/>
              </a:spcBef>
              <a:buNone/>
              <a:defRPr sz="1607" b="1"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100" b="1" i="0" u="none" strike="noStrike" kern="1200" cap="none" spc="0" normalizeH="0" baseline="0" noProof="0">
                <a:ln>
                  <a:noFill/>
                </a:ln>
                <a:solidFill>
                  <a:prstClr val="black"/>
                </a:solidFill>
                <a:effectLst/>
                <a:uLnTx/>
                <a:uFillTx/>
                <a:latin typeface="Calibri Light" panose="020F0302020204030204"/>
                <a:ea typeface="+mj-ea"/>
                <a:cs typeface="+mj-cs"/>
              </a:rPr>
              <a:t>Formal Complaints </a:t>
            </a:r>
            <a:r>
              <a:rPr kumimoji="0" lang="en-GB" sz="2100" b="1" i="0" u="none" strike="noStrike" kern="1200" cap="none" spc="0" normalizeH="0" baseline="0" noProof="0">
                <a:ln>
                  <a:noFill/>
                </a:ln>
                <a:solidFill>
                  <a:srgbClr val="0070C0"/>
                </a:solidFill>
                <a:effectLst/>
                <a:uLnTx/>
                <a:uFillTx/>
                <a:latin typeface="Calibri"/>
                <a:ea typeface="+mj-ea"/>
                <a:cs typeface="+mj-cs"/>
              </a:rPr>
              <a:t>I Directorates and service areas</a:t>
            </a:r>
          </a:p>
        </p:txBody>
      </p:sp>
      <p:sp>
        <p:nvSpPr>
          <p:cNvPr id="56" name="Rectangle: Rounded Corners 12">
            <a:extLst>
              <a:ext uri="{FF2B5EF4-FFF2-40B4-BE49-F238E27FC236}">
                <a16:creationId xmlns:a16="http://schemas.microsoft.com/office/drawing/2014/main" id="{B709B0A0-A563-4AE0-BCCC-90B00C82D36B}"/>
              </a:ext>
            </a:extLst>
          </p:cNvPr>
          <p:cNvSpPr/>
          <p:nvPr/>
        </p:nvSpPr>
        <p:spPr>
          <a:xfrm>
            <a:off x="659220" y="3913464"/>
            <a:ext cx="10731870" cy="2846726"/>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7" name="Rectangle: Rounded Corners 7">
            <a:extLst>
              <a:ext uri="{FF2B5EF4-FFF2-40B4-BE49-F238E27FC236}">
                <a16:creationId xmlns:a16="http://schemas.microsoft.com/office/drawing/2014/main" id="{3E5EA8A0-B155-481E-91A3-0D8EF2A10E3C}"/>
              </a:ext>
            </a:extLst>
          </p:cNvPr>
          <p:cNvSpPr/>
          <p:nvPr/>
        </p:nvSpPr>
        <p:spPr>
          <a:xfrm>
            <a:off x="751240" y="1387380"/>
            <a:ext cx="10639850" cy="2445512"/>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8" name="TextBox 57">
            <a:extLst>
              <a:ext uri="{FF2B5EF4-FFF2-40B4-BE49-F238E27FC236}">
                <a16:creationId xmlns:a16="http://schemas.microsoft.com/office/drawing/2014/main" id="{11733017-37D0-46E0-BC79-800DF3CC3D5E}"/>
              </a:ext>
            </a:extLst>
          </p:cNvPr>
          <p:cNvSpPr txBox="1"/>
          <p:nvPr/>
        </p:nvSpPr>
        <p:spPr>
          <a:xfrm>
            <a:off x="5285910" y="1925480"/>
            <a:ext cx="2773569" cy="677878"/>
          </a:xfrm>
          <a:prstGeom prst="rect">
            <a:avLst/>
          </a:prstGeom>
          <a:noFill/>
        </p:spPr>
        <p:txBody>
          <a:bodyPr wrap="square" lIns="68580" tIns="34290" rIns="68580" bIns="3429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329" b="1" i="0" u="none" strike="noStrike" kern="1200" cap="none" spc="0" normalizeH="0" baseline="0" noProof="0">
                <a:ln>
                  <a:noFill/>
                </a:ln>
                <a:solidFill>
                  <a:srgbClr val="4F81BD">
                    <a:lumMod val="75000"/>
                  </a:srgbClr>
                </a:solidFill>
                <a:effectLst/>
                <a:uLnTx/>
                <a:uFillTx/>
                <a:latin typeface="Calibri"/>
                <a:ea typeface="+mn-ea"/>
                <a:cs typeface="+mn-cs"/>
              </a:rPr>
              <a:t>Total for complaints for 2021/22</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313" b="0" i="0" u="none" strike="noStrike" kern="1200" cap="none" spc="0" normalizeH="0" baseline="0" noProof="0">
                <a:ln>
                  <a:noFill/>
                </a:ln>
                <a:solidFill>
                  <a:prstClr val="black"/>
                </a:solidFill>
                <a:effectLst/>
                <a:uLnTx/>
                <a:uFillTx/>
                <a:latin typeface="Calibri"/>
                <a:ea typeface="+mn-ea"/>
                <a:cs typeface="Calibri"/>
              </a:rPr>
              <a:t>No formal complaints received for the Chief Executive’s Office.</a:t>
            </a:r>
          </a:p>
        </p:txBody>
      </p:sp>
      <p:sp>
        <p:nvSpPr>
          <p:cNvPr id="59" name="TextBox 58">
            <a:extLst>
              <a:ext uri="{FF2B5EF4-FFF2-40B4-BE49-F238E27FC236}">
                <a16:creationId xmlns:a16="http://schemas.microsoft.com/office/drawing/2014/main" id="{879F76A4-6BBB-4C9A-829D-8F91A392EED1}"/>
              </a:ext>
            </a:extLst>
          </p:cNvPr>
          <p:cNvSpPr txBox="1"/>
          <p:nvPr/>
        </p:nvSpPr>
        <p:spPr>
          <a:xfrm>
            <a:off x="749404" y="4105819"/>
            <a:ext cx="10639849" cy="2639184"/>
          </a:xfrm>
          <a:prstGeom prst="rect">
            <a:avLst/>
          </a:prstGeom>
          <a:noFill/>
        </p:spPr>
        <p:txBody>
          <a:bodyPr wrap="square" lIns="68580" tIns="34290" rIns="68580" bIns="34290" rtlCol="0" anchor="t">
            <a:spAutoFit/>
          </a:bodyPr>
          <a:lstStyle/>
          <a:p>
            <a:pPr marL="171450" indent="-171450" defTabSz="685718">
              <a:buFont typeface="Arial" panose="020B0604020202020204" pitchFamily="34" charset="0"/>
              <a:buChar char="•"/>
              <a:defRPr/>
            </a:pPr>
            <a:r>
              <a:rPr kumimoji="0" lang="en-GB" sz="1350" b="1" i="0" u="none" strike="noStrike" kern="1200" cap="none" spc="0" normalizeH="0" baseline="0" noProof="0" dirty="0">
                <a:ln>
                  <a:noFill/>
                </a:ln>
                <a:solidFill>
                  <a:prstClr val="black"/>
                </a:solidFill>
                <a:effectLst/>
                <a:uLnTx/>
                <a:uFillTx/>
                <a:latin typeface="Calibri" panose="020F0502020204030204"/>
                <a:ea typeface="+mn-ea"/>
                <a:cs typeface="+mn-cs"/>
              </a:rPr>
              <a:t>34 ASC</a:t>
            </a: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 complaints</a:t>
            </a:r>
            <a:r>
              <a:rPr lang="en-GB" sz="1350" dirty="0">
                <a:solidFill>
                  <a:prstClr val="black"/>
                </a:solidFill>
                <a:latin typeface="Calibri" panose="020F0502020204030204"/>
              </a:rPr>
              <a:t> were managed throughout the year</a:t>
            </a: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 21 at Stage 1, 9 at Stage 2. 4 complaints were received by the LGSCO and 2 were investigated.  Most complaints related to quality of service (delays in care assessments), inadequate communication o</a:t>
            </a:r>
            <a:r>
              <a:rPr lang="en-GB" sz="1400" dirty="0">
                <a:solidFill>
                  <a:prstClr val="black"/>
                </a:solidFill>
                <a:latin typeface="Calibri" panose="020F0502020204030204"/>
              </a:rPr>
              <a:t>r disputes over how decisions were reached.</a:t>
            </a:r>
          </a:p>
          <a:p>
            <a:pPr marL="171450" indent="-171450" defTabSz="685718">
              <a:buFont typeface="Arial" panose="020B0604020202020204" pitchFamily="34" charset="0"/>
              <a:buChar char="•"/>
              <a:defRPr/>
            </a:pPr>
            <a:r>
              <a:rPr lang="en-GB" sz="1400" b="1" dirty="0">
                <a:solidFill>
                  <a:prstClr val="black"/>
                </a:solidFill>
              </a:rPr>
              <a:t>104</a:t>
            </a:r>
            <a:r>
              <a:rPr lang="en-GB" sz="1400" dirty="0">
                <a:solidFill>
                  <a:prstClr val="black"/>
                </a:solidFill>
              </a:rPr>
              <a:t> </a:t>
            </a:r>
            <a:r>
              <a:rPr lang="en-GB" sz="1400" b="1" dirty="0">
                <a:solidFill>
                  <a:prstClr val="black"/>
                </a:solidFill>
              </a:rPr>
              <a:t>Place and Growth </a:t>
            </a:r>
            <a:r>
              <a:rPr lang="en-GB" sz="1400" dirty="0">
                <a:solidFill>
                  <a:prstClr val="black"/>
                </a:solidFill>
              </a:rPr>
              <a:t>complaints were managed in the year, 52 at Stage 1 and 39 at Stage 2. Of the 13 LGSCO complaints, most were not investigated because there was insufficient evidence of fault or injustice caused to the complainant.  Complaints mainly related to how the Council considered a planning application or managed concerns relating to a building/highway development.</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1" i="0" u="none" strike="noStrike" kern="1200" cap="none" spc="0" normalizeH="0" baseline="0" noProof="0" dirty="0">
                <a:ln>
                  <a:noFill/>
                </a:ln>
                <a:solidFill>
                  <a:prstClr val="black"/>
                </a:solidFill>
                <a:effectLst/>
                <a:uLnTx/>
                <a:uFillTx/>
                <a:latin typeface="Calibri" panose="020F0502020204030204"/>
                <a:ea typeface="+mn-ea"/>
                <a:cs typeface="+mn-cs"/>
              </a:rPr>
              <a:t>13 Resources &amp; Assets </a:t>
            </a:r>
            <a:r>
              <a:rPr lang="en-GB" sz="1350" dirty="0">
                <a:solidFill>
                  <a:prstClr val="black"/>
                </a:solidFill>
                <a:latin typeface="Calibri" panose="020F0502020204030204"/>
              </a:rPr>
              <a:t>were managed in the year, 6 at Stage 1 and 6 at Stage 2. The LGSCO considered 3 individual complaints and only investigated one, with the decision finding in favour of the Council’s decision.</a:t>
            </a:r>
            <a:endPar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171450" marR="0" lvl="0" indent="-171450" algn="l" defTabSz="914400" rtl="0" eaLnBrk="1" fontAlgn="auto" latinLnBrk="0" hangingPunct="1">
              <a:lnSpc>
                <a:spcPct val="100000"/>
              </a:lnSpc>
              <a:spcBef>
                <a:spcPts val="0"/>
              </a:spcBef>
              <a:spcAft>
                <a:spcPts val="0"/>
              </a:spcAft>
              <a:buClrTx/>
              <a:buSzPts val="1100"/>
              <a:buFont typeface="Arial" panose="020B0604020202020204" pitchFamily="34" charset="0"/>
              <a:buChar char="•"/>
              <a:tabLst/>
              <a:defRPr/>
            </a:pPr>
            <a:r>
              <a:rPr lang="en-GB" sz="1350" b="1" dirty="0">
                <a:solidFill>
                  <a:prstClr val="black"/>
                </a:solidFill>
                <a:latin typeface="Calibri" panose="020F0502020204030204"/>
              </a:rPr>
              <a:t>68</a:t>
            </a:r>
            <a:r>
              <a:rPr kumimoji="0" lang="en-GB" sz="1350" b="1" i="0" u="none" strike="noStrike" kern="1200" cap="none" spc="0" normalizeH="0" baseline="0" noProof="0" dirty="0">
                <a:ln>
                  <a:noFill/>
                </a:ln>
                <a:solidFill>
                  <a:prstClr val="black"/>
                </a:solidFill>
                <a:effectLst/>
                <a:uLnTx/>
                <a:uFillTx/>
                <a:latin typeface="Calibri" panose="020F0502020204030204"/>
                <a:ea typeface="+mn-ea"/>
                <a:cs typeface="+mn-cs"/>
              </a:rPr>
              <a:t> Children’s Services</a:t>
            </a:r>
            <a:r>
              <a:rPr kumimoji="0" lang="en-GB" sz="1400" b="0" i="0" u="none" strike="noStrike" kern="1200" cap="none" spc="0" normalizeH="0" baseline="0" noProof="0" dirty="0">
                <a:ln>
                  <a:noFill/>
                </a:ln>
                <a:solidFill>
                  <a:prstClr val="black"/>
                </a:solidFill>
                <a:effectLst/>
                <a:uLnTx/>
                <a:uFillTx/>
                <a:latin typeface="Calibri"/>
                <a:ea typeface="+mn-ea"/>
                <a:cs typeface="+mn-cs"/>
              </a:rPr>
              <a:t> complaints were managed throughout the year. </a:t>
            </a:r>
            <a:r>
              <a:rPr lang="en-GB" sz="1400" dirty="0">
                <a:solidFill>
                  <a:prstClr val="black"/>
                </a:solidFill>
                <a:latin typeface="Calibri"/>
              </a:rPr>
              <a:t>47</a:t>
            </a:r>
            <a:r>
              <a:rPr kumimoji="0" lang="en-GB" sz="1400" b="0" i="0" u="none" strike="noStrike" kern="1200" cap="none" spc="0" normalizeH="0" baseline="0" noProof="0" dirty="0">
                <a:ln>
                  <a:noFill/>
                </a:ln>
                <a:solidFill>
                  <a:prstClr val="black"/>
                </a:solidFill>
                <a:effectLst/>
                <a:uLnTx/>
                <a:uFillTx/>
                <a:latin typeface="Calibri"/>
                <a:ea typeface="+mn-ea"/>
                <a:cs typeface="+mn-cs"/>
              </a:rPr>
              <a:t>% came from Social Care, a drop from 61% in the previous year.  Complaints against the SEND team made up 41%</a:t>
            </a:r>
            <a:r>
              <a:rPr lang="en-GB" sz="1400" dirty="0">
                <a:solidFill>
                  <a:prstClr val="black"/>
                </a:solidFill>
                <a:latin typeface="Calibri"/>
              </a:rPr>
              <a:t>, with the other Corporate complaints </a:t>
            </a:r>
            <a:r>
              <a:rPr kumimoji="0" lang="en-GB" sz="1400" b="0" i="0" u="none" strike="noStrike" kern="1200" cap="none" spc="0" normalizeH="0" baseline="0" noProof="0" dirty="0">
                <a:ln>
                  <a:noFill/>
                </a:ln>
                <a:solidFill>
                  <a:prstClr val="black"/>
                </a:solidFill>
                <a:effectLst/>
                <a:uLnTx/>
                <a:uFillTx/>
                <a:latin typeface="Calibri"/>
                <a:ea typeface="+mn-ea"/>
                <a:cs typeface="+mn-cs"/>
              </a:rPr>
              <a:t>related School admissions (3%), Short breaks team (3%) and Education Welfare (6%).   The complaints mainly centred on differences of opinion to assessment/application outcomes, delays in assessments and untimely poor communication in responding to concerns.</a:t>
            </a:r>
            <a:endParaRPr kumimoji="0" lang="en-GB" sz="1350" b="0" i="0" u="none" strike="noStrike" kern="1200" cap="none" spc="0" normalizeH="0" baseline="0" noProof="0" dirty="0">
              <a:ln>
                <a:noFill/>
              </a:ln>
              <a:solidFill>
                <a:prstClr val="black"/>
              </a:solidFill>
              <a:effectLst/>
              <a:highlight>
                <a:srgbClr val="FFFF00"/>
              </a:highlight>
              <a:uLnTx/>
              <a:uFillTx/>
              <a:latin typeface="Calibri"/>
              <a:ea typeface="+mn-ea"/>
              <a:cs typeface="Calibri"/>
            </a:endParaRPr>
          </a:p>
        </p:txBody>
      </p:sp>
      <p:sp>
        <p:nvSpPr>
          <p:cNvPr id="62" name="TextBox 61">
            <a:extLst>
              <a:ext uri="{FF2B5EF4-FFF2-40B4-BE49-F238E27FC236}">
                <a16:creationId xmlns:a16="http://schemas.microsoft.com/office/drawing/2014/main" id="{6366E82C-C6D6-4FFB-A56D-C05389A84D2D}"/>
              </a:ext>
            </a:extLst>
          </p:cNvPr>
          <p:cNvSpPr txBox="1"/>
          <p:nvPr/>
        </p:nvSpPr>
        <p:spPr>
          <a:xfrm>
            <a:off x="749404" y="651239"/>
            <a:ext cx="10547849" cy="338554"/>
          </a:xfrm>
          <a:prstGeom prst="rect">
            <a:avLst/>
          </a:prstGeom>
          <a:noFill/>
        </p:spPr>
        <p:txBody>
          <a:bodyPr wrap="square" lIns="91440" tIns="45720" rIns="91440" bIns="4572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lang="en-GB" sz="1600" b="1" dirty="0">
                <a:solidFill>
                  <a:srgbClr val="0070C0"/>
                </a:solidFill>
                <a:latin typeface="Calibri Light" panose="020F0302020204030204"/>
              </a:rPr>
              <a:t>The distribution of complaints was similar in 2020/21, with volumes received for each Directorate remaining very similar. </a:t>
            </a:r>
            <a:endParaRPr kumimoji="0" lang="en-GB" sz="1600" b="1" i="0" u="none" strike="noStrike" kern="1200" cap="none" spc="0" normalizeH="0" baseline="0" noProof="0" dirty="0">
              <a:ln>
                <a:noFill/>
              </a:ln>
              <a:solidFill>
                <a:srgbClr val="0070C0"/>
              </a:solidFill>
              <a:effectLst/>
              <a:uLnTx/>
              <a:uFillTx/>
              <a:latin typeface="Calibri Light" panose="020F0302020204030204"/>
              <a:ea typeface="+mn-ea"/>
              <a:cs typeface="+mn-cs"/>
            </a:endParaRPr>
          </a:p>
        </p:txBody>
      </p:sp>
      <p:graphicFrame>
        <p:nvGraphicFramePr>
          <p:cNvPr id="4" name="Chart 3"/>
          <p:cNvGraphicFramePr/>
          <p:nvPr>
            <p:extLst>
              <p:ext uri="{D42A27DB-BD31-4B8C-83A1-F6EECF244321}">
                <p14:modId xmlns:p14="http://schemas.microsoft.com/office/powerpoint/2010/main" val="4113983025"/>
              </p:ext>
            </p:extLst>
          </p:nvPr>
        </p:nvGraphicFramePr>
        <p:xfrm>
          <a:off x="7302632" y="1185692"/>
          <a:ext cx="5387926" cy="27277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p:nvPr>
            <p:extLst>
              <p:ext uri="{D42A27DB-BD31-4B8C-83A1-F6EECF244321}">
                <p14:modId xmlns:p14="http://schemas.microsoft.com/office/powerpoint/2010/main" val="9257579"/>
              </p:ext>
            </p:extLst>
          </p:nvPr>
        </p:nvGraphicFramePr>
        <p:xfrm>
          <a:off x="800910" y="1510840"/>
          <a:ext cx="4417430" cy="232205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332081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63032-D4BE-4911-A47C-15FFCF8AAB68}"/>
              </a:ext>
            </a:extLst>
          </p:cNvPr>
          <p:cNvSpPr>
            <a:spLocks noGrp="1"/>
          </p:cNvSpPr>
          <p:nvPr>
            <p:ph type="title"/>
          </p:nvPr>
        </p:nvSpPr>
        <p:spPr>
          <a:xfrm>
            <a:off x="3975961" y="30743"/>
            <a:ext cx="8611824" cy="534130"/>
          </a:xfrm>
        </p:spPr>
        <p:txBody>
          <a:bodyPr>
            <a:normAutofit/>
          </a:bodyPr>
          <a:lstStyle/>
          <a:p>
            <a:r>
              <a:rPr lang="en-GB" sz="2400" dirty="0"/>
              <a:t>Complaints Insight| </a:t>
            </a:r>
            <a:r>
              <a:rPr lang="en-GB" sz="2400" b="1" dirty="0">
                <a:solidFill>
                  <a:srgbClr val="0070C0"/>
                </a:solidFill>
              </a:rPr>
              <a:t>2021/22</a:t>
            </a:r>
          </a:p>
        </p:txBody>
      </p:sp>
      <p:sp>
        <p:nvSpPr>
          <p:cNvPr id="10" name="Rectangle: Rounded Corners 9">
            <a:extLst>
              <a:ext uri="{FF2B5EF4-FFF2-40B4-BE49-F238E27FC236}">
                <a16:creationId xmlns:a16="http://schemas.microsoft.com/office/drawing/2014/main" id="{789ED7B4-5A49-42B4-B460-156244671291}"/>
              </a:ext>
            </a:extLst>
          </p:cNvPr>
          <p:cNvSpPr/>
          <p:nvPr/>
        </p:nvSpPr>
        <p:spPr>
          <a:xfrm>
            <a:off x="1596332" y="646042"/>
            <a:ext cx="10214668" cy="14767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srgbClr val="FFFFFF"/>
                </a:solidFill>
                <a:effectLst/>
                <a:uLnTx/>
                <a:uFillTx/>
                <a:latin typeface="Calibri" panose="020F0502020204030204"/>
                <a:ea typeface="+mn-ea"/>
                <a:cs typeface="+mn-cs"/>
              </a:rPr>
              <a:t>The LGSCO improved their Online Complaint Service. They have accelerated the assessment process and the speed decisions are made.  </a:t>
            </a:r>
          </a:p>
          <a:p>
            <a:pPr marL="285750" lvl="0" indent="-285750">
              <a:buFont typeface="Arial" panose="020B0604020202020204" pitchFamily="34" charset="0"/>
              <a:buChar char="•"/>
              <a:defRPr/>
            </a:pPr>
            <a:r>
              <a:rPr lang="en-GB" sz="1300" dirty="0">
                <a:solidFill>
                  <a:srgbClr val="FFFFFF"/>
                </a:solidFill>
                <a:latin typeface="Calibri" panose="020F0502020204030204"/>
              </a:rPr>
              <a:t>The Housing maintenance and </a:t>
            </a:r>
            <a:r>
              <a:rPr lang="en-GB" sz="1300" dirty="0">
                <a:solidFill>
                  <a:srgbClr val="FFFFFF"/>
                </a:solidFill>
              </a:rPr>
              <a:t>care sector e</a:t>
            </a:r>
            <a:r>
              <a:rPr lang="en-GB" sz="1300" dirty="0">
                <a:solidFill>
                  <a:srgbClr val="FFFFFF"/>
                </a:solidFill>
                <a:latin typeface="Calibri" panose="020F0502020204030204"/>
              </a:rPr>
              <a:t>xperienced challenges in recruitment, leading to delays in the completion of tenant repairs and care assessments.</a:t>
            </a:r>
          </a:p>
          <a:p>
            <a:pPr marL="285750" lvl="0" indent="-285750">
              <a:buFont typeface="Arial" panose="020B0604020202020204" pitchFamily="34" charset="0"/>
              <a:buChar char="•"/>
              <a:defRPr/>
            </a:pPr>
            <a:r>
              <a:rPr lang="en-GB" sz="1300" dirty="0">
                <a:solidFill>
                  <a:srgbClr val="FFFFFF"/>
                </a:solidFill>
                <a:latin typeface="Calibri" panose="020F0502020204030204"/>
              </a:rPr>
              <a:t>A rise in public interest of open spaces, trees and landscapes, resulting in a greater focus on the protection of trees. </a:t>
            </a:r>
            <a:endParaRPr kumimoji="0" lang="en-US" sz="15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B8A1DE0-41AA-4E10-9040-8B4BBDA3BE9A}"/>
              </a:ext>
            </a:extLst>
          </p:cNvPr>
          <p:cNvSpPr txBox="1"/>
          <p:nvPr/>
        </p:nvSpPr>
        <p:spPr>
          <a:xfrm>
            <a:off x="-33326" y="1464681"/>
            <a:ext cx="1735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panose="020F0502020204030204"/>
                <a:ea typeface="+mn-ea"/>
                <a:cs typeface="+mn-cs"/>
              </a:rPr>
              <a:t>Environment </a:t>
            </a:r>
          </a:p>
        </p:txBody>
      </p:sp>
      <p:grpSp>
        <p:nvGrpSpPr>
          <p:cNvPr id="17" name="Group 16">
            <a:extLst>
              <a:ext uri="{FF2B5EF4-FFF2-40B4-BE49-F238E27FC236}">
                <a16:creationId xmlns:a16="http://schemas.microsoft.com/office/drawing/2014/main" id="{C40884A6-C536-4781-AC9C-F0763517616C}"/>
              </a:ext>
            </a:extLst>
          </p:cNvPr>
          <p:cNvGrpSpPr/>
          <p:nvPr/>
        </p:nvGrpSpPr>
        <p:grpSpPr>
          <a:xfrm>
            <a:off x="46650" y="2122756"/>
            <a:ext cx="1549682" cy="1022934"/>
            <a:chOff x="254524" y="3355005"/>
            <a:chExt cx="1762812" cy="1022934"/>
          </a:xfrm>
        </p:grpSpPr>
        <p:pic>
          <p:nvPicPr>
            <p:cNvPr id="7" name="Graphic 6" descr="Open hand with solid fill">
              <a:extLst>
                <a:ext uri="{FF2B5EF4-FFF2-40B4-BE49-F238E27FC236}">
                  <a16:creationId xmlns:a16="http://schemas.microsoft.com/office/drawing/2014/main" id="{A02FCD82-C80C-40A0-81B7-9C2096C89CA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8241" y="3355005"/>
              <a:ext cx="914400" cy="914400"/>
            </a:xfrm>
            <a:prstGeom prst="rect">
              <a:avLst/>
            </a:prstGeom>
          </p:spPr>
        </p:pic>
        <p:sp>
          <p:nvSpPr>
            <p:cNvPr id="12" name="TextBox 11">
              <a:extLst>
                <a:ext uri="{FF2B5EF4-FFF2-40B4-BE49-F238E27FC236}">
                  <a16:creationId xmlns:a16="http://schemas.microsoft.com/office/drawing/2014/main" id="{8C55D5EE-6ECB-4B3E-9338-82AB23D913F5}"/>
                </a:ext>
              </a:extLst>
            </p:cNvPr>
            <p:cNvSpPr txBox="1"/>
            <p:nvPr/>
          </p:nvSpPr>
          <p:spPr>
            <a:xfrm>
              <a:off x="254524" y="4039385"/>
              <a:ext cx="176281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panose="020F0502020204030204"/>
                  <a:ea typeface="+mn-ea"/>
                  <a:cs typeface="+mn-cs"/>
                </a:rPr>
                <a:t>Ownership</a:t>
              </a:r>
            </a:p>
          </p:txBody>
        </p:sp>
      </p:grpSp>
      <p:sp>
        <p:nvSpPr>
          <p:cNvPr id="13" name="Rectangle: Rounded Corners 12">
            <a:extLst>
              <a:ext uri="{FF2B5EF4-FFF2-40B4-BE49-F238E27FC236}">
                <a16:creationId xmlns:a16="http://schemas.microsoft.com/office/drawing/2014/main" id="{BB99F017-5BAA-4EB8-B5F3-E63F2D53F297}"/>
              </a:ext>
            </a:extLst>
          </p:cNvPr>
          <p:cNvSpPr/>
          <p:nvPr/>
        </p:nvSpPr>
        <p:spPr>
          <a:xfrm>
            <a:off x="1564487" y="2285095"/>
            <a:ext cx="10278358" cy="1360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t>Service Managers and Assistant Directors ownership for complaints in their areas, makes it easier to get complaints to the right person.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a:solidFill>
                  <a:prstClr val="white"/>
                </a:solidFill>
                <a:latin typeface="Calibri" panose="020F0502020204030204" pitchFamily="34" charset="0"/>
                <a:cs typeface="Calibri" panose="020F0502020204030204" pitchFamily="34" charset="0"/>
              </a:rPr>
              <a:t>CLT support in cascading messages around the importance of effective complaint handling has resulted in improvements in ownership taking.</a:t>
            </a:r>
            <a:endParaRPr kumimoji="0" lang="en-GB" sz="13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t>ASC and Place &amp; Growth invested in resources to improve complaint handling and responses.  </a:t>
            </a:r>
          </a:p>
        </p:txBody>
      </p:sp>
      <p:sp>
        <p:nvSpPr>
          <p:cNvPr id="14" name="Rectangle: Rounded Corners 13">
            <a:extLst>
              <a:ext uri="{FF2B5EF4-FFF2-40B4-BE49-F238E27FC236}">
                <a16:creationId xmlns:a16="http://schemas.microsoft.com/office/drawing/2014/main" id="{F297A182-4B4D-453D-9404-11C3804EE289}"/>
              </a:ext>
            </a:extLst>
          </p:cNvPr>
          <p:cNvSpPr/>
          <p:nvPr/>
        </p:nvSpPr>
        <p:spPr>
          <a:xfrm>
            <a:off x="1596332" y="3838094"/>
            <a:ext cx="10278358" cy="14371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a:rPr>
              <a:t>Some customers confuse a decision they find disagreeable, with poor performance. These complaints make up </a:t>
            </a:r>
            <a:r>
              <a:rPr lang="en-GB" sz="1300" dirty="0">
                <a:solidFill>
                  <a:prstClr val="white"/>
                </a:solidFill>
                <a:latin typeface="Calibri"/>
                <a:ea typeface="Calibri" panose="020F0502020204030204" pitchFamily="34" charset="0"/>
                <a:cs typeface="Times New Roman"/>
              </a:rPr>
              <a:t>most</a:t>
            </a:r>
            <a:r>
              <a:rPr kumimoji="0" lang="en-GB" sz="13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a:rPr>
              <a:t> Stage 2 escalations.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a:rPr>
              <a:t>Dissatisfaction around the quality of service offered was mainly in relation to Housing maintenance repairs and time taken to resolve issues. Customer Journey mapping sessions have been held to identify improvements, and a plan for action is being created along with timescales.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a:rPr>
              <a:t>Ensuring  information is updated on the website and that it is </a:t>
            </a:r>
            <a:r>
              <a:rPr kumimoji="0" lang="en-GB" sz="1300" b="0" i="0" u="none" strike="noStrike" kern="1200" cap="none" spc="0" normalizeH="0" baseline="0" noProof="0" dirty="0" err="1">
                <a:ln>
                  <a:noFill/>
                </a:ln>
                <a:solidFill>
                  <a:prstClr val="white"/>
                </a:solidFill>
                <a:effectLst/>
                <a:uLnTx/>
                <a:uFillTx/>
                <a:latin typeface="Calibri"/>
                <a:ea typeface="Calibri" panose="020F0502020204030204" pitchFamily="34" charset="0"/>
                <a:cs typeface="Times New Roman"/>
              </a:rPr>
              <a:t>clea</a:t>
            </a:r>
            <a:r>
              <a:rPr lang="en-GB" sz="1300" dirty="0">
                <a:solidFill>
                  <a:prstClr val="white"/>
                </a:solidFill>
                <a:latin typeface="Calibri"/>
                <a:ea typeface="Calibri" panose="020F0502020204030204" pitchFamily="34" charset="0"/>
                <a:cs typeface="Times New Roman"/>
              </a:rPr>
              <a:t>r, helps to</a:t>
            </a:r>
            <a:r>
              <a:rPr kumimoji="0" lang="en-GB" sz="13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a:rPr>
              <a:t> manage customer expectations.</a:t>
            </a:r>
          </a:p>
        </p:txBody>
      </p:sp>
      <p:grpSp>
        <p:nvGrpSpPr>
          <p:cNvPr id="25" name="Group 24">
            <a:extLst>
              <a:ext uri="{FF2B5EF4-FFF2-40B4-BE49-F238E27FC236}">
                <a16:creationId xmlns:a16="http://schemas.microsoft.com/office/drawing/2014/main" id="{B1E42938-9A5F-4D2C-8533-8DE14781410E}"/>
              </a:ext>
            </a:extLst>
          </p:cNvPr>
          <p:cNvGrpSpPr/>
          <p:nvPr/>
        </p:nvGrpSpPr>
        <p:grpSpPr>
          <a:xfrm>
            <a:off x="-117760" y="5431271"/>
            <a:ext cx="1904213" cy="1371653"/>
            <a:chOff x="-146901" y="5347318"/>
            <a:chExt cx="1904213" cy="1371653"/>
          </a:xfrm>
        </p:grpSpPr>
        <p:pic>
          <p:nvPicPr>
            <p:cNvPr id="23" name="Graphic 22" descr="Checklist with solid fill">
              <a:extLst>
                <a:ext uri="{FF2B5EF4-FFF2-40B4-BE49-F238E27FC236}">
                  <a16:creationId xmlns:a16="http://schemas.microsoft.com/office/drawing/2014/main" id="{1BBFDA1A-3301-4F5B-9D89-31BE14BD673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7794" y="5347318"/>
              <a:ext cx="914400" cy="914400"/>
            </a:xfrm>
            <a:prstGeom prst="rect">
              <a:avLst/>
            </a:prstGeom>
          </p:spPr>
        </p:pic>
        <p:sp>
          <p:nvSpPr>
            <p:cNvPr id="24" name="TextBox 23">
              <a:extLst>
                <a:ext uri="{FF2B5EF4-FFF2-40B4-BE49-F238E27FC236}">
                  <a16:creationId xmlns:a16="http://schemas.microsoft.com/office/drawing/2014/main" id="{857152BF-07E0-4181-AAE1-97291BFA26BB}"/>
                </a:ext>
              </a:extLst>
            </p:cNvPr>
            <p:cNvSpPr txBox="1"/>
            <p:nvPr/>
          </p:nvSpPr>
          <p:spPr>
            <a:xfrm>
              <a:off x="-146901" y="6195751"/>
              <a:ext cx="190421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Calibri" panose="020F0502020204030204"/>
                  <a:ea typeface="+mn-ea"/>
                  <a:cs typeface="+mn-cs"/>
                </a:rPr>
                <a:t>Suggested Improvements</a:t>
              </a:r>
            </a:p>
          </p:txBody>
        </p:sp>
      </p:grpSp>
      <p:sp>
        <p:nvSpPr>
          <p:cNvPr id="26" name="Rectangle: Rounded Corners 25">
            <a:extLst>
              <a:ext uri="{FF2B5EF4-FFF2-40B4-BE49-F238E27FC236}">
                <a16:creationId xmlns:a16="http://schemas.microsoft.com/office/drawing/2014/main" id="{A4656215-2A9F-4D1F-B0BA-AF48A326BD12}"/>
              </a:ext>
            </a:extLst>
          </p:cNvPr>
          <p:cNvSpPr/>
          <p:nvPr/>
        </p:nvSpPr>
        <p:spPr>
          <a:xfrm>
            <a:off x="1596332" y="5491202"/>
            <a:ext cx="10278358" cy="12649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panose="020F0502020204030204"/>
                <a:ea typeface="+mn-ea"/>
                <a:cs typeface="+mn-cs"/>
              </a:rPr>
              <a:t>Training was delivered by the LGSCO in May on effective complaints handling </a:t>
            </a:r>
            <a:r>
              <a:rPr lang="en-GB" sz="1300" dirty="0">
                <a:solidFill>
                  <a:prstClr val="white"/>
                </a:solidFill>
                <a:latin typeface="Calibri" panose="020F0502020204030204"/>
              </a:rPr>
              <a:t>with complaints representatives from all directorates</a:t>
            </a:r>
            <a:r>
              <a:rPr kumimoji="0" lang="en-GB" sz="1300" b="0"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GB" sz="1300" b="0" i="0" u="none" strike="noStrike" kern="1200" cap="none" spc="0" normalizeH="0" baseline="0" noProof="0" dirty="0">
              <a:ln>
                <a:noFill/>
              </a:ln>
              <a:solidFill>
                <a:prstClr val="white"/>
              </a:solidFill>
              <a:effectLst/>
              <a:uLnTx/>
              <a:uFillTx/>
              <a:latin typeface="Calibri" panose="020F0502020204030204"/>
              <a:ea typeface="+mn-ea"/>
              <a:cs typeface="Calibr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dirty="0">
                <a:solidFill>
                  <a:prstClr val="white"/>
                </a:solidFill>
                <a:latin typeface="Calibri" panose="020F0502020204030204"/>
                <a:cs typeface="Calibri"/>
              </a:rPr>
              <a:t>S</a:t>
            </a:r>
            <a:r>
              <a:rPr kumimoji="0" lang="en-GB" sz="1300" b="0" i="0" u="none" strike="noStrike" kern="1200" cap="none" spc="0" normalizeH="0" baseline="0" noProof="0" dirty="0" err="1">
                <a:ln>
                  <a:noFill/>
                </a:ln>
                <a:solidFill>
                  <a:prstClr val="white"/>
                </a:solidFill>
                <a:effectLst/>
                <a:uLnTx/>
                <a:uFillTx/>
                <a:latin typeface="Calibri" panose="020F0502020204030204"/>
                <a:ea typeface="+mn-ea"/>
                <a:cs typeface="Calibri"/>
              </a:rPr>
              <a:t>oftware</a:t>
            </a:r>
            <a:r>
              <a:rPr kumimoji="0" lang="en-GB" sz="1300" b="0" i="0" u="none" strike="noStrike" kern="1200" cap="none" spc="0" normalizeH="0" baseline="0" noProof="0" dirty="0">
                <a:ln>
                  <a:noFill/>
                </a:ln>
                <a:solidFill>
                  <a:prstClr val="white"/>
                </a:solidFill>
                <a:effectLst/>
                <a:uLnTx/>
                <a:uFillTx/>
                <a:latin typeface="Calibri" panose="020F0502020204030204"/>
                <a:ea typeface="+mn-ea"/>
                <a:cs typeface="Calibri"/>
              </a:rPr>
              <a:t> was </a:t>
            </a:r>
            <a:r>
              <a:rPr lang="en-GB" sz="1300" dirty="0">
                <a:solidFill>
                  <a:prstClr val="white"/>
                </a:solidFill>
                <a:latin typeface="Calibri" panose="020F0502020204030204"/>
                <a:cs typeface="Calibri"/>
              </a:rPr>
              <a:t>introduced to simplify how we manage complaints. This provided opportunities to streamline and automate processes.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panose="020F0502020204030204"/>
                <a:ea typeface="+mn-ea"/>
                <a:cs typeface="Calibri"/>
              </a:rPr>
              <a:t>The 3 C’s principles (Care, Clarity, Confidence) were developed and </a:t>
            </a:r>
            <a:r>
              <a:rPr lang="en-GB" sz="1300" dirty="0">
                <a:solidFill>
                  <a:prstClr val="white"/>
                </a:solidFill>
                <a:latin typeface="Calibri" panose="020F0502020204030204"/>
                <a:cs typeface="Calibri"/>
              </a:rPr>
              <a:t>will be launched and embedded throughout 2022/23.</a:t>
            </a:r>
            <a:endParaRPr kumimoji="0" lang="en-GB" sz="1300" b="0" i="0" u="none" strike="noStrike" kern="1200" cap="none" spc="0" normalizeH="0" baseline="0" noProof="0" dirty="0">
              <a:ln>
                <a:noFill/>
              </a:ln>
              <a:solidFill>
                <a:prstClr val="white"/>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9" name="Picture 18" descr="A picture containing transport, wheel, gear&#10;&#10;Description automatically generated">
            <a:extLst>
              <a:ext uri="{FF2B5EF4-FFF2-40B4-BE49-F238E27FC236}">
                <a16:creationId xmlns:a16="http://schemas.microsoft.com/office/drawing/2014/main" id="{56E5DFBA-7840-44C5-9D74-F47F923C0CCF}"/>
              </a:ext>
            </a:extLst>
          </p:cNvPr>
          <p:cNvPicPr>
            <a:picLocks noChangeAspect="1"/>
          </p:cNvPicPr>
          <p:nvPr/>
        </p:nvPicPr>
        <p:blipFill rotWithShape="1">
          <a:blip r:embed="rId7">
            <a:duotone>
              <a:schemeClr val="accent5">
                <a:shade val="45000"/>
                <a:satMod val="135000"/>
              </a:schemeClr>
              <a:prstClr val="white"/>
            </a:duotone>
            <a:extLst>
              <a:ext uri="{28A0092B-C50C-407E-A947-70E740481C1C}">
                <a14:useLocalDpi xmlns:a14="http://schemas.microsoft.com/office/drawing/2010/main" val="0"/>
              </a:ext>
            </a:extLst>
          </a:blip>
          <a:srcRect/>
          <a:stretch/>
        </p:blipFill>
        <p:spPr bwMode="auto">
          <a:xfrm>
            <a:off x="298160" y="513766"/>
            <a:ext cx="1072374" cy="1015322"/>
          </a:xfrm>
          <a:prstGeom prst="rect">
            <a:avLst/>
          </a:prstGeom>
          <a:noFill/>
          <a:ln>
            <a:noFill/>
          </a:ln>
          <a:extLst>
            <a:ext uri="{53640926-AAD7-44D8-BBD7-CCE9431645EC}">
              <a14:shadowObscured xmlns:a14="http://schemas.microsoft.com/office/drawing/2010/main"/>
            </a:ext>
          </a:extLst>
        </p:spPr>
      </p:pic>
      <p:pic>
        <p:nvPicPr>
          <p:cNvPr id="20" name="Picture 19" descr="Line icon for anticipate 3190607 Vector Art at Vecteezy">
            <a:extLst>
              <a:ext uri="{FF2B5EF4-FFF2-40B4-BE49-F238E27FC236}">
                <a16:creationId xmlns:a16="http://schemas.microsoft.com/office/drawing/2014/main" id="{348518EE-6DC3-4D45-A5AC-F0127C56689A}"/>
              </a:ext>
            </a:extLst>
          </p:cNvPr>
          <p:cNvPicPr>
            <a:picLocks noChangeAspect="1"/>
          </p:cNvPicPr>
          <p:nvPr/>
        </p:nvPicPr>
        <p:blipFill>
          <a:blip r:embed="rId8">
            <a:duotone>
              <a:schemeClr val="accent1">
                <a:shade val="45000"/>
                <a:satMod val="135000"/>
              </a:schemeClr>
              <a:prstClr val="white"/>
            </a:duotone>
            <a:extLst>
              <a:ext uri="{BEBA8EAE-BF5A-486C-A8C5-ECC9F3942E4B}">
                <a14:imgProps xmlns:a14="http://schemas.microsoft.com/office/drawing/2010/main">
                  <a14:imgLayer r:embed="rId9">
                    <a14:imgEffect>
                      <a14:artisticPaintBrush/>
                    </a14:imgEffect>
                    <a14:imgEffect>
                      <a14:colorTemperature colorTemp="6501"/>
                    </a14:imgEffect>
                  </a14:imgLayer>
                </a14:imgProps>
              </a:ext>
              <a:ext uri="{28A0092B-C50C-407E-A947-70E740481C1C}">
                <a14:useLocalDpi xmlns:a14="http://schemas.microsoft.com/office/drawing/2010/main" val="0"/>
              </a:ext>
            </a:extLst>
          </a:blip>
          <a:srcRect/>
          <a:stretch>
            <a:fillRect/>
          </a:stretch>
        </p:blipFill>
        <p:spPr bwMode="auto">
          <a:xfrm flipH="1">
            <a:off x="460175" y="3821808"/>
            <a:ext cx="723900" cy="616456"/>
          </a:xfrm>
          <a:prstGeom prst="rect">
            <a:avLst/>
          </a:prstGeom>
          <a:noFill/>
          <a:ln>
            <a:noFill/>
          </a:ln>
        </p:spPr>
      </p:pic>
      <p:sp>
        <p:nvSpPr>
          <p:cNvPr id="21" name="Text Placeholder 28">
            <a:extLst>
              <a:ext uri="{FF2B5EF4-FFF2-40B4-BE49-F238E27FC236}">
                <a16:creationId xmlns:a16="http://schemas.microsoft.com/office/drawing/2014/main" id="{BA96A53F-D077-40DF-BD93-FA288A04072A}"/>
              </a:ext>
            </a:extLst>
          </p:cNvPr>
          <p:cNvSpPr txBox="1">
            <a:spLocks/>
          </p:cNvSpPr>
          <p:nvPr/>
        </p:nvSpPr>
        <p:spPr>
          <a:xfrm>
            <a:off x="151436" y="4488146"/>
            <a:ext cx="1371247" cy="62936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Customer Expectations</a:t>
            </a:r>
          </a:p>
        </p:txBody>
      </p:sp>
    </p:spTree>
    <p:extLst>
      <p:ext uri="{BB962C8B-B14F-4D97-AF65-F5344CB8AC3E}">
        <p14:creationId xmlns:p14="http://schemas.microsoft.com/office/powerpoint/2010/main" val="2625134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p:cNvSpPr txBox="1">
            <a:spLocks/>
          </p:cNvSpPr>
          <p:nvPr/>
        </p:nvSpPr>
        <p:spPr>
          <a:xfrm>
            <a:off x="835283" y="286965"/>
            <a:ext cx="10437768" cy="871239"/>
          </a:xfrm>
          <a:prstGeom prst="rect">
            <a:avLst/>
          </a:prstGeom>
        </p:spPr>
        <p:txBody>
          <a:bodyPr vert="horz" lIns="0" tIns="0" rIns="0" bIns="0" rtlCol="0" anchor="ctr">
            <a:normAutofit/>
          </a:bodyPr>
          <a:lstStyle>
            <a:lvl1pPr algn="r" defTabSz="653139" rtl="0" eaLnBrk="1" latinLnBrk="0" hangingPunct="1">
              <a:spcBef>
                <a:spcPct val="0"/>
              </a:spcBef>
              <a:buNone/>
              <a:defRPr sz="1607" b="1"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300" b="1" i="0" u="none" strike="noStrike" kern="1200" cap="none" spc="0" normalizeH="0" baseline="0" noProof="0" dirty="0">
                <a:ln>
                  <a:noFill/>
                </a:ln>
                <a:solidFill>
                  <a:prstClr val="black"/>
                </a:solidFill>
                <a:effectLst/>
                <a:uLnTx/>
                <a:uFillTx/>
                <a:ea typeface="+mj-ea"/>
                <a:cs typeface="+mj-cs"/>
              </a:rPr>
              <a:t>Formal Complaints –</a:t>
            </a:r>
            <a:r>
              <a:rPr kumimoji="0" lang="en-GB" sz="2300" b="1" i="0" u="none" strike="noStrike" kern="1200" cap="none" spc="0" normalizeH="0" baseline="0" noProof="0" dirty="0">
                <a:ln>
                  <a:noFill/>
                </a:ln>
                <a:solidFill>
                  <a:srgbClr val="0070C0"/>
                </a:solidFill>
                <a:effectLst/>
                <a:uLnTx/>
                <a:uFillTx/>
                <a:ea typeface="+mj-ea"/>
                <a:cs typeface="+mj-cs"/>
              </a:rPr>
              <a:t> </a:t>
            </a:r>
            <a:r>
              <a:rPr kumimoji="0" lang="en-GB" sz="2100" b="1" i="0" u="none" strike="noStrike" kern="1200" cap="none" spc="0" normalizeH="0" baseline="0" noProof="0" dirty="0">
                <a:ln>
                  <a:noFill/>
                </a:ln>
                <a:solidFill>
                  <a:srgbClr val="0070C0"/>
                </a:solidFill>
                <a:effectLst/>
                <a:uLnTx/>
                <a:uFillTx/>
                <a:ea typeface="+mj-ea"/>
                <a:cs typeface="+mj-cs"/>
              </a:rPr>
              <a:t>ASC</a:t>
            </a:r>
          </a:p>
          <a:p>
            <a:pPr marL="0" marR="0" lvl="0" indent="0" algn="l" defTabSz="489854" rtl="0" eaLnBrk="1" fontAlgn="auto" latinLnBrk="0" hangingPunct="1">
              <a:lnSpc>
                <a:spcPct val="100000"/>
              </a:lnSpc>
              <a:spcBef>
                <a:spcPct val="0"/>
              </a:spcBef>
              <a:spcAft>
                <a:spcPts val="0"/>
              </a:spcAft>
              <a:buClrTx/>
              <a:buSzTx/>
              <a:buFontTx/>
              <a:buNone/>
              <a:tabLst/>
              <a:defRPr/>
            </a:pPr>
            <a:r>
              <a:rPr lang="en-GB" sz="1600" dirty="0">
                <a:solidFill>
                  <a:srgbClr val="0070C0"/>
                </a:solidFill>
              </a:rPr>
              <a:t>43 complaints were resolved informally.  The number of formal complaints managed increased by 4. Out of the 4 LGSCO cases, 2 were not investigated and 2 are still to be determined.  </a:t>
            </a:r>
            <a:endParaRPr kumimoji="0" lang="en-GB" sz="1600" b="1" i="0" u="none" strike="noStrike" kern="1200" cap="none" spc="0" normalizeH="0" baseline="0" noProof="0" dirty="0">
              <a:ln>
                <a:noFill/>
              </a:ln>
              <a:solidFill>
                <a:srgbClr val="0070C0"/>
              </a:solidFill>
              <a:effectLst/>
              <a:uLnTx/>
              <a:uFillTx/>
              <a:ea typeface="+mj-ea"/>
              <a:cs typeface="+mj-cs"/>
            </a:endParaRPr>
          </a:p>
        </p:txBody>
      </p:sp>
      <p:sp>
        <p:nvSpPr>
          <p:cNvPr id="10" name="Rectangle: Rounded Corners 101">
            <a:extLst>
              <a:ext uri="{FF2B5EF4-FFF2-40B4-BE49-F238E27FC236}">
                <a16:creationId xmlns:a16="http://schemas.microsoft.com/office/drawing/2014/main" id="{6128DB79-7202-4A9D-A6AC-176A6662FB5B}"/>
              </a:ext>
            </a:extLst>
          </p:cNvPr>
          <p:cNvSpPr/>
          <p:nvPr/>
        </p:nvSpPr>
        <p:spPr>
          <a:xfrm>
            <a:off x="6150542" y="3184838"/>
            <a:ext cx="5451766" cy="1544811"/>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2" name="Rectangle: Rounded Corners 95">
            <a:extLst>
              <a:ext uri="{FF2B5EF4-FFF2-40B4-BE49-F238E27FC236}">
                <a16:creationId xmlns:a16="http://schemas.microsoft.com/office/drawing/2014/main" id="{95462CA7-AEEB-4B03-8416-E6A19425CEEB}"/>
              </a:ext>
            </a:extLst>
          </p:cNvPr>
          <p:cNvSpPr/>
          <p:nvPr/>
        </p:nvSpPr>
        <p:spPr>
          <a:xfrm>
            <a:off x="839972" y="3293093"/>
            <a:ext cx="2970157"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4" name="Text Placeholder 438">
            <a:extLst>
              <a:ext uri="{FF2B5EF4-FFF2-40B4-BE49-F238E27FC236}">
                <a16:creationId xmlns:a16="http://schemas.microsoft.com/office/drawing/2014/main" id="{B49A98DC-0484-43DA-8119-2585E759C606}"/>
              </a:ext>
            </a:extLst>
          </p:cNvPr>
          <p:cNvSpPr txBox="1">
            <a:spLocks/>
          </p:cNvSpPr>
          <p:nvPr/>
        </p:nvSpPr>
        <p:spPr>
          <a:xfrm>
            <a:off x="1332114" y="2735784"/>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18"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645372" y="3501870"/>
          <a:ext cx="709776" cy="757863"/>
        </p:xfrm>
        <a:graphic>
          <a:graphicData uri="http://schemas.openxmlformats.org/drawingml/2006/chart">
            <c:chart xmlns:c="http://schemas.openxmlformats.org/drawingml/2006/chart" xmlns:r="http://schemas.openxmlformats.org/officeDocument/2006/relationships" r:id="rId3"/>
          </a:graphicData>
        </a:graphic>
      </p:graphicFrame>
      <p:sp>
        <p:nvSpPr>
          <p:cNvPr id="21" name="Text Placeholder 28">
            <a:extLst>
              <a:ext uri="{FF2B5EF4-FFF2-40B4-BE49-F238E27FC236}">
                <a16:creationId xmlns:a16="http://schemas.microsoft.com/office/drawing/2014/main" id="{12BCD4F1-2504-47C1-99F6-B39BCBDDC0FB}"/>
              </a:ext>
            </a:extLst>
          </p:cNvPr>
          <p:cNvSpPr txBox="1">
            <a:spLocks/>
          </p:cNvSpPr>
          <p:nvPr/>
        </p:nvSpPr>
        <p:spPr>
          <a:xfrm>
            <a:off x="1883419" y="3772445"/>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900" b="0" i="0" u="none" strike="noStrike" kern="1200" cap="none" spc="0" normalizeH="0" baseline="0" noProof="0">
              <a:ln>
                <a:noFill/>
              </a:ln>
              <a:solidFill>
                <a:prstClr val="white"/>
              </a:solidFill>
              <a:effectLst/>
              <a:uLnTx/>
              <a:uFillTx/>
              <a:latin typeface="Verdana"/>
              <a:ea typeface="+mn-ea"/>
              <a:cs typeface="+mn-cs"/>
            </a:endParaRPr>
          </a:p>
        </p:txBody>
      </p:sp>
      <p:sp>
        <p:nvSpPr>
          <p:cNvPr id="22" name="Rectangle: Rounded Corners 66">
            <a:extLst>
              <a:ext uri="{FF2B5EF4-FFF2-40B4-BE49-F238E27FC236}">
                <a16:creationId xmlns:a16="http://schemas.microsoft.com/office/drawing/2014/main" id="{9C5808C2-ECC5-4CD0-87AF-46B374EF53DD}"/>
              </a:ext>
            </a:extLst>
          </p:cNvPr>
          <p:cNvSpPr/>
          <p:nvPr/>
        </p:nvSpPr>
        <p:spPr>
          <a:xfrm>
            <a:off x="835282" y="1299667"/>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Box 21">
            <a:extLst>
              <a:ext uri="{FF2B5EF4-FFF2-40B4-BE49-F238E27FC236}">
                <a16:creationId xmlns:a16="http://schemas.microsoft.com/office/drawing/2014/main" id="{5F457759-E3DE-47D4-B730-57C0F951EFC6}"/>
              </a:ext>
            </a:extLst>
          </p:cNvPr>
          <p:cNvSpPr txBox="1"/>
          <p:nvPr/>
        </p:nvSpPr>
        <p:spPr>
          <a:xfrm>
            <a:off x="843217" y="1266724"/>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Formal complaints</a:t>
            </a:r>
          </a:p>
        </p:txBody>
      </p:sp>
      <p:sp>
        <p:nvSpPr>
          <p:cNvPr id="24" name="Rectangle: Rounded Corners 82">
            <a:extLst>
              <a:ext uri="{FF2B5EF4-FFF2-40B4-BE49-F238E27FC236}">
                <a16:creationId xmlns:a16="http://schemas.microsoft.com/office/drawing/2014/main" id="{753107B4-27F0-4831-9E35-010B4E0FDA85}"/>
              </a:ext>
            </a:extLst>
          </p:cNvPr>
          <p:cNvSpPr/>
          <p:nvPr/>
        </p:nvSpPr>
        <p:spPr>
          <a:xfrm>
            <a:off x="3838107" y="3244390"/>
            <a:ext cx="2222727" cy="1538397"/>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3" rtl="0" eaLnBrk="1" fontAlgn="auto" latinLnBrk="0" hangingPunct="1">
              <a:lnSpc>
                <a:spcPct val="100000"/>
              </a:lnSpc>
              <a:spcBef>
                <a:spcPts val="1000"/>
              </a:spcBef>
              <a:spcAft>
                <a:spcPts val="0"/>
              </a:spcAft>
              <a:buClrTx/>
              <a:buSzTx/>
              <a:buFontTx/>
              <a:buNone/>
              <a:tabLst/>
              <a:defRPr/>
            </a:pPr>
            <a:endParaRPr kumimoji="0" lang="en-US" sz="1875" b="0" i="0" u="none" strike="noStrike" kern="1200" cap="none" spc="0" normalizeH="0" baseline="0" noProof="0">
              <a:ln>
                <a:noFill/>
              </a:ln>
              <a:solidFill>
                <a:prstClr val="white"/>
              </a:solidFill>
              <a:effectLst/>
              <a:uLnTx/>
              <a:uFillTx/>
              <a:latin typeface="Rockwell"/>
              <a:ea typeface="+mn-ea"/>
              <a:cs typeface="+mn-cs"/>
            </a:endParaRPr>
          </a:p>
        </p:txBody>
      </p:sp>
      <p:sp>
        <p:nvSpPr>
          <p:cNvPr id="25" name="TextBox 21">
            <a:extLst>
              <a:ext uri="{FF2B5EF4-FFF2-40B4-BE49-F238E27FC236}">
                <a16:creationId xmlns:a16="http://schemas.microsoft.com/office/drawing/2014/main" id="{77629993-5A07-435E-80A7-3EA19B166827}"/>
              </a:ext>
            </a:extLst>
          </p:cNvPr>
          <p:cNvSpPr txBox="1"/>
          <p:nvPr/>
        </p:nvSpPr>
        <p:spPr>
          <a:xfrm>
            <a:off x="6111354" y="1283469"/>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26" name="Rectangle: Rounded Corners 88">
            <a:extLst>
              <a:ext uri="{FF2B5EF4-FFF2-40B4-BE49-F238E27FC236}">
                <a16:creationId xmlns:a16="http://schemas.microsoft.com/office/drawing/2014/main" id="{F515B4B0-14C9-47CB-B41F-B72584063659}"/>
              </a:ext>
            </a:extLst>
          </p:cNvPr>
          <p:cNvSpPr/>
          <p:nvPr/>
        </p:nvSpPr>
        <p:spPr>
          <a:xfrm>
            <a:off x="6060834" y="1306148"/>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7" name="TextBox 26">
            <a:extLst>
              <a:ext uri="{FF2B5EF4-FFF2-40B4-BE49-F238E27FC236}">
                <a16:creationId xmlns:a16="http://schemas.microsoft.com/office/drawing/2014/main" id="{CB837BEE-DE61-4A86-BFC1-F9C4E92CE0F9}"/>
              </a:ext>
            </a:extLst>
          </p:cNvPr>
          <p:cNvSpPr txBox="1"/>
          <p:nvPr/>
        </p:nvSpPr>
        <p:spPr>
          <a:xfrm>
            <a:off x="9574355" y="1304416"/>
            <a:ext cx="1969709" cy="1800493"/>
          </a:xfrm>
          <a:prstGeom prst="rect">
            <a:avLst/>
          </a:prstGeom>
          <a:noFill/>
        </p:spPr>
        <p:txBody>
          <a:bodyPr wrap="square" lIns="68580" tIns="34290" rIns="68580" bIns="3429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a:ln>
                  <a:noFill/>
                </a:ln>
                <a:solidFill>
                  <a:srgbClr val="4F81BD">
                    <a:lumMod val="75000"/>
                  </a:srgbClr>
                </a:solidFill>
                <a:effectLst/>
                <a:uLnTx/>
                <a:uFillTx/>
                <a:latin typeface="Calibri"/>
                <a:ea typeface="+mn-ea"/>
                <a:cs typeface="+mn-cs"/>
              </a:rPr>
              <a:t>2020/21</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30 complaints</a:t>
            </a:r>
            <a:endParaRPr kumimoji="0" lang="en-GB" sz="1125" b="0" i="0" u="none" strike="noStrike" kern="1200" cap="none" spc="0" normalizeH="0" baseline="0" noProof="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17 Stage 1</a:t>
            </a:r>
            <a:endParaRPr kumimoji="0" lang="en-GB" sz="1125" b="0" i="0" u="none" strike="noStrike" kern="1200" cap="none" spc="0" normalizeH="0" baseline="0" noProof="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9 Stage 2</a:t>
            </a:r>
            <a:endParaRPr kumimoji="0" lang="en-GB" sz="1125" b="0" i="0" u="none" strike="noStrike" kern="1200" cap="none" spc="0" normalizeH="0" baseline="0" noProof="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4 LGSCO (2 cases)</a:t>
            </a:r>
            <a:endParaRPr kumimoji="0" lang="en-GB" sz="1125" b="0" i="0" u="none" strike="noStrike" kern="1200" cap="none" spc="0" normalizeH="0" baseline="0" noProof="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a:ln>
                  <a:noFill/>
                </a:ln>
                <a:solidFill>
                  <a:srgbClr val="4F81BD">
                    <a:lumMod val="75000"/>
                  </a:srgbClr>
                </a:solidFill>
                <a:effectLst/>
                <a:uLnTx/>
                <a:uFillTx/>
                <a:latin typeface="Calibri"/>
                <a:ea typeface="+mn-ea"/>
                <a:cs typeface="+mn-cs"/>
              </a:rPr>
              <a:t> 2021/22</a:t>
            </a:r>
            <a:endParaRPr kumimoji="0" lang="en-GB" sz="1125" b="1" i="0" u="none" strike="noStrike" kern="1200" cap="none" spc="0" normalizeH="0" baseline="0" noProof="0">
              <a:ln>
                <a:noFill/>
              </a:ln>
              <a:solidFill>
                <a:srgbClr val="4F81BD">
                  <a:lumMod val="75000"/>
                </a:srgbClr>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a:ln>
                  <a:noFill/>
                </a:ln>
                <a:solidFill>
                  <a:srgbClr val="4F81BD">
                    <a:lumMod val="75000"/>
                  </a:srgbClr>
                </a:solidFill>
                <a:effectLst/>
                <a:uLnTx/>
                <a:uFillTx/>
                <a:latin typeface="Calibri"/>
                <a:ea typeface="+mn-ea"/>
                <a:cs typeface="+mn-cs"/>
              </a:rPr>
              <a:t> </a:t>
            </a:r>
            <a:r>
              <a:rPr kumimoji="0" lang="en-GB" sz="1125" b="0" i="0" u="none" strike="noStrike" kern="1200" cap="none" spc="0" normalizeH="0" baseline="0" noProof="0">
                <a:ln>
                  <a:noFill/>
                </a:ln>
                <a:solidFill>
                  <a:srgbClr val="4F81BD">
                    <a:lumMod val="75000"/>
                  </a:srgbClr>
                </a:solidFill>
                <a:effectLst/>
                <a:uLnTx/>
                <a:uFillTx/>
                <a:latin typeface="Calibri"/>
                <a:ea typeface="+mn-ea"/>
                <a:cs typeface="+mn-cs"/>
              </a:rPr>
              <a:t>     34 complaints</a:t>
            </a:r>
            <a:endParaRPr kumimoji="0" lang="en-GB" sz="1125" b="0" i="0" u="none" strike="noStrike" kern="1200" cap="none" spc="0" normalizeH="0" baseline="0" noProof="0">
              <a:ln>
                <a:noFill/>
              </a:ln>
              <a:solidFill>
                <a:srgbClr val="4F81BD">
                  <a:lumMod val="75000"/>
                </a:srgbClr>
              </a:solidFill>
              <a:effectLst/>
              <a:uLnTx/>
              <a:uFillTx/>
              <a:latin typeface="Calibri"/>
              <a:ea typeface="+mn-ea"/>
              <a:cs typeface="Calibri"/>
            </a:endParaRPr>
          </a:p>
          <a:p>
            <a:pPr marL="214313" marR="0" lvl="0" indent="-214313"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25">
                <a:solidFill>
                  <a:srgbClr val="4F81BD">
                    <a:lumMod val="75000"/>
                  </a:srgbClr>
                </a:solidFill>
                <a:latin typeface="Calibri"/>
              </a:rPr>
              <a:t>2</a:t>
            </a:r>
            <a:r>
              <a:rPr kumimoji="0" lang="en-GB" sz="1125" b="0" i="0" u="none" strike="noStrike" kern="1200" cap="none" spc="0" normalizeH="0" baseline="0" noProof="0">
                <a:ln>
                  <a:noFill/>
                </a:ln>
                <a:solidFill>
                  <a:srgbClr val="4F81BD">
                    <a:lumMod val="75000"/>
                  </a:srgbClr>
                </a:solidFill>
                <a:effectLst/>
                <a:uLnTx/>
                <a:uFillTx/>
                <a:latin typeface="Calibri"/>
                <a:ea typeface="+mn-ea"/>
                <a:cs typeface="+mn-cs"/>
              </a:rPr>
              <a:t>1 Stage 1</a:t>
            </a:r>
            <a:endParaRPr kumimoji="0" lang="en-GB" sz="1125" b="0" i="0" u="none" strike="noStrike" kern="1200" cap="none" spc="0" normalizeH="0" baseline="0" noProof="0">
              <a:ln>
                <a:noFill/>
              </a:ln>
              <a:solidFill>
                <a:srgbClr val="4F81BD">
                  <a:lumMod val="75000"/>
                </a:srgbClr>
              </a:solidFill>
              <a:effectLst/>
              <a:uLnTx/>
              <a:uFillTx/>
              <a:latin typeface="Calibri"/>
              <a:ea typeface="+mn-ea"/>
              <a:cs typeface="Calibri"/>
            </a:endParaRPr>
          </a:p>
          <a:p>
            <a:pPr marL="214313" marR="0" lvl="0" indent="-214313"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4F81BD">
                    <a:lumMod val="75000"/>
                  </a:srgbClr>
                </a:solidFill>
                <a:effectLst/>
                <a:uLnTx/>
                <a:uFillTx/>
                <a:latin typeface="Calibri"/>
                <a:ea typeface="+mn-ea"/>
                <a:cs typeface="+mn-cs"/>
              </a:rPr>
              <a:t>  9 Stage 2</a:t>
            </a:r>
            <a:endParaRPr kumimoji="0" lang="en-GB" sz="1125" b="0" i="0" u="none" strike="noStrike" kern="1200" cap="none" spc="0" normalizeH="0" baseline="0" noProof="0">
              <a:ln>
                <a:noFill/>
              </a:ln>
              <a:solidFill>
                <a:srgbClr val="4F81BD">
                  <a:lumMod val="75000"/>
                </a:srgbClr>
              </a:solidFill>
              <a:effectLst/>
              <a:uLnTx/>
              <a:uFillTx/>
              <a:latin typeface="Calibri"/>
              <a:ea typeface="+mn-ea"/>
              <a:cs typeface="Calibri"/>
            </a:endParaRPr>
          </a:p>
          <a:p>
            <a:pPr marL="214313" marR="0" lvl="0" indent="-214313"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4F81BD">
                    <a:lumMod val="75000"/>
                  </a:srgbClr>
                </a:solidFill>
                <a:effectLst/>
                <a:uLnTx/>
                <a:uFillTx/>
                <a:latin typeface="Calibri"/>
                <a:ea typeface="+mn-ea"/>
                <a:cs typeface="+mn-cs"/>
              </a:rPr>
              <a:t>  4 LGSCO </a:t>
            </a:r>
            <a:endParaRPr kumimoji="0" lang="en-GB" sz="1125" b="0" i="0" u="none" strike="noStrike" kern="1200" cap="none" spc="0" normalizeH="0" baseline="0" noProof="0">
              <a:ln>
                <a:noFill/>
              </a:ln>
              <a:solidFill>
                <a:srgbClr val="4F81BD">
                  <a:lumMod val="75000"/>
                </a:srgbClr>
              </a:solidFill>
              <a:effectLst/>
              <a:uLnTx/>
              <a:uFillTx/>
              <a:latin typeface="Calibri"/>
              <a:ea typeface="+mn-ea"/>
              <a:cs typeface="Calibri"/>
            </a:endParaRPr>
          </a:p>
        </p:txBody>
      </p:sp>
      <p:sp>
        <p:nvSpPr>
          <p:cNvPr id="28" name="TextBox 21">
            <a:extLst>
              <a:ext uri="{FF2B5EF4-FFF2-40B4-BE49-F238E27FC236}">
                <a16:creationId xmlns:a16="http://schemas.microsoft.com/office/drawing/2014/main" id="{3D817FB9-5AA1-496D-8203-A581E2B7ADCA}"/>
              </a:ext>
            </a:extLst>
          </p:cNvPr>
          <p:cNvSpPr txBox="1"/>
          <p:nvPr/>
        </p:nvSpPr>
        <p:spPr>
          <a:xfrm>
            <a:off x="3731519" y="3761617"/>
            <a:ext cx="1279600" cy="6463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Which services were complaints submitted to?</a:t>
            </a:r>
          </a:p>
        </p:txBody>
      </p:sp>
      <p:sp>
        <p:nvSpPr>
          <p:cNvPr id="29" name="TextBox 21">
            <a:extLst>
              <a:ext uri="{FF2B5EF4-FFF2-40B4-BE49-F238E27FC236}">
                <a16:creationId xmlns:a16="http://schemas.microsoft.com/office/drawing/2014/main" id="{7F44B0EE-C231-480E-B7BD-EF21283CDD84}"/>
              </a:ext>
            </a:extLst>
          </p:cNvPr>
          <p:cNvSpPr txBox="1"/>
          <p:nvPr/>
        </p:nvSpPr>
        <p:spPr>
          <a:xfrm>
            <a:off x="768509" y="3255618"/>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30" name="Picture 29">
            <a:extLst>
              <a:ext uri="{FF2B5EF4-FFF2-40B4-BE49-F238E27FC236}">
                <a16:creationId xmlns:a16="http://schemas.microsoft.com/office/drawing/2014/main" id="{EFD6AE4E-F077-433A-BB7F-CCC0BEB7AADC}"/>
              </a:ext>
            </a:extLst>
          </p:cNvPr>
          <p:cNvPicPr>
            <a:picLocks noChangeAspect="1"/>
          </p:cNvPicPr>
          <p:nvPr/>
        </p:nvPicPr>
        <p:blipFill>
          <a:blip r:embed="rId4"/>
          <a:stretch>
            <a:fillRect/>
          </a:stretch>
        </p:blipFill>
        <p:spPr>
          <a:xfrm>
            <a:off x="1008349" y="4181225"/>
            <a:ext cx="576212" cy="517691"/>
          </a:xfrm>
          <a:prstGeom prst="rect">
            <a:avLst/>
          </a:prstGeom>
        </p:spPr>
      </p:pic>
      <p:sp>
        <p:nvSpPr>
          <p:cNvPr id="32" name="Text Placeholder 438">
            <a:extLst>
              <a:ext uri="{FF2B5EF4-FFF2-40B4-BE49-F238E27FC236}">
                <a16:creationId xmlns:a16="http://schemas.microsoft.com/office/drawing/2014/main" id="{04399C42-CB34-43CA-8B72-50272DA76E00}"/>
              </a:ext>
            </a:extLst>
          </p:cNvPr>
          <p:cNvSpPr txBox="1">
            <a:spLocks/>
          </p:cNvSpPr>
          <p:nvPr/>
        </p:nvSpPr>
        <p:spPr>
          <a:xfrm>
            <a:off x="1713104" y="4310772"/>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3" name="Text Placeholder 28">
            <a:extLst>
              <a:ext uri="{FF2B5EF4-FFF2-40B4-BE49-F238E27FC236}">
                <a16:creationId xmlns:a16="http://schemas.microsoft.com/office/drawing/2014/main" id="{F89DEDBF-3D52-4470-B19C-DB9B407CD186}"/>
              </a:ext>
            </a:extLst>
          </p:cNvPr>
          <p:cNvSpPr txBox="1">
            <a:spLocks/>
          </p:cNvSpPr>
          <p:nvPr/>
        </p:nvSpPr>
        <p:spPr>
          <a:xfrm>
            <a:off x="2216867" y="4355657"/>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email</a:t>
            </a:r>
          </a:p>
        </p:txBody>
      </p:sp>
      <p:sp>
        <p:nvSpPr>
          <p:cNvPr id="34" name="TextBox 21">
            <a:extLst>
              <a:ext uri="{FF2B5EF4-FFF2-40B4-BE49-F238E27FC236}">
                <a16:creationId xmlns:a16="http://schemas.microsoft.com/office/drawing/2014/main" id="{B56D3D88-1151-49EA-8CA0-59572CE3A0DA}"/>
              </a:ext>
            </a:extLst>
          </p:cNvPr>
          <p:cNvSpPr txBox="1"/>
          <p:nvPr/>
        </p:nvSpPr>
        <p:spPr>
          <a:xfrm>
            <a:off x="6457940" y="3109469"/>
            <a:ext cx="4965551"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What were our residents dissatisfied with?</a:t>
            </a:r>
          </a:p>
        </p:txBody>
      </p:sp>
      <p:sp>
        <p:nvSpPr>
          <p:cNvPr id="36" name="Text Placeholder 28">
            <a:extLst>
              <a:ext uri="{FF2B5EF4-FFF2-40B4-BE49-F238E27FC236}">
                <a16:creationId xmlns:a16="http://schemas.microsoft.com/office/drawing/2014/main" id="{D04DF509-C01F-4251-97E6-4DD4C736A6E7}"/>
              </a:ext>
            </a:extLst>
          </p:cNvPr>
          <p:cNvSpPr txBox="1">
            <a:spLocks/>
          </p:cNvSpPr>
          <p:nvPr/>
        </p:nvSpPr>
        <p:spPr>
          <a:xfrm flipV="1">
            <a:off x="8067987" y="4310772"/>
            <a:ext cx="1022970" cy="1853483"/>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000" b="0" i="0" u="none" strike="noStrike" kern="1200" cap="none" spc="0" normalizeH="0" baseline="0" noProof="0">
              <a:ln>
                <a:noFill/>
              </a:ln>
              <a:solidFill>
                <a:prstClr val="white"/>
              </a:solidFill>
              <a:effectLst/>
              <a:uLnTx/>
              <a:uFillTx/>
              <a:latin typeface="Verdana"/>
              <a:ea typeface="+mn-ea"/>
              <a:cs typeface="+mn-cs"/>
            </a:endParaRPr>
          </a:p>
        </p:txBody>
      </p:sp>
      <p:sp>
        <p:nvSpPr>
          <p:cNvPr id="37" name="Text Placeholder 28">
            <a:extLst>
              <a:ext uri="{FF2B5EF4-FFF2-40B4-BE49-F238E27FC236}">
                <a16:creationId xmlns:a16="http://schemas.microsoft.com/office/drawing/2014/main" id="{0B778E01-04A6-47DA-BDCE-C75C2DD8CC45}"/>
              </a:ext>
            </a:extLst>
          </p:cNvPr>
          <p:cNvSpPr txBox="1">
            <a:spLocks/>
          </p:cNvSpPr>
          <p:nvPr/>
        </p:nvSpPr>
        <p:spPr>
          <a:xfrm>
            <a:off x="7736311" y="3523416"/>
            <a:ext cx="937393" cy="284399"/>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b="0" i="0" u="none" strike="noStrike" kern="1200" cap="none" spc="0" normalizeH="0" baseline="0" noProof="0">
                <a:ln>
                  <a:noFill/>
                </a:ln>
                <a:solidFill>
                  <a:prstClr val="white"/>
                </a:solidFill>
                <a:effectLst/>
                <a:uLnTx/>
                <a:uFillTx/>
                <a:latin typeface="Verdana"/>
                <a:ea typeface="+mn-ea"/>
                <a:cs typeface="+mn-cs"/>
              </a:rPr>
              <a:t>Safeguarding concerns</a:t>
            </a:r>
          </a:p>
        </p:txBody>
      </p:sp>
      <p:sp>
        <p:nvSpPr>
          <p:cNvPr id="38" name="Text Placeholder 438">
            <a:extLst>
              <a:ext uri="{FF2B5EF4-FFF2-40B4-BE49-F238E27FC236}">
                <a16:creationId xmlns:a16="http://schemas.microsoft.com/office/drawing/2014/main" id="{48985714-9007-4075-8CD5-59652FE2D637}"/>
              </a:ext>
            </a:extLst>
          </p:cNvPr>
          <p:cNvSpPr txBox="1">
            <a:spLocks/>
          </p:cNvSpPr>
          <p:nvPr/>
        </p:nvSpPr>
        <p:spPr>
          <a:xfrm>
            <a:off x="7804439" y="4448995"/>
            <a:ext cx="188840"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9" name="Text Placeholder 438">
            <a:extLst>
              <a:ext uri="{FF2B5EF4-FFF2-40B4-BE49-F238E27FC236}">
                <a16:creationId xmlns:a16="http://schemas.microsoft.com/office/drawing/2014/main" id="{DFE6DF35-BBF9-4A70-A859-4F94A51955A4}"/>
              </a:ext>
            </a:extLst>
          </p:cNvPr>
          <p:cNvSpPr txBox="1">
            <a:spLocks/>
          </p:cNvSpPr>
          <p:nvPr/>
        </p:nvSpPr>
        <p:spPr>
          <a:xfrm>
            <a:off x="9708684" y="4315237"/>
            <a:ext cx="368109"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41" name="Rectangle: Rounded Corners 118">
            <a:extLst>
              <a:ext uri="{FF2B5EF4-FFF2-40B4-BE49-F238E27FC236}">
                <a16:creationId xmlns:a16="http://schemas.microsoft.com/office/drawing/2014/main" id="{71B27411-D510-4EC9-8445-5FFA0DAA378C}"/>
              </a:ext>
            </a:extLst>
          </p:cNvPr>
          <p:cNvSpPr/>
          <p:nvPr/>
        </p:nvSpPr>
        <p:spPr>
          <a:xfrm>
            <a:off x="788484" y="4983513"/>
            <a:ext cx="11048474" cy="1644666"/>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Box 44"/>
          <p:cNvSpPr txBox="1"/>
          <p:nvPr/>
        </p:nvSpPr>
        <p:spPr>
          <a:xfrm>
            <a:off x="876329" y="5101316"/>
            <a:ext cx="10960629" cy="1361911"/>
          </a:xfrm>
          <a:prstGeom prst="rect">
            <a:avLst/>
          </a:prstGeom>
          <a:noFill/>
        </p:spPr>
        <p:txBody>
          <a:bodyPr wrap="square" lIns="68580" tIns="34290" rIns="68580" bIns="34290" rtlCol="0" anchor="t">
            <a:spAutoFit/>
          </a:bodyPr>
          <a:lstStyle/>
          <a:p>
            <a:pPr marL="171450" indent="-171450" defTabSz="489854">
              <a:buFont typeface="Arial" panose="020B0604020202020204" pitchFamily="34" charset="0"/>
              <a:buChar char="•"/>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The Service resolved</a:t>
            </a:r>
            <a:r>
              <a:rPr kumimoji="0" lang="en-GB" sz="1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GB" sz="1400" b="1" dirty="0">
                <a:solidFill>
                  <a:prstClr val="black"/>
                </a:solidFill>
                <a:latin typeface="Calibri" panose="020F0502020204030204"/>
              </a:rPr>
              <a:t>42</a:t>
            </a:r>
            <a:r>
              <a:rPr kumimoji="0" lang="en-GB" sz="1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complaints outside the formal complaints process. There were </a:t>
            </a:r>
            <a:r>
              <a:rPr kumimoji="0" lang="en-GB" sz="1400" b="1" i="0" u="none" strike="noStrike" kern="1200" cap="none" spc="0" normalizeH="0" baseline="0" noProof="0" dirty="0">
                <a:ln>
                  <a:noFill/>
                </a:ln>
                <a:solidFill>
                  <a:prstClr val="black"/>
                </a:solidFill>
                <a:effectLst/>
                <a:uLnTx/>
                <a:uFillTx/>
                <a:latin typeface="Calibri" panose="020F0502020204030204"/>
                <a:ea typeface="+mn-ea"/>
                <a:cs typeface="+mn-cs"/>
              </a:rPr>
              <a:t>21 </a:t>
            </a: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individual cases.</a:t>
            </a:r>
          </a:p>
          <a:p>
            <a:pPr marL="171450" indent="-171450" defTabSz="489854">
              <a:buFont typeface="Arial" panose="020B0604020202020204" pitchFamily="34" charset="0"/>
              <a:buChar char="•"/>
              <a:defRPr/>
            </a:pPr>
            <a:r>
              <a:rPr lang="en-GB" sz="1400" dirty="0">
                <a:latin typeface="Calibri" panose="020F0502020204030204"/>
              </a:rPr>
              <a:t>C</a:t>
            </a:r>
            <a:r>
              <a:rPr kumimoji="0" lang="en-GB" sz="1400" b="0" i="0" u="none" strike="noStrike" kern="1200" cap="none" spc="0" normalizeH="0" baseline="0" noProof="0" dirty="0" err="1">
                <a:ln>
                  <a:noFill/>
                </a:ln>
                <a:effectLst/>
                <a:uLnTx/>
                <a:uFillTx/>
                <a:latin typeface="Calibri" panose="020F0502020204030204"/>
                <a:ea typeface="+mn-ea"/>
                <a:cs typeface="+mn-cs"/>
              </a:rPr>
              <a:t>omplaints</a:t>
            </a:r>
            <a:r>
              <a:rPr kumimoji="0" lang="en-GB" sz="1400" b="0" i="0" u="none" strike="noStrike" kern="1200" cap="none" spc="0" normalizeH="0" baseline="0" noProof="0" dirty="0">
                <a:ln>
                  <a:noFill/>
                </a:ln>
                <a:effectLst/>
                <a:uLnTx/>
                <a:uFillTx/>
                <a:latin typeface="Calibri" panose="020F0502020204030204"/>
                <a:ea typeface="+mn-ea"/>
                <a:cs typeface="+mn-cs"/>
              </a:rPr>
              <a:t> upheld at Early Resolution and Stage 1, related to inadequate service or communication. Those</a:t>
            </a: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 escalated to Stage 2 were mainly a repeat of previous concerns with responses needing a fuller explanation. 2 LGSCO cases were not investigated and another 2 are still to be determined. </a:t>
            </a:r>
          </a:p>
          <a:p>
            <a:pPr marL="171450" indent="-171450" defTabSz="489854">
              <a:buFont typeface="Arial" panose="020B0604020202020204" pitchFamily="34" charset="0"/>
              <a:buChar char="•"/>
              <a:defRPr/>
            </a:pPr>
            <a:r>
              <a:rPr kumimoji="0" lang="en-GB" sz="1400" b="0" i="0" u="none" strike="noStrike" kern="1200" cap="none" spc="0" normalizeH="0" baseline="0" noProof="0" dirty="0">
                <a:ln>
                  <a:noFill/>
                </a:ln>
                <a:effectLst/>
                <a:uLnTx/>
                <a:uFillTx/>
                <a:latin typeface="Calibri" panose="020F0502020204030204"/>
                <a:ea typeface="+mn-ea"/>
                <a:cs typeface="+mn-cs"/>
              </a:rPr>
              <a:t>The Service received </a:t>
            </a:r>
            <a:r>
              <a:rPr lang="en-GB" sz="1400" dirty="0">
                <a:effectLst/>
                <a:latin typeface="Calibri"/>
                <a:ea typeface="Times New Roman" panose="02020603050405020304" pitchFamily="18" charset="0"/>
                <a:cs typeface="Calibri"/>
              </a:rPr>
              <a:t>2372 telephone calls in the quarter, and of the 58 customers who completed the Gov Metric feedback survey, 66% reported a positive or average experience. Causes for negative feedback concerned lack of communication or having to complain about the service.</a:t>
            </a: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46" name="Chart 45"/>
          <p:cNvGraphicFramePr/>
          <p:nvPr>
            <p:extLst>
              <p:ext uri="{D42A27DB-BD31-4B8C-83A1-F6EECF244321}">
                <p14:modId xmlns:p14="http://schemas.microsoft.com/office/powerpoint/2010/main" val="211174482"/>
              </p:ext>
            </p:extLst>
          </p:nvPr>
        </p:nvGraphicFramePr>
        <p:xfrm>
          <a:off x="979305" y="1580501"/>
          <a:ext cx="4758197" cy="142588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7" name="Chart 46"/>
          <p:cNvGraphicFramePr/>
          <p:nvPr>
            <p:extLst>
              <p:ext uri="{D42A27DB-BD31-4B8C-83A1-F6EECF244321}">
                <p14:modId xmlns:p14="http://schemas.microsoft.com/office/powerpoint/2010/main" val="145361519"/>
              </p:ext>
            </p:extLst>
          </p:nvPr>
        </p:nvGraphicFramePr>
        <p:xfrm>
          <a:off x="6146246" y="1556747"/>
          <a:ext cx="3421538" cy="155795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9" name="Chart 48"/>
          <p:cNvGraphicFramePr/>
          <p:nvPr>
            <p:extLst>
              <p:ext uri="{D42A27DB-BD31-4B8C-83A1-F6EECF244321}">
                <p14:modId xmlns:p14="http://schemas.microsoft.com/office/powerpoint/2010/main" val="2942351584"/>
              </p:ext>
            </p:extLst>
          </p:nvPr>
        </p:nvGraphicFramePr>
        <p:xfrm>
          <a:off x="4045681" y="2637101"/>
          <a:ext cx="3129132" cy="2465632"/>
        </p:xfrm>
        <a:graphic>
          <a:graphicData uri="http://schemas.openxmlformats.org/drawingml/2006/chart">
            <c:chart xmlns:c="http://schemas.openxmlformats.org/drawingml/2006/chart" xmlns:r="http://schemas.openxmlformats.org/officeDocument/2006/relationships" r:id="rId7"/>
          </a:graphicData>
        </a:graphic>
      </p:graphicFrame>
      <p:pic>
        <p:nvPicPr>
          <p:cNvPr id="42" name="Picture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1942" y="3607980"/>
            <a:ext cx="605318" cy="461279"/>
          </a:xfrm>
          <a:prstGeom prst="rect">
            <a:avLst/>
          </a:prstGeom>
        </p:spPr>
      </p:pic>
      <p:graphicFrame>
        <p:nvGraphicFramePr>
          <p:cNvPr id="43"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31218" y="3450414"/>
          <a:ext cx="1183756" cy="786257"/>
        </p:xfrm>
        <a:graphic>
          <a:graphicData uri="http://schemas.openxmlformats.org/drawingml/2006/chart">
            <c:chart xmlns:c="http://schemas.openxmlformats.org/drawingml/2006/chart" xmlns:r="http://schemas.openxmlformats.org/officeDocument/2006/relationships" r:id="rId9"/>
          </a:graphicData>
        </a:graphic>
      </p:graphicFrame>
      <p:sp>
        <p:nvSpPr>
          <p:cNvPr id="44" name="Text Placeholder 438">
            <a:extLst>
              <a:ext uri="{FF2B5EF4-FFF2-40B4-BE49-F238E27FC236}">
                <a16:creationId xmlns:a16="http://schemas.microsoft.com/office/drawing/2014/main" id="{B49A98DC-0484-43DA-8119-2585E759C606}"/>
              </a:ext>
            </a:extLst>
          </p:cNvPr>
          <p:cNvSpPr txBox="1">
            <a:spLocks/>
          </p:cNvSpPr>
          <p:nvPr/>
        </p:nvSpPr>
        <p:spPr>
          <a:xfrm>
            <a:off x="1779944" y="3693177"/>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5" name="TextBox 4"/>
          <p:cNvSpPr txBox="1"/>
          <p:nvPr/>
        </p:nvSpPr>
        <p:spPr>
          <a:xfrm>
            <a:off x="2544506" y="3779509"/>
            <a:ext cx="971741" cy="230832"/>
          </a:xfrm>
          <a:prstGeom prst="rect">
            <a:avLst/>
          </a:prstGeom>
          <a:noFill/>
        </p:spPr>
        <p:txBody>
          <a:bodyPr wrap="none" rtlCol="0">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Via Web form</a:t>
            </a:r>
          </a:p>
        </p:txBody>
      </p:sp>
      <p:graphicFrame>
        <p:nvGraphicFramePr>
          <p:cNvPr id="51"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2008782476"/>
              </p:ext>
            </p:extLst>
          </p:nvPr>
        </p:nvGraphicFramePr>
        <p:xfrm>
          <a:off x="1681330" y="4069260"/>
          <a:ext cx="818302" cy="760346"/>
        </p:xfrm>
        <a:graphic>
          <a:graphicData uri="http://schemas.openxmlformats.org/drawingml/2006/chart">
            <c:chart xmlns:c="http://schemas.openxmlformats.org/drawingml/2006/chart" xmlns:r="http://schemas.openxmlformats.org/officeDocument/2006/relationships" r:id="rId10"/>
          </a:graphicData>
        </a:graphic>
      </p:graphicFrame>
      <p:sp>
        <p:nvSpPr>
          <p:cNvPr id="52" name="Text Placeholder 438">
            <a:extLst>
              <a:ext uri="{FF2B5EF4-FFF2-40B4-BE49-F238E27FC236}">
                <a16:creationId xmlns:a16="http://schemas.microsoft.com/office/drawing/2014/main" id="{B49A98DC-0484-43DA-8119-2585E759C606}"/>
              </a:ext>
            </a:extLst>
          </p:cNvPr>
          <p:cNvSpPr txBox="1">
            <a:spLocks/>
          </p:cNvSpPr>
          <p:nvPr/>
        </p:nvSpPr>
        <p:spPr>
          <a:xfrm>
            <a:off x="1755091" y="4270978"/>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4" name="TextBox 3">
            <a:extLst>
              <a:ext uri="{FF2B5EF4-FFF2-40B4-BE49-F238E27FC236}">
                <a16:creationId xmlns:a16="http://schemas.microsoft.com/office/drawing/2014/main" id="{DECE9137-761E-442A-9190-B278FD16413D}"/>
              </a:ext>
            </a:extLst>
          </p:cNvPr>
          <p:cNvSpPr txBox="1"/>
          <p:nvPr/>
        </p:nvSpPr>
        <p:spPr>
          <a:xfrm>
            <a:off x="10565919" y="3494845"/>
            <a:ext cx="1158309"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Inadequate Service</a:t>
            </a:r>
          </a:p>
        </p:txBody>
      </p:sp>
      <p:pic>
        <p:nvPicPr>
          <p:cNvPr id="40" name="Picture 39" descr="A picture containing text&#10;&#10;Description automatically generated">
            <a:extLst>
              <a:ext uri="{FF2B5EF4-FFF2-40B4-BE49-F238E27FC236}">
                <a16:creationId xmlns:a16="http://schemas.microsoft.com/office/drawing/2014/main" id="{1E4E86E5-BE06-4377-B2B7-F56E1F99BAEB}"/>
              </a:ext>
            </a:extLst>
          </p:cNvPr>
          <p:cNvPicPr>
            <a:picLocks noChangeAspect="1"/>
          </p:cNvPicPr>
          <p:nvPr/>
        </p:nvPicPr>
        <p:blipFill rotWithShape="1">
          <a:blip r:embed="rId11" cstate="print">
            <a:duotone>
              <a:prstClr val="black"/>
              <a:schemeClr val="accent5">
                <a:tint val="45000"/>
                <a:satMod val="400000"/>
              </a:schemeClr>
            </a:duotone>
            <a:alphaModFix amt="79000"/>
            <a:extLst>
              <a:ext uri="{BEBA8EAE-BF5A-486C-A8C5-ECC9F3942E4B}">
                <a14:imgProps xmlns:a14="http://schemas.microsoft.com/office/drawing/2010/main">
                  <a14:imgLayer r:embed="rId12">
                    <a14:imgEffect>
                      <a14:artisticMarker/>
                    </a14:imgEffect>
                    <a14:imgEffect>
                      <a14:colorTemperature colorTemp="7810"/>
                    </a14:imgEffect>
                    <a14:imgEffect>
                      <a14:saturation sat="377000"/>
                    </a14:imgEffect>
                  </a14:imgLayer>
                </a14:imgProps>
              </a:ext>
              <a:ext uri="{28A0092B-C50C-407E-A947-70E740481C1C}">
                <a14:useLocalDpi xmlns:a14="http://schemas.microsoft.com/office/drawing/2010/main" val="0"/>
              </a:ext>
            </a:extLst>
          </a:blip>
          <a:srcRect l="-3832" t="15706" r="-3832" b="8001"/>
          <a:stretch/>
        </p:blipFill>
        <p:spPr bwMode="auto">
          <a:xfrm>
            <a:off x="8823048" y="3881565"/>
            <a:ext cx="576772" cy="5201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extBox 1">
            <a:extLst>
              <a:ext uri="{FF2B5EF4-FFF2-40B4-BE49-F238E27FC236}">
                <a16:creationId xmlns:a16="http://schemas.microsoft.com/office/drawing/2014/main" id="{2C07349E-ABE0-41D6-9EEC-3306BC6EC59C}"/>
              </a:ext>
            </a:extLst>
          </p:cNvPr>
          <p:cNvSpPr txBox="1"/>
          <p:nvPr/>
        </p:nvSpPr>
        <p:spPr>
          <a:xfrm flipH="1">
            <a:off x="8688841" y="3400563"/>
            <a:ext cx="87508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Financial assessment/ Decision</a:t>
            </a:r>
          </a:p>
        </p:txBody>
      </p:sp>
      <p:pic>
        <p:nvPicPr>
          <p:cNvPr id="3" name="Picture 2">
            <a:extLst>
              <a:ext uri="{FF2B5EF4-FFF2-40B4-BE49-F238E27FC236}">
                <a16:creationId xmlns:a16="http://schemas.microsoft.com/office/drawing/2014/main" id="{D30CF222-AA54-4FF6-B9E2-24AB0C720AA9}"/>
              </a:ext>
            </a:extLst>
          </p:cNvPr>
          <p:cNvPicPr>
            <a:picLocks noChangeAspect="1"/>
          </p:cNvPicPr>
          <p:nvPr/>
        </p:nvPicPr>
        <p:blipFill>
          <a:blip r:embed="rId13"/>
          <a:stretch>
            <a:fillRect/>
          </a:stretch>
        </p:blipFill>
        <p:spPr>
          <a:xfrm>
            <a:off x="10758883" y="3788190"/>
            <a:ext cx="713294" cy="655055"/>
          </a:xfrm>
          <a:prstGeom prst="rect">
            <a:avLst/>
          </a:prstGeom>
        </p:spPr>
      </p:pic>
      <p:pic>
        <p:nvPicPr>
          <p:cNvPr id="50" name="Picture 49">
            <a:extLst>
              <a:ext uri="{FF2B5EF4-FFF2-40B4-BE49-F238E27FC236}">
                <a16:creationId xmlns:a16="http://schemas.microsoft.com/office/drawing/2014/main" id="{9371C09C-3BE4-4E61-8F9A-6EFA9EF8DEFF}"/>
              </a:ext>
            </a:extLst>
          </p:cNvPr>
          <p:cNvPicPr>
            <a:picLocks noChangeAspect="1"/>
          </p:cNvPicPr>
          <p:nvPr/>
        </p:nvPicPr>
        <p:blipFill>
          <a:blip r:embed="rId14">
            <a:extLst>
              <a:ext uri="{BEBA8EAE-BF5A-486C-A8C5-ECC9F3942E4B}">
                <a14:imgProps xmlns:a14="http://schemas.microsoft.com/office/drawing/2010/main">
                  <a14:imgLayer r:embed="rId15">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902319" y="3903873"/>
            <a:ext cx="561996" cy="5181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3" name="Text Placeholder 438">
            <a:extLst>
              <a:ext uri="{FF2B5EF4-FFF2-40B4-BE49-F238E27FC236}">
                <a16:creationId xmlns:a16="http://schemas.microsoft.com/office/drawing/2014/main" id="{24F4E81F-ECE9-477B-A668-39063EFDBF8E}"/>
              </a:ext>
            </a:extLst>
          </p:cNvPr>
          <p:cNvSpPr txBox="1">
            <a:spLocks/>
          </p:cNvSpPr>
          <p:nvPr/>
        </p:nvSpPr>
        <p:spPr>
          <a:xfrm>
            <a:off x="8120533" y="4431486"/>
            <a:ext cx="188840"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a:ln>
                  <a:noFill/>
                </a:ln>
                <a:solidFill>
                  <a:prstClr val="white"/>
                </a:solidFill>
                <a:effectLst/>
                <a:uLnTx/>
                <a:uFillTx/>
                <a:latin typeface="Rockwell"/>
                <a:ea typeface="+mn-ea"/>
                <a:cs typeface="+mn-cs"/>
              </a:rPr>
              <a:t>4+</a:t>
            </a:r>
          </a:p>
        </p:txBody>
      </p:sp>
      <p:sp>
        <p:nvSpPr>
          <p:cNvPr id="54" name="Text Placeholder 438">
            <a:extLst>
              <a:ext uri="{FF2B5EF4-FFF2-40B4-BE49-F238E27FC236}">
                <a16:creationId xmlns:a16="http://schemas.microsoft.com/office/drawing/2014/main" id="{260CB4F6-D444-4AE3-92AF-C29C82F2D038}"/>
              </a:ext>
            </a:extLst>
          </p:cNvPr>
          <p:cNvSpPr txBox="1">
            <a:spLocks/>
          </p:cNvSpPr>
          <p:nvPr/>
        </p:nvSpPr>
        <p:spPr>
          <a:xfrm>
            <a:off x="8945784" y="4426781"/>
            <a:ext cx="454036" cy="375018"/>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a:solidFill>
                  <a:prstClr val="white"/>
                </a:solidFill>
                <a:latin typeface="Rockwell"/>
              </a:rPr>
              <a:t>13</a:t>
            </a: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55" name="Text Placeholder 438">
            <a:extLst>
              <a:ext uri="{FF2B5EF4-FFF2-40B4-BE49-F238E27FC236}">
                <a16:creationId xmlns:a16="http://schemas.microsoft.com/office/drawing/2014/main" id="{C4F62C86-3B7B-48DE-A785-823F80E16C5E}"/>
              </a:ext>
            </a:extLst>
          </p:cNvPr>
          <p:cNvSpPr txBox="1">
            <a:spLocks/>
          </p:cNvSpPr>
          <p:nvPr/>
        </p:nvSpPr>
        <p:spPr>
          <a:xfrm>
            <a:off x="11000713" y="4377580"/>
            <a:ext cx="188840"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a:ln>
                  <a:noFill/>
                </a:ln>
                <a:solidFill>
                  <a:prstClr val="white"/>
                </a:solidFill>
                <a:effectLst/>
                <a:uLnTx/>
                <a:uFillTx/>
                <a:latin typeface="Rockwell"/>
                <a:ea typeface="+mn-ea"/>
                <a:cs typeface="+mn-cs"/>
              </a:rPr>
              <a:t>5</a:t>
            </a:r>
          </a:p>
        </p:txBody>
      </p:sp>
      <p:pic>
        <p:nvPicPr>
          <p:cNvPr id="6" name="Picture 5">
            <a:extLst>
              <a:ext uri="{FF2B5EF4-FFF2-40B4-BE49-F238E27FC236}">
                <a16:creationId xmlns:a16="http://schemas.microsoft.com/office/drawing/2014/main" id="{BE4BD2C3-FCB9-44BF-80AF-D973FD6C1572}"/>
              </a:ext>
            </a:extLst>
          </p:cNvPr>
          <p:cNvPicPr>
            <a:picLocks noChangeAspect="1"/>
          </p:cNvPicPr>
          <p:nvPr/>
        </p:nvPicPr>
        <p:blipFill>
          <a:blip r:embed="rId16"/>
          <a:stretch>
            <a:fillRect/>
          </a:stretch>
        </p:blipFill>
        <p:spPr>
          <a:xfrm>
            <a:off x="9778700" y="3790457"/>
            <a:ext cx="707197" cy="719390"/>
          </a:xfrm>
          <a:prstGeom prst="rect">
            <a:avLst/>
          </a:prstGeom>
        </p:spPr>
      </p:pic>
      <p:sp>
        <p:nvSpPr>
          <p:cNvPr id="56" name="TextBox 55">
            <a:extLst>
              <a:ext uri="{FF2B5EF4-FFF2-40B4-BE49-F238E27FC236}">
                <a16:creationId xmlns:a16="http://schemas.microsoft.com/office/drawing/2014/main" id="{D98EB835-0EAA-4B59-AE2C-BDCA9D19AB7D}"/>
              </a:ext>
            </a:extLst>
          </p:cNvPr>
          <p:cNvSpPr txBox="1"/>
          <p:nvPr/>
        </p:nvSpPr>
        <p:spPr>
          <a:xfrm>
            <a:off x="9612973" y="3480470"/>
            <a:ext cx="1047809" cy="313932"/>
          </a:xfrm>
          <a:prstGeom prst="rect">
            <a:avLst/>
          </a:prstGeom>
          <a:noFill/>
        </p:spPr>
        <p:txBody>
          <a:bodyPr wrap="square">
            <a:spAutoFit/>
          </a:body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 b="0" i="0" u="none" strike="noStrike" kern="1200" cap="none" spc="0" normalizeH="0" baseline="0" noProof="0">
                <a:ln>
                  <a:noFill/>
                </a:ln>
                <a:solidFill>
                  <a:prstClr val="white"/>
                </a:solidFill>
                <a:effectLst/>
                <a:uLnTx/>
                <a:uFillTx/>
                <a:latin typeface="Verdana"/>
                <a:ea typeface="+mn-ea"/>
                <a:cs typeface="+mn-cs"/>
              </a:rPr>
              <a:t>Inadequate communication</a:t>
            </a:r>
          </a:p>
        </p:txBody>
      </p:sp>
      <p:sp>
        <p:nvSpPr>
          <p:cNvPr id="57" name="Text Placeholder 438">
            <a:extLst>
              <a:ext uri="{FF2B5EF4-FFF2-40B4-BE49-F238E27FC236}">
                <a16:creationId xmlns:a16="http://schemas.microsoft.com/office/drawing/2014/main" id="{465B58F0-420D-496A-97A6-BE5E2C2FA724}"/>
              </a:ext>
            </a:extLst>
          </p:cNvPr>
          <p:cNvSpPr txBox="1">
            <a:spLocks/>
          </p:cNvSpPr>
          <p:nvPr/>
        </p:nvSpPr>
        <p:spPr>
          <a:xfrm>
            <a:off x="10049822" y="4431486"/>
            <a:ext cx="145173"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a:ln>
                  <a:noFill/>
                </a:ln>
                <a:solidFill>
                  <a:prstClr val="white"/>
                </a:solidFill>
                <a:effectLst/>
                <a:uLnTx/>
                <a:uFillTx/>
                <a:latin typeface="Rockwell"/>
                <a:ea typeface="+mn-ea"/>
                <a:cs typeface="+mn-cs"/>
              </a:rPr>
              <a:t>9</a:t>
            </a:r>
          </a:p>
        </p:txBody>
      </p:sp>
      <p:pic>
        <p:nvPicPr>
          <p:cNvPr id="58" name="Picture 57" descr="Text&#10;&#10;Description automatically generated with low confidence">
            <a:extLst>
              <a:ext uri="{FF2B5EF4-FFF2-40B4-BE49-F238E27FC236}">
                <a16:creationId xmlns:a16="http://schemas.microsoft.com/office/drawing/2014/main" id="{8266ED43-4A9B-FF41-8393-DAD0D1F70B7F}"/>
              </a:ext>
            </a:extLst>
          </p:cNvPr>
          <p:cNvPicPr/>
          <p:nvPr/>
        </p:nvPicPr>
        <p:blipFill>
          <a:blip r:embed="rId17" cstate="print">
            <a:duotone>
              <a:prstClr val="black"/>
              <a:srgbClr val="4472C4">
                <a:tint val="45000"/>
                <a:satMod val="400000"/>
              </a:srgbClr>
            </a:duotone>
            <a:extLst>
              <a:ext uri="{28A0092B-C50C-407E-A947-70E740481C1C}">
                <a14:useLocalDpi xmlns:a14="http://schemas.microsoft.com/office/drawing/2010/main" val="0"/>
              </a:ext>
            </a:extLst>
          </a:blip>
          <a:srcRect/>
          <a:stretch>
            <a:fillRect/>
          </a:stretch>
        </p:blipFill>
        <p:spPr bwMode="auto">
          <a:xfrm>
            <a:off x="7088241" y="3880694"/>
            <a:ext cx="528955" cy="5218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9" name="Text Placeholder 438">
            <a:extLst>
              <a:ext uri="{FF2B5EF4-FFF2-40B4-BE49-F238E27FC236}">
                <a16:creationId xmlns:a16="http://schemas.microsoft.com/office/drawing/2014/main" id="{BA57BC9E-11E8-7574-8B16-02507E57CBE2}"/>
              </a:ext>
            </a:extLst>
          </p:cNvPr>
          <p:cNvSpPr txBox="1">
            <a:spLocks/>
          </p:cNvSpPr>
          <p:nvPr/>
        </p:nvSpPr>
        <p:spPr>
          <a:xfrm>
            <a:off x="7271295" y="4421768"/>
            <a:ext cx="188840"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a:solidFill>
                  <a:prstClr val="white"/>
                </a:solidFill>
                <a:latin typeface="Rockwell"/>
              </a:rPr>
              <a:t>3</a:t>
            </a: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60" name="TextBox 59">
            <a:extLst>
              <a:ext uri="{FF2B5EF4-FFF2-40B4-BE49-F238E27FC236}">
                <a16:creationId xmlns:a16="http://schemas.microsoft.com/office/drawing/2014/main" id="{C8CC3219-D438-C4F5-C9EA-4710938AE05F}"/>
              </a:ext>
            </a:extLst>
          </p:cNvPr>
          <p:cNvSpPr txBox="1"/>
          <p:nvPr/>
        </p:nvSpPr>
        <p:spPr>
          <a:xfrm>
            <a:off x="6701210" y="3509715"/>
            <a:ext cx="132004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Inaccurate Records</a:t>
            </a:r>
          </a:p>
        </p:txBody>
      </p:sp>
    </p:spTree>
    <p:extLst>
      <p:ext uri="{BB962C8B-B14F-4D97-AF65-F5344CB8AC3E}">
        <p14:creationId xmlns:p14="http://schemas.microsoft.com/office/powerpoint/2010/main" val="3721736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4413" y="211614"/>
            <a:ext cx="10746374" cy="1058547"/>
          </a:xfrm>
          <a:prstGeom prst="rect">
            <a:avLst/>
          </a:prstGeom>
        </p:spPr>
        <p:txBody>
          <a:bodyPr lIns="91440" tIns="45720" rIns="91440" bIns="45720" anchor="t">
            <a:normAutofit/>
          </a:bodyPr>
          <a:lstStyle>
            <a:lvl1pPr algn="ctr" defTabSz="653139" rtl="0" eaLnBrk="1" latinLnBrk="0" hangingPunct="1">
              <a:spcBef>
                <a:spcPct val="0"/>
              </a:spcBef>
              <a:buNone/>
              <a:defRPr sz="3163"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100" b="1" i="0" u="none" strike="noStrike" kern="1200" cap="none" spc="0" normalizeH="0" baseline="0" noProof="0">
                <a:ln>
                  <a:noFill/>
                </a:ln>
                <a:solidFill>
                  <a:prstClr val="black"/>
                </a:solidFill>
                <a:effectLst/>
                <a:uLnTx/>
                <a:uFillTx/>
                <a:ea typeface="+mj-ea"/>
                <a:cs typeface="+mj-cs"/>
              </a:rPr>
              <a:t>Formal Complaints </a:t>
            </a:r>
            <a:r>
              <a:rPr kumimoji="0" lang="en-GB" sz="2100" b="1" i="0" u="none" strike="noStrike" kern="1200" cap="none" spc="0" normalizeH="0" baseline="0" noProof="0">
                <a:ln>
                  <a:noFill/>
                </a:ln>
                <a:solidFill>
                  <a:srgbClr val="0070C0"/>
                </a:solidFill>
                <a:effectLst/>
                <a:uLnTx/>
                <a:uFillTx/>
                <a:ea typeface="+mj-ea"/>
                <a:cs typeface="+mj-cs"/>
              </a:rPr>
              <a:t>I Place &amp; Growth</a:t>
            </a:r>
          </a:p>
        </p:txBody>
      </p:sp>
      <p:sp>
        <p:nvSpPr>
          <p:cNvPr id="3" name="Rectangle: Rounded Corners 101">
            <a:extLst>
              <a:ext uri="{FF2B5EF4-FFF2-40B4-BE49-F238E27FC236}">
                <a16:creationId xmlns:a16="http://schemas.microsoft.com/office/drawing/2014/main" id="{6128DB79-7202-4A9D-A6AC-176A6662FB5B}"/>
              </a:ext>
            </a:extLst>
          </p:cNvPr>
          <p:cNvSpPr/>
          <p:nvPr/>
        </p:nvSpPr>
        <p:spPr>
          <a:xfrm>
            <a:off x="6146582" y="3027285"/>
            <a:ext cx="5401183" cy="1553742"/>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Rounded Corners 95">
            <a:extLst>
              <a:ext uri="{FF2B5EF4-FFF2-40B4-BE49-F238E27FC236}">
                <a16:creationId xmlns:a16="http://schemas.microsoft.com/office/drawing/2014/main" id="{95462CA7-AEEB-4B03-8416-E6A19425CEEB}"/>
              </a:ext>
            </a:extLst>
          </p:cNvPr>
          <p:cNvSpPr/>
          <p:nvPr/>
        </p:nvSpPr>
        <p:spPr>
          <a:xfrm>
            <a:off x="720229" y="3020087"/>
            <a:ext cx="3025631" cy="1598050"/>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 name="Text Placeholder 438">
            <a:extLst>
              <a:ext uri="{FF2B5EF4-FFF2-40B4-BE49-F238E27FC236}">
                <a16:creationId xmlns:a16="http://schemas.microsoft.com/office/drawing/2014/main" id="{B49A98DC-0484-43DA-8119-2585E759C606}"/>
              </a:ext>
            </a:extLst>
          </p:cNvPr>
          <p:cNvSpPr txBox="1">
            <a:spLocks/>
          </p:cNvSpPr>
          <p:nvPr/>
        </p:nvSpPr>
        <p:spPr>
          <a:xfrm>
            <a:off x="1258018" y="2770415"/>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1159" y="3712318"/>
            <a:ext cx="475734" cy="4931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48924" y="3672898"/>
            <a:ext cx="553614" cy="5185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 Placeholder 438">
            <a:extLst>
              <a:ext uri="{FF2B5EF4-FFF2-40B4-BE49-F238E27FC236}">
                <a16:creationId xmlns:a16="http://schemas.microsoft.com/office/drawing/2014/main" id="{B49A98DC-0484-43DA-8119-2585E759C606}"/>
              </a:ext>
            </a:extLst>
          </p:cNvPr>
          <p:cNvSpPr txBox="1">
            <a:spLocks/>
          </p:cNvSpPr>
          <p:nvPr/>
        </p:nvSpPr>
        <p:spPr>
          <a:xfrm>
            <a:off x="1944529" y="3510648"/>
            <a:ext cx="380990" cy="323165"/>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a:ln>
                  <a:noFill/>
                </a:ln>
                <a:solidFill>
                  <a:prstClr val="white"/>
                </a:solidFill>
                <a:effectLst/>
                <a:uLnTx/>
                <a:uFillTx/>
                <a:latin typeface="Rockwell"/>
                <a:ea typeface="+mn-ea"/>
                <a:cs typeface="+mn-cs"/>
              </a:rPr>
              <a:t>6</a:t>
            </a: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13" name="Text Placeholder 28">
            <a:extLst>
              <a:ext uri="{FF2B5EF4-FFF2-40B4-BE49-F238E27FC236}">
                <a16:creationId xmlns:a16="http://schemas.microsoft.com/office/drawing/2014/main" id="{12BCD4F1-2504-47C1-99F6-B39BCBDDC0FB}"/>
              </a:ext>
            </a:extLst>
          </p:cNvPr>
          <p:cNvSpPr txBox="1">
            <a:spLocks/>
          </p:cNvSpPr>
          <p:nvPr/>
        </p:nvSpPr>
        <p:spPr>
          <a:xfrm>
            <a:off x="2253944" y="3593108"/>
            <a:ext cx="1133736" cy="192953"/>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letter</a:t>
            </a:r>
          </a:p>
        </p:txBody>
      </p:sp>
      <p:sp>
        <p:nvSpPr>
          <p:cNvPr id="14" name="TextBox 13">
            <a:extLst>
              <a:ext uri="{FF2B5EF4-FFF2-40B4-BE49-F238E27FC236}">
                <a16:creationId xmlns:a16="http://schemas.microsoft.com/office/drawing/2014/main" id="{5D7545F1-B8C5-41E6-A047-F375A3A85988}"/>
              </a:ext>
            </a:extLst>
          </p:cNvPr>
          <p:cNvSpPr txBox="1"/>
          <p:nvPr/>
        </p:nvSpPr>
        <p:spPr>
          <a:xfrm>
            <a:off x="691196" y="4891234"/>
            <a:ext cx="11125519" cy="2008242"/>
          </a:xfrm>
          <a:prstGeom prst="rect">
            <a:avLst/>
          </a:prstGeom>
          <a:noFill/>
        </p:spPr>
        <p:txBody>
          <a:bodyPr wrap="square" lIns="68580" tIns="34290" rIns="68580" bIns="34290" rtlCol="0" anchor="t">
            <a:spAutoFit/>
          </a:bodyPr>
          <a:lstStyle/>
          <a:p>
            <a:pPr marL="171450" marR="0" lvl="0" indent="-171450" algn="just" defTabSz="685718" rtl="0" eaLnBrk="1" fontAlgn="auto" latinLnBrk="0" hangingPunct="1">
              <a:lnSpc>
                <a:spcPct val="100000"/>
              </a:lnSpc>
              <a:spcBef>
                <a:spcPts val="0"/>
              </a:spcBef>
              <a:spcAft>
                <a:spcPts val="0"/>
              </a:spcAft>
              <a:buClrTx/>
              <a:buSzTx/>
              <a:buFont typeface="Arial"/>
              <a:buChar char="•"/>
              <a:tabLst/>
              <a:defRPr/>
            </a:pPr>
            <a:r>
              <a:rPr lang="en-GB" sz="1400" b="1" dirty="0">
                <a:solidFill>
                  <a:prstClr val="black"/>
                </a:solidFill>
                <a:latin typeface="Calibri"/>
                <a:ea typeface="Calibri" panose="020F0502020204030204" pitchFamily="34" charset="0"/>
              </a:rPr>
              <a:t>156</a:t>
            </a:r>
            <a:r>
              <a:rPr kumimoji="0" lang="en-GB" sz="1400" b="0"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 complaints (</a:t>
            </a:r>
            <a:r>
              <a:rPr lang="en-GB" sz="1400" dirty="0">
                <a:solidFill>
                  <a:prstClr val="black"/>
                </a:solidFill>
                <a:latin typeface="Calibri"/>
                <a:ea typeface="Calibri" panose="020F0502020204030204" pitchFamily="34" charset="0"/>
              </a:rPr>
              <a:t>65</a:t>
            </a:r>
            <a:r>
              <a:rPr kumimoji="0" lang="en-GB" sz="1400" b="0"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 of all complaints received), were resolved outside the formal complaints process.   The Service managed </a:t>
            </a:r>
            <a:r>
              <a:rPr kumimoji="0" lang="en-GB" sz="1400" b="1"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75</a:t>
            </a:r>
            <a:r>
              <a:rPr kumimoji="0" lang="en-GB" sz="1400" b="0"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 individual cases. </a:t>
            </a: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Calibri"/>
              </a:rPr>
              <a:t>Complaints for Development Management centre on challenges to Planning decisions. Those expressing dissatisfaction to the 4000 planning applications decided annually, remain very low. Over the past year, 26,000 notifications were issued to residents and most complaints were not upheld, as the decision was issued appropriately, and no evidence of fault was found.</a:t>
            </a: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Calibri"/>
              </a:rPr>
              <a:t>Lack of customer awareness around what Services are responsible for and what customers expect.  As a result, the Service is reviewing information published online, to ensure information is clear and in one place.</a:t>
            </a: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effectLst/>
                <a:uLnTx/>
                <a:uFillTx/>
                <a:latin typeface="Calibri"/>
                <a:ea typeface="Calibri" panose="020F0502020204030204" pitchFamily="34" charset="0"/>
                <a:cs typeface="Times New Roman"/>
              </a:rPr>
              <a:t>As part of the Customer Excellence Programme, Customer Journey mapping sessions are being held to identify where improvements could be made, so customers have a better experiences when interacting with</a:t>
            </a:r>
            <a:r>
              <a:rPr lang="en-GB" sz="1400" dirty="0">
                <a:solidFill>
                  <a:prstClr val="black"/>
                </a:solidFill>
                <a:latin typeface="Calibri" panose="020F0502020204030204"/>
                <a:cs typeface="Calibri"/>
              </a:rPr>
              <a:t> Highways.</a:t>
            </a: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
        <p:nvSpPr>
          <p:cNvPr id="15" name="Rectangle: Rounded Corners 66">
            <a:extLst>
              <a:ext uri="{FF2B5EF4-FFF2-40B4-BE49-F238E27FC236}">
                <a16:creationId xmlns:a16="http://schemas.microsoft.com/office/drawing/2014/main" id="{9C5808C2-ECC5-4CD0-87AF-46B374EF53DD}"/>
              </a:ext>
            </a:extLst>
          </p:cNvPr>
          <p:cNvSpPr/>
          <p:nvPr/>
        </p:nvSpPr>
        <p:spPr>
          <a:xfrm>
            <a:off x="751213" y="1141465"/>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6" name="TextBox 21">
            <a:extLst>
              <a:ext uri="{FF2B5EF4-FFF2-40B4-BE49-F238E27FC236}">
                <a16:creationId xmlns:a16="http://schemas.microsoft.com/office/drawing/2014/main" id="{5F457759-E3DE-47D4-B730-57C0F951EFC6}"/>
              </a:ext>
            </a:extLst>
          </p:cNvPr>
          <p:cNvSpPr txBox="1"/>
          <p:nvPr/>
        </p:nvSpPr>
        <p:spPr>
          <a:xfrm>
            <a:off x="795584" y="1163506"/>
            <a:ext cx="2261158"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17" name="Rectangle: Rounded Corners 82">
            <a:extLst>
              <a:ext uri="{FF2B5EF4-FFF2-40B4-BE49-F238E27FC236}">
                <a16:creationId xmlns:a16="http://schemas.microsoft.com/office/drawing/2014/main" id="{753107B4-27F0-4831-9E35-010B4E0FDA85}"/>
              </a:ext>
            </a:extLst>
          </p:cNvPr>
          <p:cNvSpPr/>
          <p:nvPr/>
        </p:nvSpPr>
        <p:spPr>
          <a:xfrm>
            <a:off x="3811652" y="2995793"/>
            <a:ext cx="2194538" cy="1598050"/>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8" name="TextBox 21">
            <a:extLst>
              <a:ext uri="{FF2B5EF4-FFF2-40B4-BE49-F238E27FC236}">
                <a16:creationId xmlns:a16="http://schemas.microsoft.com/office/drawing/2014/main" id="{77629993-5A07-435E-80A7-3EA19B166827}"/>
              </a:ext>
            </a:extLst>
          </p:cNvPr>
          <p:cNvSpPr txBox="1"/>
          <p:nvPr/>
        </p:nvSpPr>
        <p:spPr>
          <a:xfrm>
            <a:off x="5975987" y="1067139"/>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19" name="Rectangle: Rounded Corners 88">
            <a:extLst>
              <a:ext uri="{FF2B5EF4-FFF2-40B4-BE49-F238E27FC236}">
                <a16:creationId xmlns:a16="http://schemas.microsoft.com/office/drawing/2014/main" id="{F515B4B0-14C9-47CB-B41F-B72584063659}"/>
              </a:ext>
            </a:extLst>
          </p:cNvPr>
          <p:cNvSpPr/>
          <p:nvPr/>
        </p:nvSpPr>
        <p:spPr>
          <a:xfrm>
            <a:off x="5975987" y="1129206"/>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CB837BEE-DE61-4A86-BFC1-F9C4E92CE0F9}"/>
              </a:ext>
            </a:extLst>
          </p:cNvPr>
          <p:cNvSpPr txBox="1"/>
          <p:nvPr/>
        </p:nvSpPr>
        <p:spPr>
          <a:xfrm>
            <a:off x="9756622" y="1179187"/>
            <a:ext cx="1969709" cy="1788951"/>
          </a:xfrm>
          <a:prstGeom prst="rect">
            <a:avLst/>
          </a:prstGeom>
          <a:noFill/>
        </p:spPr>
        <p:txBody>
          <a:bodyPr wrap="square" lIns="91440" tIns="45720" rIns="91440" bIns="4572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lang="en-GB" sz="1100" b="1">
                <a:solidFill>
                  <a:srgbClr val="4472C4">
                    <a:lumMod val="75000"/>
                  </a:srgbClr>
                </a:solidFill>
                <a:latin typeface="Calibri"/>
              </a:rPr>
              <a:t>2020/21</a:t>
            </a:r>
            <a:endParaRPr kumimoji="0" lang="en-GB" sz="1100" b="1" i="0" u="none" strike="noStrike" kern="1200" cap="none" spc="0" normalizeH="0" baseline="0" noProof="0">
              <a:ln>
                <a:noFill/>
              </a:ln>
              <a:solidFill>
                <a:srgbClr val="4472C4">
                  <a:lumMod val="75000"/>
                </a:srgbClr>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    </a:t>
            </a:r>
            <a:r>
              <a:rPr kumimoji="0" lang="en-GB" sz="1100" b="0" i="0" u="none" strike="noStrike" kern="1200" cap="none" spc="0" normalizeH="0" baseline="0" noProof="0">
                <a:ln>
                  <a:noFill/>
                </a:ln>
                <a:solidFill>
                  <a:srgbClr val="002060"/>
                </a:solidFill>
                <a:effectLst/>
                <a:uLnTx/>
                <a:uFillTx/>
                <a:latin typeface="Calibri"/>
                <a:ea typeface="+mn-ea"/>
                <a:cs typeface="+mn-cs"/>
              </a:rPr>
              <a:t>69 </a:t>
            </a:r>
            <a:r>
              <a:rPr lang="en-GB" sz="1100">
                <a:solidFill>
                  <a:srgbClr val="1F497D"/>
                </a:solidFill>
                <a:latin typeface="Calibri"/>
              </a:rPr>
              <a:t>c</a:t>
            </a:r>
            <a:r>
              <a:rPr kumimoji="0" lang="en-GB" sz="1100" b="0" i="0" u="none" strike="noStrike" kern="1200" cap="none" spc="0" normalizeH="0" baseline="0" noProof="0" err="1">
                <a:ln>
                  <a:noFill/>
                </a:ln>
                <a:solidFill>
                  <a:srgbClr val="1F497D"/>
                </a:solidFill>
                <a:effectLst/>
                <a:uLnTx/>
                <a:uFillTx/>
                <a:latin typeface="Calibri"/>
                <a:ea typeface="+mn-ea"/>
                <a:cs typeface="+mn-cs"/>
              </a:rPr>
              <a:t>omplaints</a:t>
            </a:r>
            <a:r>
              <a:rPr kumimoji="0" lang="en-GB" sz="1100" b="0" i="0" u="none" strike="noStrike" kern="1200" cap="none" spc="0" normalizeH="0" baseline="0" noProof="0">
                <a:ln>
                  <a:noFill/>
                </a:ln>
                <a:solidFill>
                  <a:srgbClr val="1F497D"/>
                </a:solidFill>
                <a:effectLst/>
                <a:uLnTx/>
                <a:uFillTx/>
                <a:latin typeface="Calibri"/>
                <a:ea typeface="+mn-ea"/>
                <a:cs typeface="+mn-cs"/>
              </a:rPr>
              <a:t>:</a:t>
            </a:r>
            <a:endParaRPr kumimoji="0" lang="en-GB" sz="1100" b="0" i="0" u="none" strike="noStrike" kern="1200" cap="none" spc="0" normalizeH="0" baseline="0" noProof="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solidFill>
                  <a:srgbClr val="1F497D"/>
                </a:solidFill>
                <a:effectLst/>
                <a:uLnTx/>
                <a:uFillTx/>
                <a:latin typeface="Calibri"/>
                <a:ea typeface="+mn-ea"/>
                <a:cs typeface="+mn-cs"/>
              </a:rPr>
              <a:t>38 Stage 1</a:t>
            </a:r>
            <a:endParaRPr kumimoji="0" lang="en-GB" sz="1100" b="0" i="0" u="none" strike="noStrike" kern="1200" cap="none" spc="0" normalizeH="0" baseline="0" noProof="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solidFill>
                  <a:srgbClr val="1F497D"/>
                </a:solidFill>
                <a:effectLst/>
                <a:uLnTx/>
                <a:uFillTx/>
                <a:latin typeface="Calibri"/>
                <a:ea typeface="+mn-ea"/>
                <a:cs typeface="+mn-cs"/>
              </a:rPr>
              <a:t>24 Stage 2</a:t>
            </a:r>
            <a:endParaRPr kumimoji="0" lang="en-GB" sz="1100" b="0" i="0" u="none" strike="noStrike" kern="1200" cap="none" spc="0" normalizeH="0" baseline="0" noProof="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solidFill>
                  <a:srgbClr val="1F497D"/>
                </a:solidFill>
                <a:effectLst/>
                <a:uLnTx/>
                <a:uFillTx/>
                <a:latin typeface="Calibri"/>
                <a:ea typeface="+mn-ea"/>
                <a:cs typeface="+mn-cs"/>
              </a:rPr>
              <a:t>   7 LGSCO</a:t>
            </a:r>
            <a:endParaRPr kumimoji="0" lang="en-GB" sz="1100" b="0" i="0" u="none" strike="noStrike" kern="1200" cap="none" spc="0" normalizeH="0" baseline="0" noProof="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a:ln>
                  <a:noFill/>
                </a:ln>
                <a:solidFill>
                  <a:srgbClr val="4F81BD">
                    <a:lumMod val="75000"/>
                  </a:srgbClr>
                </a:solidFill>
                <a:effectLst/>
                <a:uLnTx/>
                <a:uFillTx/>
                <a:latin typeface="Calibri"/>
                <a:ea typeface="+mn-ea"/>
                <a:cs typeface="+mn-cs"/>
              </a:rPr>
              <a:t>  2021/22</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5B9BD5">
                    <a:lumMod val="50000"/>
                  </a:srgbClr>
                </a:solidFill>
                <a:effectLst/>
                <a:uLnTx/>
                <a:uFillTx/>
                <a:latin typeface="Calibri"/>
                <a:ea typeface="+mn-ea"/>
                <a:cs typeface="+mn-cs"/>
              </a:rPr>
              <a:t>     104 complaints:</a:t>
            </a:r>
            <a:endParaRPr kumimoji="0" lang="en-GB" sz="1100" b="0" i="0" u="none" strike="noStrike" kern="1200" cap="none" spc="0" normalizeH="0" baseline="0" noProof="0">
              <a:ln>
                <a:noFill/>
              </a:ln>
              <a:solidFill>
                <a:srgbClr val="5B9BD5">
                  <a:lumMod val="50000"/>
                </a:srgbClr>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solidFill>
                  <a:srgbClr val="5B9BD5">
                    <a:lumMod val="50000"/>
                  </a:srgbClr>
                </a:solidFill>
                <a:effectLst/>
                <a:uLnTx/>
                <a:uFillTx/>
                <a:latin typeface="Calibri"/>
                <a:ea typeface="+mn-ea"/>
                <a:cs typeface="+mn-cs"/>
              </a:rPr>
              <a:t>   52 Stage 1</a:t>
            </a:r>
            <a:endParaRPr kumimoji="0" lang="en-GB" sz="1100" b="0" i="0" u="none" strike="noStrike" kern="1200" cap="none" spc="0" normalizeH="0" baseline="0" noProof="0">
              <a:ln>
                <a:noFill/>
              </a:ln>
              <a:solidFill>
                <a:srgbClr val="5B9BD5">
                  <a:lumMod val="50000"/>
                </a:srgbClr>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solidFill>
                  <a:srgbClr val="5B9BD5">
                    <a:lumMod val="50000"/>
                  </a:srgbClr>
                </a:solidFill>
                <a:effectLst/>
                <a:uLnTx/>
                <a:uFillTx/>
                <a:latin typeface="Calibri"/>
                <a:ea typeface="+mn-ea"/>
                <a:cs typeface="+mn-cs"/>
              </a:rPr>
              <a:t>   39 Stage 2</a:t>
            </a:r>
            <a:endParaRPr kumimoji="0" lang="en-GB" sz="1100" b="0" i="0" u="none" strike="noStrike" kern="1200" cap="none" spc="0" normalizeH="0" baseline="0" noProof="0">
              <a:ln>
                <a:noFill/>
              </a:ln>
              <a:solidFill>
                <a:srgbClr val="5B9BD5">
                  <a:lumMod val="50000"/>
                </a:srgbClr>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solidFill>
                  <a:srgbClr val="5B9BD5">
                    <a:lumMod val="50000"/>
                  </a:srgbClr>
                </a:solidFill>
                <a:effectLst/>
                <a:uLnTx/>
                <a:uFillTx/>
                <a:latin typeface="Calibri"/>
                <a:ea typeface="+mn-ea"/>
                <a:cs typeface="+mn-cs"/>
              </a:rPr>
              <a:t>   13 LGSCO </a:t>
            </a:r>
            <a:endParaRPr kumimoji="0" lang="en-GB" sz="1100" b="0" i="0" u="none" strike="noStrike" kern="1200" cap="none" spc="0" normalizeH="0" baseline="0" noProof="0">
              <a:ln>
                <a:noFill/>
              </a:ln>
              <a:solidFill>
                <a:srgbClr val="5B9BD5">
                  <a:lumMod val="50000"/>
                </a:srgbClr>
              </a:solidFill>
              <a:effectLst/>
              <a:uLnTx/>
              <a:uFillTx/>
              <a:latin typeface="Calibri"/>
              <a:ea typeface="+mn-ea"/>
              <a:cs typeface="Calibri"/>
            </a:endParaRPr>
          </a:p>
        </p:txBody>
      </p:sp>
      <p:sp>
        <p:nvSpPr>
          <p:cNvPr id="21" name="TextBox 21">
            <a:extLst>
              <a:ext uri="{FF2B5EF4-FFF2-40B4-BE49-F238E27FC236}">
                <a16:creationId xmlns:a16="http://schemas.microsoft.com/office/drawing/2014/main" id="{3D817FB9-5AA1-496D-8203-A581E2B7ADCA}"/>
              </a:ext>
            </a:extLst>
          </p:cNvPr>
          <p:cNvSpPr txBox="1"/>
          <p:nvPr/>
        </p:nvSpPr>
        <p:spPr>
          <a:xfrm>
            <a:off x="3717515" y="3152244"/>
            <a:ext cx="1144059" cy="83099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Which services were complaints submitted to?</a:t>
            </a:r>
          </a:p>
        </p:txBody>
      </p:sp>
      <p:sp>
        <p:nvSpPr>
          <p:cNvPr id="22" name="TextBox 21">
            <a:extLst>
              <a:ext uri="{FF2B5EF4-FFF2-40B4-BE49-F238E27FC236}">
                <a16:creationId xmlns:a16="http://schemas.microsoft.com/office/drawing/2014/main" id="{7F44B0EE-C231-480E-B7BD-EF21283CDD84}"/>
              </a:ext>
            </a:extLst>
          </p:cNvPr>
          <p:cNvSpPr txBox="1"/>
          <p:nvPr/>
        </p:nvSpPr>
        <p:spPr>
          <a:xfrm>
            <a:off x="720229" y="3035173"/>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23" name="Picture 22">
            <a:extLst>
              <a:ext uri="{FF2B5EF4-FFF2-40B4-BE49-F238E27FC236}">
                <a16:creationId xmlns:a16="http://schemas.microsoft.com/office/drawing/2014/main" id="{EFD6AE4E-F077-433A-BB7F-CCC0BEB7AADC}"/>
              </a:ext>
            </a:extLst>
          </p:cNvPr>
          <p:cNvPicPr>
            <a:picLocks noChangeAspect="1"/>
          </p:cNvPicPr>
          <p:nvPr/>
        </p:nvPicPr>
        <p:blipFill>
          <a:blip r:embed="rId5"/>
          <a:stretch>
            <a:fillRect/>
          </a:stretch>
        </p:blipFill>
        <p:spPr>
          <a:xfrm>
            <a:off x="919202" y="3985809"/>
            <a:ext cx="576212" cy="517691"/>
          </a:xfrm>
          <a:prstGeom prst="rect">
            <a:avLst/>
          </a:prstGeom>
        </p:spPr>
      </p:pic>
      <p:graphicFrame>
        <p:nvGraphicFramePr>
          <p:cNvPr id="24" name="Chart Placeholder 360" descr="Pie chart">
            <a:extLst>
              <a:ext uri="{FF2B5EF4-FFF2-40B4-BE49-F238E27FC236}">
                <a16:creationId xmlns:a16="http://schemas.microsoft.com/office/drawing/2014/main" id="{30F4A8AE-6EA9-466C-863E-4C1435406334}"/>
              </a:ext>
            </a:extLst>
          </p:cNvPr>
          <p:cNvGraphicFramePr>
            <a:graphicFrameLocks/>
          </p:cNvGraphicFramePr>
          <p:nvPr>
            <p:extLst>
              <p:ext uri="{D42A27DB-BD31-4B8C-83A1-F6EECF244321}">
                <p14:modId xmlns:p14="http://schemas.microsoft.com/office/powerpoint/2010/main" val="1659524701"/>
              </p:ext>
            </p:extLst>
          </p:nvPr>
        </p:nvGraphicFramePr>
        <p:xfrm>
          <a:off x="1636295" y="3881892"/>
          <a:ext cx="938249" cy="790170"/>
        </p:xfrm>
        <a:graphic>
          <a:graphicData uri="http://schemas.openxmlformats.org/drawingml/2006/chart">
            <c:chart xmlns:c="http://schemas.openxmlformats.org/drawingml/2006/chart" xmlns:r="http://schemas.openxmlformats.org/officeDocument/2006/relationships" r:id="rId6"/>
          </a:graphicData>
        </a:graphic>
      </p:graphicFrame>
      <p:sp>
        <p:nvSpPr>
          <p:cNvPr id="26" name="Text Placeholder 28">
            <a:extLst>
              <a:ext uri="{FF2B5EF4-FFF2-40B4-BE49-F238E27FC236}">
                <a16:creationId xmlns:a16="http://schemas.microsoft.com/office/drawing/2014/main" id="{F89DEDBF-3D52-4470-B19C-DB9B407CD186}"/>
              </a:ext>
            </a:extLst>
          </p:cNvPr>
          <p:cNvSpPr txBox="1">
            <a:spLocks/>
          </p:cNvSpPr>
          <p:nvPr/>
        </p:nvSpPr>
        <p:spPr>
          <a:xfrm>
            <a:off x="2424720" y="4018175"/>
            <a:ext cx="824407" cy="575668"/>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900">
                <a:solidFill>
                  <a:prstClr val="white"/>
                </a:solidFill>
                <a:latin typeface="Verdana"/>
              </a:rPr>
              <a:t>W</a:t>
            </a:r>
            <a:r>
              <a:rPr kumimoji="0" lang="en-US" sz="900" b="0" i="0" u="none" strike="noStrike" kern="1200" cap="none" spc="0" normalizeH="0" baseline="0" noProof="0">
                <a:ln>
                  <a:noFill/>
                </a:ln>
                <a:solidFill>
                  <a:prstClr val="white"/>
                </a:solidFill>
                <a:effectLst/>
                <a:uLnTx/>
                <a:uFillTx/>
                <a:latin typeface="Verdana"/>
                <a:ea typeface="+mn-ea"/>
                <a:cs typeface="+mn-cs"/>
              </a:rPr>
              <a:t>eb form/email</a:t>
            </a:r>
          </a:p>
        </p:txBody>
      </p:sp>
      <p:sp>
        <p:nvSpPr>
          <p:cNvPr id="27" name="TextBox 21">
            <a:extLst>
              <a:ext uri="{FF2B5EF4-FFF2-40B4-BE49-F238E27FC236}">
                <a16:creationId xmlns:a16="http://schemas.microsoft.com/office/drawing/2014/main" id="{B56D3D88-1151-49EA-8CA0-59572CE3A0DA}"/>
              </a:ext>
            </a:extLst>
          </p:cNvPr>
          <p:cNvSpPr txBox="1"/>
          <p:nvPr/>
        </p:nvSpPr>
        <p:spPr>
          <a:xfrm>
            <a:off x="6580679" y="3048522"/>
            <a:ext cx="4112077"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What were our residents dissatisfied with?</a:t>
            </a:r>
            <a:r>
              <a:rPr kumimoji="0" lang="en-GB" sz="1400" b="0" i="0" u="none" strike="noStrike" kern="1200" cap="none" spc="0" normalizeH="0" baseline="0" noProof="0">
                <a:ln>
                  <a:noFill/>
                </a:ln>
                <a:solidFill>
                  <a:prstClr val="white"/>
                </a:solidFill>
                <a:effectLst/>
                <a:uLnTx/>
                <a:uFillTx/>
                <a:latin typeface="Calibri" panose="020F0502020204030204"/>
                <a:ea typeface="+mn-ea"/>
                <a:cs typeface="+mn-cs"/>
              </a:rPr>
              <a:t> </a:t>
            </a:r>
          </a:p>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a:ln>
                <a:noFill/>
              </a:ln>
              <a:solidFill>
                <a:prstClr val="white"/>
              </a:solidFill>
              <a:effectLst/>
              <a:uLnTx/>
              <a:uFillTx/>
              <a:latin typeface="Calibri"/>
              <a:ea typeface="+mn-ea"/>
              <a:cs typeface="+mn-cs"/>
            </a:endParaRPr>
          </a:p>
        </p:txBody>
      </p:sp>
      <p:sp>
        <p:nvSpPr>
          <p:cNvPr id="28" name="Text Placeholder 28">
            <a:extLst>
              <a:ext uri="{FF2B5EF4-FFF2-40B4-BE49-F238E27FC236}">
                <a16:creationId xmlns:a16="http://schemas.microsoft.com/office/drawing/2014/main" id="{5AB78BFC-BDB5-4851-91D4-26CCF3AE6B27}"/>
              </a:ext>
            </a:extLst>
          </p:cNvPr>
          <p:cNvSpPr txBox="1">
            <a:spLocks/>
          </p:cNvSpPr>
          <p:nvPr/>
        </p:nvSpPr>
        <p:spPr>
          <a:xfrm>
            <a:off x="7854967" y="3439782"/>
            <a:ext cx="883037" cy="228327"/>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Decision </a:t>
            </a:r>
          </a:p>
        </p:txBody>
      </p:sp>
      <p:sp>
        <p:nvSpPr>
          <p:cNvPr id="30" name="Text Placeholder 28">
            <a:extLst>
              <a:ext uri="{FF2B5EF4-FFF2-40B4-BE49-F238E27FC236}">
                <a16:creationId xmlns:a16="http://schemas.microsoft.com/office/drawing/2014/main" id="{0B778E01-04A6-47DA-BDCE-C75C2DD8CC45}"/>
              </a:ext>
            </a:extLst>
          </p:cNvPr>
          <p:cNvSpPr txBox="1">
            <a:spLocks/>
          </p:cNvSpPr>
          <p:nvPr/>
        </p:nvSpPr>
        <p:spPr>
          <a:xfrm>
            <a:off x="9674322" y="3381971"/>
            <a:ext cx="1067154" cy="284536"/>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Inadequate communication</a:t>
            </a:r>
          </a:p>
        </p:txBody>
      </p:sp>
      <p:sp>
        <p:nvSpPr>
          <p:cNvPr id="31" name="Text Placeholder 438">
            <a:extLst>
              <a:ext uri="{FF2B5EF4-FFF2-40B4-BE49-F238E27FC236}">
                <a16:creationId xmlns:a16="http://schemas.microsoft.com/office/drawing/2014/main" id="{48985714-9007-4075-8CD5-59652FE2D637}"/>
              </a:ext>
            </a:extLst>
          </p:cNvPr>
          <p:cNvSpPr txBox="1">
            <a:spLocks/>
          </p:cNvSpPr>
          <p:nvPr/>
        </p:nvSpPr>
        <p:spPr>
          <a:xfrm>
            <a:off x="8076782" y="4245642"/>
            <a:ext cx="475734" cy="350115"/>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a:ln>
                  <a:noFill/>
                </a:ln>
                <a:solidFill>
                  <a:prstClr val="white"/>
                </a:solidFill>
                <a:effectLst/>
                <a:uLnTx/>
                <a:uFillTx/>
                <a:latin typeface="Rockwell"/>
                <a:ea typeface="+mn-ea"/>
                <a:cs typeface="+mn-cs"/>
              </a:rPr>
              <a:t>68</a:t>
            </a:r>
          </a:p>
        </p:txBody>
      </p:sp>
      <p:sp>
        <p:nvSpPr>
          <p:cNvPr id="32" name="Text Placeholder 438">
            <a:extLst>
              <a:ext uri="{FF2B5EF4-FFF2-40B4-BE49-F238E27FC236}">
                <a16:creationId xmlns:a16="http://schemas.microsoft.com/office/drawing/2014/main" id="{DFE6DF35-BBF9-4A70-A859-4F94A51955A4}"/>
              </a:ext>
            </a:extLst>
          </p:cNvPr>
          <p:cNvSpPr txBox="1">
            <a:spLocks/>
          </p:cNvSpPr>
          <p:nvPr/>
        </p:nvSpPr>
        <p:spPr>
          <a:xfrm>
            <a:off x="8611681" y="4297907"/>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3" name="Text Placeholder 438">
            <a:extLst>
              <a:ext uri="{FF2B5EF4-FFF2-40B4-BE49-F238E27FC236}">
                <a16:creationId xmlns:a16="http://schemas.microsoft.com/office/drawing/2014/main" id="{3C7FB4CB-5EC2-414E-B7D0-B8661A4D38BD}"/>
              </a:ext>
            </a:extLst>
          </p:cNvPr>
          <p:cNvSpPr txBox="1">
            <a:spLocks/>
          </p:cNvSpPr>
          <p:nvPr/>
        </p:nvSpPr>
        <p:spPr>
          <a:xfrm>
            <a:off x="9974236" y="4256965"/>
            <a:ext cx="475732" cy="26503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a:solidFill>
                  <a:prstClr val="white"/>
                </a:solidFill>
                <a:latin typeface="Rockwell"/>
              </a:rPr>
              <a:t>15</a:t>
            </a: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4" name="Rectangle: Rounded Corners 118">
            <a:extLst>
              <a:ext uri="{FF2B5EF4-FFF2-40B4-BE49-F238E27FC236}">
                <a16:creationId xmlns:a16="http://schemas.microsoft.com/office/drawing/2014/main" id="{71B27411-D510-4EC9-8445-5FFA0DAA378C}"/>
              </a:ext>
            </a:extLst>
          </p:cNvPr>
          <p:cNvSpPr/>
          <p:nvPr/>
        </p:nvSpPr>
        <p:spPr>
          <a:xfrm>
            <a:off x="691196" y="4793075"/>
            <a:ext cx="11254914" cy="1985412"/>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p:cNvPicPr>
            <a:picLocks noChangeAspect="1"/>
          </p:cNvPicPr>
          <p:nvPr/>
        </p:nvPicPr>
        <p:blipFill>
          <a:blip r:embed="rId7">
            <a:duotone>
              <a:prstClr val="black"/>
              <a:schemeClr val="accent1">
                <a:tint val="45000"/>
                <a:satMod val="400000"/>
              </a:schemeClr>
            </a:duotone>
          </a:blip>
          <a:stretch>
            <a:fillRect/>
          </a:stretch>
        </p:blipFill>
        <p:spPr>
          <a:xfrm>
            <a:off x="10821428" y="3703710"/>
            <a:ext cx="475733" cy="493174"/>
          </a:xfrm>
          <a:prstGeom prst="rect">
            <a:avLst/>
          </a:prstGeom>
          <a:solidFill>
            <a:schemeClr val="accent1">
              <a:lumMod val="75000"/>
            </a:schemeClr>
          </a:solidFill>
          <a:ln>
            <a:solidFill>
              <a:schemeClr val="tx1"/>
            </a:solidFill>
          </a:ln>
        </p:spPr>
      </p:pic>
      <p:sp>
        <p:nvSpPr>
          <p:cNvPr id="29" name="TextBox 28"/>
          <p:cNvSpPr txBox="1"/>
          <p:nvPr/>
        </p:nvSpPr>
        <p:spPr>
          <a:xfrm>
            <a:off x="10539450" y="3337492"/>
            <a:ext cx="1085630" cy="369332"/>
          </a:xfrm>
          <a:prstGeom prst="rect">
            <a:avLst/>
          </a:prstGeom>
          <a:noFill/>
          <a:ln>
            <a:noFill/>
          </a:ln>
        </p:spPr>
        <p:txBody>
          <a:bodyPr wrap="square" rtlCol="0">
            <a:spAutoFit/>
          </a:body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Inadequate Service</a:t>
            </a:r>
          </a:p>
        </p:txBody>
      </p:sp>
      <p:sp>
        <p:nvSpPr>
          <p:cNvPr id="43" name="Rectangle 42"/>
          <p:cNvSpPr/>
          <p:nvPr/>
        </p:nvSpPr>
        <p:spPr>
          <a:xfrm flipH="1">
            <a:off x="10844398" y="4203034"/>
            <a:ext cx="475733" cy="380873"/>
          </a:xfrm>
          <a:prstGeom prst="rect">
            <a:avLst/>
          </a:prstGeom>
        </p:spPr>
        <p:txBody>
          <a:bodyPr wrap="square">
            <a:spAutoFit/>
          </a:bodyPr>
          <a:lstStyle/>
          <a:p>
            <a:pPr marL="0" marR="0" lvl="0" indent="0" algn="ctr" defTabSz="914373" rtl="0" eaLnBrk="1" fontAlgn="auto" latinLnBrk="0" hangingPunct="1">
              <a:lnSpc>
                <a:spcPct val="100000"/>
              </a:lnSpc>
              <a:spcBef>
                <a:spcPts val="0"/>
              </a:spcBef>
              <a:spcAft>
                <a:spcPts val="0"/>
              </a:spcAft>
              <a:buClrTx/>
              <a:buSzTx/>
              <a:buFontTx/>
              <a:buNone/>
              <a:tabLst/>
              <a:defRPr/>
            </a:pPr>
            <a:r>
              <a:rPr lang="en-US" sz="1875" b="1">
                <a:solidFill>
                  <a:prstClr val="white"/>
                </a:solidFill>
                <a:latin typeface="Rockwell"/>
              </a:rPr>
              <a:t>17</a:t>
            </a: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graphicFrame>
        <p:nvGraphicFramePr>
          <p:cNvPr id="39" name="Chart 38"/>
          <p:cNvGraphicFramePr/>
          <p:nvPr>
            <p:extLst>
              <p:ext uri="{D42A27DB-BD31-4B8C-83A1-F6EECF244321}">
                <p14:modId xmlns:p14="http://schemas.microsoft.com/office/powerpoint/2010/main" val="2379915279"/>
              </p:ext>
            </p:extLst>
          </p:nvPr>
        </p:nvGraphicFramePr>
        <p:xfrm>
          <a:off x="906101" y="1444886"/>
          <a:ext cx="4885100" cy="1435606"/>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0" name="Chart 39"/>
          <p:cNvGraphicFramePr/>
          <p:nvPr>
            <p:extLst>
              <p:ext uri="{D42A27DB-BD31-4B8C-83A1-F6EECF244321}">
                <p14:modId xmlns:p14="http://schemas.microsoft.com/office/powerpoint/2010/main" val="3042217673"/>
              </p:ext>
            </p:extLst>
          </p:nvPr>
        </p:nvGraphicFramePr>
        <p:xfrm>
          <a:off x="6155536" y="1449451"/>
          <a:ext cx="3421538" cy="1557950"/>
        </p:xfrm>
        <a:graphic>
          <a:graphicData uri="http://schemas.openxmlformats.org/drawingml/2006/chart">
            <c:chart xmlns:c="http://schemas.openxmlformats.org/drawingml/2006/chart" xmlns:r="http://schemas.openxmlformats.org/officeDocument/2006/relationships" r:id="rId9"/>
          </a:graphicData>
        </a:graphic>
      </p:graphicFrame>
      <p:pic>
        <p:nvPicPr>
          <p:cNvPr id="10" name="Picture 9">
            <a:extLst>
              <a:ext uri="{FF2B5EF4-FFF2-40B4-BE49-F238E27FC236}">
                <a16:creationId xmlns:a16="http://schemas.microsoft.com/office/drawing/2014/main" id="{693F4881-7276-4DE0-92CD-A4558BA7CF9E}"/>
              </a:ext>
            </a:extLst>
          </p:cNvPr>
          <p:cNvPicPr>
            <a:picLocks noChangeAspect="1"/>
          </p:cNvPicPr>
          <p:nvPr/>
        </p:nvPicPr>
        <p:blipFill>
          <a:blip r:embed="rId10"/>
          <a:stretch>
            <a:fillRect/>
          </a:stretch>
        </p:blipFill>
        <p:spPr>
          <a:xfrm>
            <a:off x="1820688" y="3326952"/>
            <a:ext cx="679796" cy="690555"/>
          </a:xfrm>
          <a:prstGeom prst="rect">
            <a:avLst/>
          </a:prstGeom>
        </p:spPr>
      </p:pic>
      <p:sp>
        <p:nvSpPr>
          <p:cNvPr id="35" name="TextBox 34">
            <a:extLst>
              <a:ext uri="{FF2B5EF4-FFF2-40B4-BE49-F238E27FC236}">
                <a16:creationId xmlns:a16="http://schemas.microsoft.com/office/drawing/2014/main" id="{D1958CD7-6EBD-4B07-A400-82A217139C6F}"/>
              </a:ext>
            </a:extLst>
          </p:cNvPr>
          <p:cNvSpPr txBox="1"/>
          <p:nvPr/>
        </p:nvSpPr>
        <p:spPr>
          <a:xfrm>
            <a:off x="722153" y="566885"/>
            <a:ext cx="9886950" cy="58477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a:solidFill>
                  <a:srgbClr val="0070C0"/>
                </a:solidFill>
                <a:latin typeface="Calibri Light" panose="020F0302020204030204"/>
                <a:ea typeface="Calibri" panose="020F0502020204030204" pitchFamily="34" charset="0"/>
                <a:cs typeface="Times New Roman"/>
              </a:rPr>
              <a:t>156</a:t>
            </a:r>
            <a:r>
              <a:rPr kumimoji="0" lang="en-GB" sz="1600" b="1" i="0" u="none" strike="noStrike" kern="1200" cap="none" spc="0" normalizeH="0" baseline="0" noProof="0" dirty="0">
                <a:ln>
                  <a:noFill/>
                </a:ln>
                <a:solidFill>
                  <a:srgbClr val="0070C0"/>
                </a:solidFill>
                <a:effectLst/>
                <a:uLnTx/>
                <a:uFillTx/>
                <a:latin typeface="Calibri Light" panose="020F0302020204030204"/>
                <a:ea typeface="Calibri" panose="020F0502020204030204" pitchFamily="34" charset="0"/>
                <a:cs typeface="Times New Roman"/>
              </a:rPr>
              <a:t> complaints were resolved </a:t>
            </a:r>
            <a:r>
              <a:rPr lang="en-GB" sz="1600" b="1" dirty="0">
                <a:solidFill>
                  <a:srgbClr val="0070C0"/>
                </a:solidFill>
                <a:latin typeface="Calibri Light" panose="020F0302020204030204"/>
                <a:ea typeface="Calibri" panose="020F0502020204030204" pitchFamily="34" charset="0"/>
                <a:cs typeface="Times New Roman"/>
              </a:rPr>
              <a:t>informally</a:t>
            </a:r>
            <a:r>
              <a:rPr kumimoji="0" lang="en-GB" sz="1600" b="1" i="0" u="none" strike="noStrike" kern="1200" cap="none" spc="0" normalizeH="0" baseline="0" noProof="0" dirty="0">
                <a:ln>
                  <a:noFill/>
                </a:ln>
                <a:solidFill>
                  <a:srgbClr val="0070C0"/>
                </a:solidFill>
                <a:effectLst/>
                <a:uLnTx/>
                <a:uFillTx/>
                <a:latin typeface="Calibri Light" panose="020F0302020204030204"/>
                <a:ea typeface="Calibri" panose="020F0502020204030204" pitchFamily="34" charset="0"/>
                <a:cs typeface="Times New Roman"/>
              </a:rPr>
              <a:t>. The majority of cases centre on a difference of opinion rather than </a:t>
            </a:r>
            <a:r>
              <a:rPr lang="en-GB" sz="1600" b="1" dirty="0">
                <a:solidFill>
                  <a:srgbClr val="0070C0"/>
                </a:solidFill>
                <a:latin typeface="Calibri Light" panose="020F0302020204030204"/>
                <a:ea typeface="Calibri" panose="020F0502020204030204" pitchFamily="34" charset="0"/>
                <a:cs typeface="Times New Roman"/>
              </a:rPr>
              <a:t>service failure. 12 LGSCO cases were not investigated, and 1 is still to be determined.</a:t>
            </a:r>
            <a:endParaRPr kumimoji="0" lang="en-GB" sz="1600" b="0" i="0" u="none" strike="noStrike" kern="1200" cap="none" spc="0" normalizeH="0" baseline="0" noProof="0" dirty="0">
              <a:ln>
                <a:noFill/>
              </a:ln>
              <a:solidFill>
                <a:srgbClr val="0070C0"/>
              </a:solidFill>
              <a:effectLst/>
              <a:uLnTx/>
              <a:uFillTx/>
              <a:latin typeface="Calibri Light" panose="020F0302020204030204"/>
              <a:ea typeface="Calibri" panose="020F0502020204030204" pitchFamily="34" charset="0"/>
              <a:cs typeface="Times New Roman" panose="02020603050405020304" pitchFamily="18" charset="0"/>
            </a:endParaRPr>
          </a:p>
        </p:txBody>
      </p:sp>
      <p:pic>
        <p:nvPicPr>
          <p:cNvPr id="44" name="Picture 43">
            <a:extLst>
              <a:ext uri="{FF2B5EF4-FFF2-40B4-BE49-F238E27FC236}">
                <a16:creationId xmlns:a16="http://schemas.microsoft.com/office/drawing/2014/main" id="{0E5FFA58-CC84-403D-814A-59077437872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05700" y="3400792"/>
            <a:ext cx="618866" cy="461279"/>
          </a:xfrm>
          <a:prstGeom prst="rect">
            <a:avLst/>
          </a:prstGeom>
        </p:spPr>
      </p:pic>
      <p:pic>
        <p:nvPicPr>
          <p:cNvPr id="41" name="Picture 40" descr="Logo, company name&#10;&#10;Description automatically generated">
            <a:extLst>
              <a:ext uri="{FF2B5EF4-FFF2-40B4-BE49-F238E27FC236}">
                <a16:creationId xmlns:a16="http://schemas.microsoft.com/office/drawing/2014/main" id="{A0218BB3-C79E-5B5F-2D4E-CEAA49F8BCA7}"/>
              </a:ext>
            </a:extLst>
          </p:cNvPr>
          <p:cNvPicPr/>
          <p:nvPr/>
        </p:nvPicPr>
        <p:blipFill>
          <a:blip r:embed="rId12">
            <a:duotone>
              <a:prstClr val="black"/>
              <a:srgbClr val="4472C4">
                <a:tint val="45000"/>
                <a:satMod val="400000"/>
              </a:srgbClr>
            </a:duotone>
            <a:extLst>
              <a:ext uri="{28A0092B-C50C-407E-A947-70E740481C1C}">
                <a14:useLocalDpi xmlns:a14="http://schemas.microsoft.com/office/drawing/2010/main" val="0"/>
              </a:ext>
            </a:extLst>
          </a:blip>
          <a:srcRect/>
          <a:stretch>
            <a:fillRect/>
          </a:stretch>
        </p:blipFill>
        <p:spPr bwMode="auto">
          <a:xfrm>
            <a:off x="8972514" y="3697709"/>
            <a:ext cx="475734" cy="4931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6" name="Text Placeholder 438">
            <a:extLst>
              <a:ext uri="{FF2B5EF4-FFF2-40B4-BE49-F238E27FC236}">
                <a16:creationId xmlns:a16="http://schemas.microsoft.com/office/drawing/2014/main" id="{3C7E8DD6-862C-8542-1D80-C968D178CB99}"/>
              </a:ext>
            </a:extLst>
          </p:cNvPr>
          <p:cNvSpPr txBox="1">
            <a:spLocks/>
          </p:cNvSpPr>
          <p:nvPr/>
        </p:nvSpPr>
        <p:spPr>
          <a:xfrm>
            <a:off x="9007588" y="4242571"/>
            <a:ext cx="475734" cy="293822"/>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a:solidFill>
                  <a:prstClr val="white"/>
                </a:solidFill>
                <a:latin typeface="Rockwell"/>
              </a:rPr>
              <a:t>4</a:t>
            </a: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graphicFrame>
        <p:nvGraphicFramePr>
          <p:cNvPr id="45" name="Chart 44">
            <a:extLst>
              <a:ext uri="{FF2B5EF4-FFF2-40B4-BE49-F238E27FC236}">
                <a16:creationId xmlns:a16="http://schemas.microsoft.com/office/drawing/2014/main" id="{5C8FFDC8-6E19-3975-6AA6-F7AE1006C561}"/>
              </a:ext>
            </a:extLst>
          </p:cNvPr>
          <p:cNvGraphicFramePr/>
          <p:nvPr>
            <p:extLst>
              <p:ext uri="{D42A27DB-BD31-4B8C-83A1-F6EECF244321}">
                <p14:modId xmlns:p14="http://schemas.microsoft.com/office/powerpoint/2010/main" val="815663737"/>
              </p:ext>
            </p:extLst>
          </p:nvPr>
        </p:nvGraphicFramePr>
        <p:xfrm>
          <a:off x="4263193" y="2265175"/>
          <a:ext cx="3910085" cy="2494607"/>
        </p:xfrm>
        <a:graphic>
          <a:graphicData uri="http://schemas.openxmlformats.org/drawingml/2006/chart">
            <c:chart xmlns:c="http://schemas.openxmlformats.org/drawingml/2006/chart" xmlns:r="http://schemas.openxmlformats.org/officeDocument/2006/relationships" r:id="rId13"/>
          </a:graphicData>
        </a:graphic>
      </p:graphicFrame>
      <p:sp>
        <p:nvSpPr>
          <p:cNvPr id="47" name="Text Placeholder 438">
            <a:extLst>
              <a:ext uri="{FF2B5EF4-FFF2-40B4-BE49-F238E27FC236}">
                <a16:creationId xmlns:a16="http://schemas.microsoft.com/office/drawing/2014/main" id="{3AF35D76-B13C-9BC1-1017-0D259138547F}"/>
              </a:ext>
            </a:extLst>
          </p:cNvPr>
          <p:cNvSpPr txBox="1">
            <a:spLocks/>
          </p:cNvSpPr>
          <p:nvPr/>
        </p:nvSpPr>
        <p:spPr>
          <a:xfrm>
            <a:off x="1899949" y="4114979"/>
            <a:ext cx="551828" cy="310692"/>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a:ln>
                  <a:noFill/>
                </a:ln>
                <a:solidFill>
                  <a:prstClr val="white"/>
                </a:solidFill>
                <a:effectLst/>
                <a:uLnTx/>
                <a:uFillTx/>
                <a:latin typeface="Rockwell"/>
                <a:ea typeface="+mn-ea"/>
                <a:cs typeface="+mn-cs"/>
              </a:rPr>
              <a:t>98</a:t>
            </a:r>
          </a:p>
        </p:txBody>
      </p:sp>
    </p:spTree>
    <p:extLst>
      <p:ext uri="{BB962C8B-B14F-4D97-AF65-F5344CB8AC3E}">
        <p14:creationId xmlns:p14="http://schemas.microsoft.com/office/powerpoint/2010/main" val="2390768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47115" y="113045"/>
            <a:ext cx="10897770" cy="398297"/>
          </a:xfrm>
          <a:prstGeom prst="rect">
            <a:avLst/>
          </a:prstGeom>
        </p:spPr>
        <p:txBody>
          <a:bodyPr vert="horz" lIns="0" tIns="0" rIns="0" bIns="0" rtlCol="0" anchor="ctr">
            <a:normAutofit/>
          </a:bodyPr>
          <a:lstStyle>
            <a:lvl1pPr algn="r" defTabSz="653139" rtl="0" eaLnBrk="1" latinLnBrk="0" hangingPunct="1">
              <a:spcBef>
                <a:spcPct val="0"/>
              </a:spcBef>
              <a:buNone/>
              <a:defRPr sz="1607" b="1"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100" i="0" u="none" strike="noStrike" kern="1200" cap="none" spc="0" normalizeH="0" baseline="0" noProof="0">
                <a:ln>
                  <a:noFill/>
                </a:ln>
                <a:solidFill>
                  <a:prstClr val="black"/>
                </a:solidFill>
                <a:effectLst/>
                <a:uLnTx/>
                <a:uFillTx/>
                <a:cs typeface="Calibri Light" panose="020F0302020204030204" pitchFamily="34" charset="0"/>
              </a:rPr>
              <a:t>Formal Complaints </a:t>
            </a:r>
            <a:r>
              <a:rPr kumimoji="0" lang="en-GB" sz="2100" i="0" u="none" strike="noStrike" kern="1200" cap="none" spc="0" normalizeH="0" baseline="0" noProof="0">
                <a:ln>
                  <a:noFill/>
                </a:ln>
                <a:solidFill>
                  <a:srgbClr val="0070C0"/>
                </a:solidFill>
                <a:effectLst/>
                <a:uLnTx/>
                <a:uFillTx/>
                <a:cs typeface="Calibri Light" panose="020F0302020204030204" pitchFamily="34" charset="0"/>
              </a:rPr>
              <a:t>I Children’s Services </a:t>
            </a:r>
          </a:p>
        </p:txBody>
      </p:sp>
      <p:sp>
        <p:nvSpPr>
          <p:cNvPr id="3" name="Rectangle: Rounded Corners 101">
            <a:extLst>
              <a:ext uri="{FF2B5EF4-FFF2-40B4-BE49-F238E27FC236}">
                <a16:creationId xmlns:a16="http://schemas.microsoft.com/office/drawing/2014/main" id="{6128DB79-7202-4A9D-A6AC-176A6662FB5B}"/>
              </a:ext>
            </a:extLst>
          </p:cNvPr>
          <p:cNvSpPr/>
          <p:nvPr/>
        </p:nvSpPr>
        <p:spPr>
          <a:xfrm>
            <a:off x="6021205" y="3133844"/>
            <a:ext cx="5476602" cy="1709348"/>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Rounded Corners 95">
            <a:extLst>
              <a:ext uri="{FF2B5EF4-FFF2-40B4-BE49-F238E27FC236}">
                <a16:creationId xmlns:a16="http://schemas.microsoft.com/office/drawing/2014/main" id="{95462CA7-AEEB-4B03-8416-E6A19425CEEB}"/>
              </a:ext>
            </a:extLst>
          </p:cNvPr>
          <p:cNvSpPr/>
          <p:nvPr/>
        </p:nvSpPr>
        <p:spPr>
          <a:xfrm>
            <a:off x="491574" y="3205048"/>
            <a:ext cx="3166275" cy="1626722"/>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 name="Text Placeholder 438">
            <a:extLst>
              <a:ext uri="{FF2B5EF4-FFF2-40B4-BE49-F238E27FC236}">
                <a16:creationId xmlns:a16="http://schemas.microsoft.com/office/drawing/2014/main" id="{B49A98DC-0484-43DA-8119-2585E759C606}"/>
              </a:ext>
            </a:extLst>
          </p:cNvPr>
          <p:cNvSpPr txBox="1">
            <a:spLocks/>
          </p:cNvSpPr>
          <p:nvPr/>
        </p:nvSpPr>
        <p:spPr>
          <a:xfrm>
            <a:off x="1238955" y="2806407"/>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6"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861354" y="5506011"/>
          <a:ext cx="815578" cy="819150"/>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32537" y="4054255"/>
            <a:ext cx="505875" cy="4633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5185" y="4012443"/>
            <a:ext cx="564406" cy="5317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0"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1766789975"/>
              </p:ext>
            </p:extLst>
          </p:nvPr>
        </p:nvGraphicFramePr>
        <p:xfrm>
          <a:off x="1552213" y="3572494"/>
          <a:ext cx="709776" cy="757863"/>
        </p:xfrm>
        <a:graphic>
          <a:graphicData uri="http://schemas.openxmlformats.org/drawingml/2006/chart">
            <c:chart xmlns:c="http://schemas.openxmlformats.org/drawingml/2006/chart" xmlns:r="http://schemas.openxmlformats.org/officeDocument/2006/relationships" r:id="rId6"/>
          </a:graphicData>
        </a:graphic>
      </p:graphicFrame>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7435" y="3722701"/>
            <a:ext cx="661045" cy="461279"/>
          </a:xfrm>
          <a:prstGeom prst="rect">
            <a:avLst/>
          </a:prstGeom>
        </p:spPr>
      </p:pic>
      <p:sp>
        <p:nvSpPr>
          <p:cNvPr id="13" name="Text Placeholder 28">
            <a:extLst>
              <a:ext uri="{FF2B5EF4-FFF2-40B4-BE49-F238E27FC236}">
                <a16:creationId xmlns:a16="http://schemas.microsoft.com/office/drawing/2014/main" id="{12BCD4F1-2504-47C1-99F6-B39BCBDDC0FB}"/>
              </a:ext>
            </a:extLst>
          </p:cNvPr>
          <p:cNvSpPr txBox="1">
            <a:spLocks/>
          </p:cNvSpPr>
          <p:nvPr/>
        </p:nvSpPr>
        <p:spPr>
          <a:xfrm>
            <a:off x="2237119" y="3802886"/>
            <a:ext cx="1094506" cy="212440"/>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letter</a:t>
            </a:r>
          </a:p>
        </p:txBody>
      </p:sp>
      <p:sp>
        <p:nvSpPr>
          <p:cNvPr id="14" name="TextBox 13">
            <a:extLst>
              <a:ext uri="{FF2B5EF4-FFF2-40B4-BE49-F238E27FC236}">
                <a16:creationId xmlns:a16="http://schemas.microsoft.com/office/drawing/2014/main" id="{5D7545F1-B8C5-41E6-A047-F375A3A85988}"/>
              </a:ext>
            </a:extLst>
          </p:cNvPr>
          <p:cNvSpPr txBox="1"/>
          <p:nvPr/>
        </p:nvSpPr>
        <p:spPr>
          <a:xfrm>
            <a:off x="365604" y="4936817"/>
            <a:ext cx="11272497" cy="1792798"/>
          </a:xfrm>
          <a:prstGeom prst="rect">
            <a:avLst/>
          </a:prstGeom>
          <a:noFill/>
        </p:spPr>
        <p:txBody>
          <a:bodyPr wrap="square" lIns="68580" tIns="34290" rIns="68580" bIns="34290" rtlCol="0" anchor="t">
            <a:spAutoFit/>
          </a:bodyPr>
          <a:lstStyle/>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1" dirty="0">
                <a:solidFill>
                  <a:prstClr val="black"/>
                </a:solidFill>
                <a:latin typeface="Calibri"/>
                <a:cs typeface="Calibri"/>
              </a:rPr>
              <a:t>45</a:t>
            </a:r>
            <a:r>
              <a:rPr kumimoji="0" lang="en-GB" sz="1400" b="1" i="0" u="none" strike="noStrike" kern="1200" cap="none" spc="0" normalizeH="0" baseline="0" noProof="0" dirty="0">
                <a:ln>
                  <a:noFill/>
                </a:ln>
                <a:solidFill>
                  <a:prstClr val="black"/>
                </a:solidFill>
                <a:effectLst/>
                <a:uLnTx/>
                <a:uFillTx/>
                <a:latin typeface="Calibri"/>
                <a:ea typeface="+mn-ea"/>
                <a:cs typeface="Calibri"/>
              </a:rPr>
              <a:t> </a:t>
            </a:r>
            <a:r>
              <a:rPr kumimoji="0" lang="en-GB" sz="1400" b="0" i="0" u="none" strike="noStrike" kern="1200" cap="none" spc="0" normalizeH="0" baseline="0" noProof="0" dirty="0">
                <a:ln>
                  <a:noFill/>
                </a:ln>
                <a:solidFill>
                  <a:prstClr val="black"/>
                </a:solidFill>
                <a:effectLst/>
                <a:uLnTx/>
                <a:uFillTx/>
                <a:latin typeface="Calibri"/>
                <a:ea typeface="+mn-ea"/>
                <a:cs typeface="Calibri"/>
              </a:rPr>
              <a:t>complaints (40%) </a:t>
            </a:r>
            <a:r>
              <a:rPr kumimoji="0" lang="en-GB" sz="1400" b="0"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were resolved outside the formal complaints process. The Service managed </a:t>
            </a:r>
            <a:r>
              <a:rPr kumimoji="0" lang="en-GB" sz="1400" b="1"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41</a:t>
            </a:r>
            <a:r>
              <a:rPr kumimoji="0" lang="en-GB" sz="1400" b="0"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 individual cases (19 SEND, 19 Social Care and 3 additional Corporate cases).</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a:ea typeface="+mn-ea"/>
                <a:cs typeface="Calibri"/>
              </a:rPr>
              <a:t>For Children’s Social Care, 2021-’22 has seen an increase in the volumes of cases resolved informally and a decrease of formal stage one cases, due to social care teams’ commitment to discussing cases upfront. The numbers of stage two and three escalations have remained consistent with the previous year. There were no ‘outliers’ in terms of the teams that received complaints, which were evenly spread.  </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a:ea typeface="+mn-ea"/>
                <a:cs typeface="Calibri"/>
              </a:rPr>
              <a:t>The nature of cases were </a:t>
            </a:r>
            <a:r>
              <a:rPr lang="en-GB" sz="1400" dirty="0">
                <a:solidFill>
                  <a:prstClr val="black"/>
                </a:solidFill>
                <a:latin typeface="Calibri"/>
                <a:cs typeface="Calibri"/>
              </a:rPr>
              <a:t>mostly</a:t>
            </a:r>
            <a:r>
              <a:rPr kumimoji="0" lang="en-GB" sz="1400" b="0" i="0" u="none" strike="noStrike" kern="1200" cap="none" spc="0" normalizeH="0" baseline="0" noProof="0" dirty="0">
                <a:ln>
                  <a:noFill/>
                </a:ln>
                <a:solidFill>
                  <a:prstClr val="black"/>
                </a:solidFill>
                <a:effectLst/>
                <a:uLnTx/>
                <a:uFillTx/>
                <a:latin typeface="Calibri"/>
                <a:ea typeface="+mn-ea"/>
                <a:cs typeface="Calibri"/>
              </a:rPr>
              <a:t> in connection to alleged inaccuracies with assessment reports and the decisions reached by social care teams; the low volumes does not highlight any systemic issues.</a:t>
            </a:r>
          </a:p>
          <a:p>
            <a:pPr marL="171450" indent="-171450" defTabSz="685718">
              <a:buFont typeface="Arial" panose="020B0604020202020204" pitchFamily="34" charset="0"/>
              <a:buChar char="•"/>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rPr>
              <a:t>Complaints against SEND </a:t>
            </a:r>
            <a:r>
              <a:rPr kumimoji="0" lang="en-US" sz="14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a:rPr>
              <a:t>centre</a:t>
            </a:r>
            <a:r>
              <a:rPr lang="en-US" sz="1400" dirty="0">
                <a:solidFill>
                  <a:prstClr val="black"/>
                </a:solidFill>
                <a:latin typeface="Calibri" panose="020F0502020204030204" pitchFamily="34" charset="0"/>
                <a:cs typeface="Calibri"/>
              </a:rPr>
              <a:t> on </a:t>
            </a: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rPr>
              <a:t>delays in completion of EHC plans and/or their annual review</a:t>
            </a:r>
            <a:endParaRPr lang="en-GB" sz="1400" dirty="0">
              <a:solidFill>
                <a:prstClr val="black"/>
              </a:solidFill>
              <a:latin typeface="Calibri"/>
            </a:endParaRPr>
          </a:p>
        </p:txBody>
      </p:sp>
      <p:sp>
        <p:nvSpPr>
          <p:cNvPr id="15" name="Rectangle: Rounded Corners 66">
            <a:extLst>
              <a:ext uri="{FF2B5EF4-FFF2-40B4-BE49-F238E27FC236}">
                <a16:creationId xmlns:a16="http://schemas.microsoft.com/office/drawing/2014/main" id="{9C5808C2-ECC5-4CD0-87AF-46B374EF53DD}"/>
              </a:ext>
            </a:extLst>
          </p:cNvPr>
          <p:cNvSpPr/>
          <p:nvPr/>
        </p:nvSpPr>
        <p:spPr>
          <a:xfrm>
            <a:off x="591825" y="978037"/>
            <a:ext cx="5175908" cy="2083008"/>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6" name="TextBox 21">
            <a:extLst>
              <a:ext uri="{FF2B5EF4-FFF2-40B4-BE49-F238E27FC236}">
                <a16:creationId xmlns:a16="http://schemas.microsoft.com/office/drawing/2014/main" id="{5F457759-E3DE-47D4-B730-57C0F951EFC6}"/>
              </a:ext>
            </a:extLst>
          </p:cNvPr>
          <p:cNvSpPr txBox="1"/>
          <p:nvPr/>
        </p:nvSpPr>
        <p:spPr>
          <a:xfrm>
            <a:off x="750058" y="1337348"/>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17" name="Rectangle: Rounded Corners 82">
            <a:extLst>
              <a:ext uri="{FF2B5EF4-FFF2-40B4-BE49-F238E27FC236}">
                <a16:creationId xmlns:a16="http://schemas.microsoft.com/office/drawing/2014/main" id="{753107B4-27F0-4831-9E35-010B4E0FDA85}"/>
              </a:ext>
            </a:extLst>
          </p:cNvPr>
          <p:cNvSpPr/>
          <p:nvPr/>
        </p:nvSpPr>
        <p:spPr>
          <a:xfrm>
            <a:off x="3773137" y="3109183"/>
            <a:ext cx="2194538" cy="174422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8" name="TextBox 21">
            <a:extLst>
              <a:ext uri="{FF2B5EF4-FFF2-40B4-BE49-F238E27FC236}">
                <a16:creationId xmlns:a16="http://schemas.microsoft.com/office/drawing/2014/main" id="{77629993-5A07-435E-80A7-3EA19B166827}"/>
              </a:ext>
            </a:extLst>
          </p:cNvPr>
          <p:cNvSpPr txBox="1"/>
          <p:nvPr/>
        </p:nvSpPr>
        <p:spPr>
          <a:xfrm>
            <a:off x="5978735" y="1018991"/>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19" name="Rectangle: Rounded Corners 88">
            <a:extLst>
              <a:ext uri="{FF2B5EF4-FFF2-40B4-BE49-F238E27FC236}">
                <a16:creationId xmlns:a16="http://schemas.microsoft.com/office/drawing/2014/main" id="{F515B4B0-14C9-47CB-B41F-B72584063659}"/>
              </a:ext>
            </a:extLst>
          </p:cNvPr>
          <p:cNvSpPr/>
          <p:nvPr/>
        </p:nvSpPr>
        <p:spPr>
          <a:xfrm>
            <a:off x="5852594" y="878457"/>
            <a:ext cx="5507802" cy="2179900"/>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CB837BEE-DE61-4A86-BFC1-F9C4E92CE0F9}"/>
              </a:ext>
            </a:extLst>
          </p:cNvPr>
          <p:cNvSpPr txBox="1"/>
          <p:nvPr/>
        </p:nvSpPr>
        <p:spPr>
          <a:xfrm>
            <a:off x="9567784" y="1019689"/>
            <a:ext cx="2042211" cy="2239074"/>
          </a:xfrm>
          <a:prstGeom prst="rect">
            <a:avLst/>
          </a:prstGeom>
          <a:noFill/>
        </p:spPr>
        <p:txBody>
          <a:bodyPr wrap="square" lIns="68580" tIns="34290" rIns="68580" bIns="3429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a:ln>
                  <a:noFill/>
                </a:ln>
                <a:solidFill>
                  <a:srgbClr val="4F81BD">
                    <a:lumMod val="75000"/>
                  </a:srgbClr>
                </a:solidFill>
                <a:effectLst/>
                <a:uLnTx/>
                <a:uFillTx/>
                <a:latin typeface="Calibri"/>
                <a:ea typeface="+mn-ea"/>
                <a:cs typeface="+mn-cs"/>
              </a:rPr>
              <a:t>2020/21</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66  complaints</a:t>
            </a: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41 Stage 1</a:t>
            </a:r>
            <a:endParaRPr kumimoji="0" lang="en-GB" sz="1125" b="0" i="0" u="none" strike="noStrike" kern="1200" cap="none" spc="0" normalizeH="0" baseline="0" noProof="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a:t>
            </a:r>
            <a:r>
              <a:rPr lang="en-GB" sz="1125">
                <a:solidFill>
                  <a:srgbClr val="1F497D"/>
                </a:solidFill>
                <a:latin typeface="Calibri"/>
              </a:rPr>
              <a:t>17 </a:t>
            </a:r>
            <a:r>
              <a:rPr kumimoji="0" lang="en-GB" sz="1125" b="0" i="0" u="none" strike="noStrike" kern="1200" cap="none" spc="0" normalizeH="0" baseline="0" noProof="0">
                <a:ln>
                  <a:noFill/>
                </a:ln>
                <a:solidFill>
                  <a:srgbClr val="1F497D"/>
                </a:solidFill>
                <a:effectLst/>
                <a:uLnTx/>
                <a:uFillTx/>
                <a:latin typeface="Calibri"/>
                <a:ea typeface="+mn-ea"/>
                <a:cs typeface="+mn-cs"/>
              </a:rPr>
              <a:t>Stage 2</a:t>
            </a:r>
            <a:endParaRPr kumimoji="0" lang="en-GB" sz="1125" b="0" i="0" u="none" strike="noStrike" kern="1200" cap="none" spc="0" normalizeH="0" baseline="0" noProof="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a:t>
            </a:r>
            <a:r>
              <a:rPr lang="en-GB" sz="1125">
                <a:solidFill>
                  <a:srgbClr val="1F497D"/>
                </a:solidFill>
                <a:latin typeface="Calibri"/>
              </a:rPr>
              <a:t>   5 </a:t>
            </a:r>
            <a:r>
              <a:rPr kumimoji="0" lang="en-GB" sz="1125" b="0" i="0" u="none" strike="noStrike" kern="1200" cap="none" spc="0" normalizeH="0" baseline="0" noProof="0">
                <a:ln>
                  <a:noFill/>
                </a:ln>
                <a:solidFill>
                  <a:srgbClr val="1F497D"/>
                </a:solidFill>
                <a:effectLst/>
                <a:uLnTx/>
                <a:uFillTx/>
                <a:latin typeface="Calibri"/>
                <a:ea typeface="+mn-ea"/>
                <a:cs typeface="+mn-cs"/>
              </a:rPr>
              <a:t>Stage 3, 3 LGSCO</a:t>
            </a:r>
            <a:endParaRPr kumimoji="0" lang="en-GB" sz="1125" b="0" i="0" u="none" strike="noStrike" kern="1200" cap="none" spc="0" normalizeH="0" baseline="0" noProof="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a:ln>
                  <a:noFill/>
                </a:ln>
                <a:solidFill>
                  <a:srgbClr val="4F81BD">
                    <a:lumMod val="75000"/>
                  </a:srgbClr>
                </a:solidFill>
                <a:effectLst/>
                <a:uLnTx/>
                <a:uFillTx/>
                <a:latin typeface="Calibri"/>
                <a:ea typeface="+mn-ea"/>
                <a:cs typeface="+mn-cs"/>
              </a:rPr>
              <a:t>  2021/22</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0" i="0" u="none" strike="noStrike" kern="1200" cap="none" spc="0" normalizeH="0" baseline="0" noProof="0">
                <a:ln>
                  <a:noFill/>
                </a:ln>
                <a:solidFill>
                  <a:prstClr val="black"/>
                </a:solidFill>
                <a:effectLst/>
                <a:uLnTx/>
                <a:uFillTx/>
                <a:latin typeface="Calibri"/>
                <a:ea typeface="+mn-ea"/>
                <a:cs typeface="+mn-cs"/>
              </a:rPr>
              <a:t>   </a:t>
            </a:r>
            <a:r>
              <a:rPr kumimoji="0" lang="en-GB" sz="1125" b="0" i="0" u="none" strike="noStrike" kern="1200" cap="none" spc="0" normalizeH="0" baseline="0" noProof="0">
                <a:ln>
                  <a:noFill/>
                </a:ln>
                <a:solidFill>
                  <a:srgbClr val="1F497D"/>
                </a:solidFill>
                <a:effectLst/>
                <a:uLnTx/>
                <a:uFillTx/>
                <a:latin typeface="Calibri"/>
                <a:ea typeface="+mn-ea"/>
                <a:cs typeface="+mn-cs"/>
              </a:rPr>
              <a:t>    68 complaints</a:t>
            </a: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35 Stage 1</a:t>
            </a:r>
            <a:endParaRPr kumimoji="0" lang="en-GB" sz="1125" b="0" i="0" u="none" strike="noStrike" kern="1200" cap="none" spc="0" normalizeH="0" baseline="0" noProof="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17 Stage 2 </a:t>
            </a: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a:t>
            </a:r>
            <a:r>
              <a:rPr lang="en-GB" sz="1125">
                <a:solidFill>
                  <a:srgbClr val="1F497D"/>
                </a:solidFill>
                <a:latin typeface="Calibri"/>
              </a:rPr>
              <a:t>2</a:t>
            </a:r>
            <a:r>
              <a:rPr kumimoji="0" lang="en-GB" sz="1125" b="0" i="0" u="none" strike="noStrike" kern="1200" cap="none" spc="0" normalizeH="0" baseline="0" noProof="0">
                <a:ln>
                  <a:noFill/>
                </a:ln>
                <a:solidFill>
                  <a:srgbClr val="1F497D"/>
                </a:solidFill>
                <a:effectLst/>
                <a:uLnTx/>
                <a:uFillTx/>
                <a:latin typeface="Calibri"/>
                <a:ea typeface="+mn-ea"/>
                <a:cs typeface="+mn-cs"/>
              </a:rPr>
              <a:t> Stage 3</a:t>
            </a: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a:ln>
                  <a:noFill/>
                </a:ln>
                <a:solidFill>
                  <a:srgbClr val="1F497D"/>
                </a:solidFill>
                <a:effectLst/>
                <a:uLnTx/>
                <a:uFillTx/>
                <a:latin typeface="Calibri"/>
                <a:ea typeface="+mn-ea"/>
                <a:cs typeface="+mn-cs"/>
              </a:rPr>
              <a:t>    14 LGSCO</a:t>
            </a:r>
            <a:endParaRPr kumimoji="0" lang="en-GB" sz="1340" b="0" i="0" u="none" strike="noStrike" kern="1200" cap="none" spc="0" normalizeH="0" baseline="0" noProof="0">
              <a:ln>
                <a:noFill/>
              </a:ln>
              <a:solidFill>
                <a:srgbClr val="1F497D"/>
              </a:solidFill>
              <a:effectLst/>
              <a:uLnTx/>
              <a:uFillTx/>
              <a:latin typeface="Calibri"/>
              <a:ea typeface="+mn-ea"/>
              <a:cs typeface="+mn-cs"/>
            </a:endParaRP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1125" b="1" i="0" u="none" strike="noStrike" kern="1200" cap="none" spc="0" normalizeH="0" baseline="0" noProof="0">
              <a:ln>
                <a:noFill/>
              </a:ln>
              <a:solidFill>
                <a:srgbClr val="4F81BD">
                  <a:lumMod val="75000"/>
                </a:srgbClr>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3D817FB9-5AA1-496D-8203-A581E2B7ADCA}"/>
              </a:ext>
            </a:extLst>
          </p:cNvPr>
          <p:cNvSpPr txBox="1"/>
          <p:nvPr/>
        </p:nvSpPr>
        <p:spPr>
          <a:xfrm>
            <a:off x="3735573" y="3698595"/>
            <a:ext cx="1106581" cy="83099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Which services were complaints submitted to?</a:t>
            </a:r>
          </a:p>
        </p:txBody>
      </p:sp>
      <p:sp>
        <p:nvSpPr>
          <p:cNvPr id="22" name="TextBox 21">
            <a:extLst>
              <a:ext uri="{FF2B5EF4-FFF2-40B4-BE49-F238E27FC236}">
                <a16:creationId xmlns:a16="http://schemas.microsoft.com/office/drawing/2014/main" id="{7F44B0EE-C231-480E-B7BD-EF21283CDD84}"/>
              </a:ext>
            </a:extLst>
          </p:cNvPr>
          <p:cNvSpPr txBox="1"/>
          <p:nvPr/>
        </p:nvSpPr>
        <p:spPr>
          <a:xfrm>
            <a:off x="630503" y="3231006"/>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23" name="Picture 22">
            <a:extLst>
              <a:ext uri="{FF2B5EF4-FFF2-40B4-BE49-F238E27FC236}">
                <a16:creationId xmlns:a16="http://schemas.microsoft.com/office/drawing/2014/main" id="{EFD6AE4E-F077-433A-BB7F-CCC0BEB7AADC}"/>
              </a:ext>
            </a:extLst>
          </p:cNvPr>
          <p:cNvPicPr>
            <a:picLocks noChangeAspect="1"/>
          </p:cNvPicPr>
          <p:nvPr/>
        </p:nvPicPr>
        <p:blipFill>
          <a:blip r:embed="rId8"/>
          <a:stretch>
            <a:fillRect/>
          </a:stretch>
        </p:blipFill>
        <p:spPr>
          <a:xfrm>
            <a:off x="887038" y="4265941"/>
            <a:ext cx="576212" cy="517691"/>
          </a:xfrm>
          <a:prstGeom prst="rect">
            <a:avLst/>
          </a:prstGeom>
        </p:spPr>
      </p:pic>
      <p:graphicFrame>
        <p:nvGraphicFramePr>
          <p:cNvPr id="24" name="Chart Placeholder 360" descr="Pie chart">
            <a:extLst>
              <a:ext uri="{FF2B5EF4-FFF2-40B4-BE49-F238E27FC236}">
                <a16:creationId xmlns:a16="http://schemas.microsoft.com/office/drawing/2014/main" id="{30F4A8AE-6EA9-466C-863E-4C1435406334}"/>
              </a:ext>
            </a:extLst>
          </p:cNvPr>
          <p:cNvGraphicFramePr>
            <a:graphicFrameLocks/>
          </p:cNvGraphicFramePr>
          <p:nvPr>
            <p:extLst>
              <p:ext uri="{D42A27DB-BD31-4B8C-83A1-F6EECF244321}">
                <p14:modId xmlns:p14="http://schemas.microsoft.com/office/powerpoint/2010/main" val="1198019108"/>
              </p:ext>
            </p:extLst>
          </p:nvPr>
        </p:nvGraphicFramePr>
        <p:xfrm>
          <a:off x="1515142" y="4038014"/>
          <a:ext cx="783918" cy="829537"/>
        </p:xfrm>
        <a:graphic>
          <a:graphicData uri="http://schemas.openxmlformats.org/drawingml/2006/chart">
            <c:chart xmlns:c="http://schemas.openxmlformats.org/drawingml/2006/chart" xmlns:r="http://schemas.openxmlformats.org/officeDocument/2006/relationships" r:id="rId9"/>
          </a:graphicData>
        </a:graphic>
      </p:graphicFrame>
      <p:sp>
        <p:nvSpPr>
          <p:cNvPr id="25" name="Text Placeholder 438">
            <a:extLst>
              <a:ext uri="{FF2B5EF4-FFF2-40B4-BE49-F238E27FC236}">
                <a16:creationId xmlns:a16="http://schemas.microsoft.com/office/drawing/2014/main" id="{04399C42-CB34-43CA-8B72-50272DA76E00}"/>
              </a:ext>
            </a:extLst>
          </p:cNvPr>
          <p:cNvSpPr txBox="1">
            <a:spLocks/>
          </p:cNvSpPr>
          <p:nvPr/>
        </p:nvSpPr>
        <p:spPr>
          <a:xfrm>
            <a:off x="1619945" y="4330357"/>
            <a:ext cx="574312" cy="439183"/>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26" name="Text Placeholder 28">
            <a:extLst>
              <a:ext uri="{FF2B5EF4-FFF2-40B4-BE49-F238E27FC236}">
                <a16:creationId xmlns:a16="http://schemas.microsoft.com/office/drawing/2014/main" id="{F89DEDBF-3D52-4470-B19C-DB9B407CD186}"/>
              </a:ext>
            </a:extLst>
          </p:cNvPr>
          <p:cNvSpPr txBox="1">
            <a:spLocks/>
          </p:cNvSpPr>
          <p:nvPr/>
        </p:nvSpPr>
        <p:spPr>
          <a:xfrm>
            <a:off x="2241160" y="4275652"/>
            <a:ext cx="1094899" cy="367843"/>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email/webform</a:t>
            </a:r>
          </a:p>
        </p:txBody>
      </p:sp>
      <p:sp>
        <p:nvSpPr>
          <p:cNvPr id="27" name="TextBox 21">
            <a:extLst>
              <a:ext uri="{FF2B5EF4-FFF2-40B4-BE49-F238E27FC236}">
                <a16:creationId xmlns:a16="http://schemas.microsoft.com/office/drawing/2014/main" id="{B56D3D88-1151-49EA-8CA0-59572CE3A0DA}"/>
              </a:ext>
            </a:extLst>
          </p:cNvPr>
          <p:cNvSpPr txBox="1"/>
          <p:nvPr/>
        </p:nvSpPr>
        <p:spPr>
          <a:xfrm>
            <a:off x="7113181" y="3192927"/>
            <a:ext cx="4276163" cy="27699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What were the key areas our residents were dissatisfied with?</a:t>
            </a:r>
          </a:p>
        </p:txBody>
      </p:sp>
      <p:sp>
        <p:nvSpPr>
          <p:cNvPr id="28" name="Text Placeholder 28">
            <a:extLst>
              <a:ext uri="{FF2B5EF4-FFF2-40B4-BE49-F238E27FC236}">
                <a16:creationId xmlns:a16="http://schemas.microsoft.com/office/drawing/2014/main" id="{5AB78BFC-BDB5-4851-91D4-26CCF3AE6B27}"/>
              </a:ext>
            </a:extLst>
          </p:cNvPr>
          <p:cNvSpPr txBox="1">
            <a:spLocks/>
          </p:cNvSpPr>
          <p:nvPr/>
        </p:nvSpPr>
        <p:spPr>
          <a:xfrm>
            <a:off x="8640600" y="3598370"/>
            <a:ext cx="703369" cy="240042"/>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Decision</a:t>
            </a:r>
          </a:p>
        </p:txBody>
      </p:sp>
      <p:sp>
        <p:nvSpPr>
          <p:cNvPr id="30" name="Text Placeholder 28">
            <a:extLst>
              <a:ext uri="{FF2B5EF4-FFF2-40B4-BE49-F238E27FC236}">
                <a16:creationId xmlns:a16="http://schemas.microsoft.com/office/drawing/2014/main" id="{0B778E01-04A6-47DA-BDCE-C75C2DD8CC45}"/>
              </a:ext>
            </a:extLst>
          </p:cNvPr>
          <p:cNvSpPr txBox="1">
            <a:spLocks/>
          </p:cNvSpPr>
          <p:nvPr/>
        </p:nvSpPr>
        <p:spPr>
          <a:xfrm>
            <a:off x="10305593" y="3602333"/>
            <a:ext cx="1143818" cy="369331"/>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Inadequate communication</a:t>
            </a:r>
          </a:p>
        </p:txBody>
      </p:sp>
      <p:sp>
        <p:nvSpPr>
          <p:cNvPr id="31" name="Text Placeholder 438">
            <a:extLst>
              <a:ext uri="{FF2B5EF4-FFF2-40B4-BE49-F238E27FC236}">
                <a16:creationId xmlns:a16="http://schemas.microsoft.com/office/drawing/2014/main" id="{48985714-9007-4075-8CD5-59652FE2D637}"/>
              </a:ext>
            </a:extLst>
          </p:cNvPr>
          <p:cNvSpPr txBox="1">
            <a:spLocks/>
          </p:cNvSpPr>
          <p:nvPr/>
        </p:nvSpPr>
        <p:spPr>
          <a:xfrm flipH="1">
            <a:off x="7199612" y="4517628"/>
            <a:ext cx="356268" cy="381643"/>
          </a:xfrm>
          <a:prstGeom prst="rect">
            <a:avLst/>
          </a:prstGeom>
        </p:spPr>
        <p:txBody>
          <a:bodyPr vert="horz" lIns="68580" tIns="34290" rIns="68580" bIns="34290" rtlCol="0" anchor="ctr">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a:solidFill>
                  <a:prstClr val="white"/>
                </a:solidFill>
                <a:latin typeface="Rockwell"/>
              </a:rPr>
              <a:t>5</a:t>
            </a: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3" name="Text Placeholder 438">
            <a:extLst>
              <a:ext uri="{FF2B5EF4-FFF2-40B4-BE49-F238E27FC236}">
                <a16:creationId xmlns:a16="http://schemas.microsoft.com/office/drawing/2014/main" id="{3C7FB4CB-5EC2-414E-B7D0-B8661A4D38BD}"/>
              </a:ext>
            </a:extLst>
          </p:cNvPr>
          <p:cNvSpPr txBox="1">
            <a:spLocks/>
          </p:cNvSpPr>
          <p:nvPr/>
        </p:nvSpPr>
        <p:spPr>
          <a:xfrm>
            <a:off x="10676858" y="4582441"/>
            <a:ext cx="435498" cy="283137"/>
          </a:xfrm>
          <a:prstGeom prst="rect">
            <a:avLst/>
          </a:prstGeom>
        </p:spPr>
        <p:txBody>
          <a:bodyPr vert="horz" lIns="68580" tIns="34290" rIns="68580" bIns="34290" rtlCol="0" anchor="ctr">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a:ln>
                  <a:noFill/>
                </a:ln>
                <a:solidFill>
                  <a:prstClr val="white"/>
                </a:solidFill>
                <a:effectLst/>
                <a:uLnTx/>
                <a:uFillTx/>
                <a:latin typeface="Rockwell"/>
                <a:ea typeface="+mn-ea"/>
                <a:cs typeface="+mn-cs"/>
              </a:rPr>
              <a:t>2</a:t>
            </a:r>
            <a:r>
              <a:rPr lang="en-US" sz="1875">
                <a:solidFill>
                  <a:prstClr val="white"/>
                </a:solidFill>
                <a:latin typeface="Rockwell"/>
              </a:rPr>
              <a:t>2</a:t>
            </a: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4" name="Rectangle: Rounded Corners 118">
            <a:extLst>
              <a:ext uri="{FF2B5EF4-FFF2-40B4-BE49-F238E27FC236}">
                <a16:creationId xmlns:a16="http://schemas.microsoft.com/office/drawing/2014/main" id="{71B27411-D510-4EC9-8445-5FFA0DAA378C}"/>
              </a:ext>
            </a:extLst>
          </p:cNvPr>
          <p:cNvSpPr/>
          <p:nvPr/>
        </p:nvSpPr>
        <p:spPr>
          <a:xfrm>
            <a:off x="417414" y="4982676"/>
            <a:ext cx="11220688" cy="1823967"/>
          </a:xfrm>
          <a:prstGeom prst="roundRect">
            <a:avLst>
              <a:gd name="adj" fmla="val 4165"/>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39" name="Chart 38"/>
          <p:cNvGraphicFramePr/>
          <p:nvPr>
            <p:extLst>
              <p:ext uri="{D42A27DB-BD31-4B8C-83A1-F6EECF244321}">
                <p14:modId xmlns:p14="http://schemas.microsoft.com/office/powerpoint/2010/main" val="2813772494"/>
              </p:ext>
            </p:extLst>
          </p:nvPr>
        </p:nvGraphicFramePr>
        <p:xfrm>
          <a:off x="906100" y="1562483"/>
          <a:ext cx="4758197" cy="1425882"/>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0" name="Chart 39"/>
          <p:cNvGraphicFramePr/>
          <p:nvPr>
            <p:extLst>
              <p:ext uri="{D42A27DB-BD31-4B8C-83A1-F6EECF244321}">
                <p14:modId xmlns:p14="http://schemas.microsoft.com/office/powerpoint/2010/main" val="205398939"/>
              </p:ext>
            </p:extLst>
          </p:nvPr>
        </p:nvGraphicFramePr>
        <p:xfrm>
          <a:off x="6137484" y="1418470"/>
          <a:ext cx="3421538" cy="155795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1" name="Chart 40"/>
          <p:cNvGraphicFramePr/>
          <p:nvPr>
            <p:extLst>
              <p:ext uri="{D42A27DB-BD31-4B8C-83A1-F6EECF244321}">
                <p14:modId xmlns:p14="http://schemas.microsoft.com/office/powerpoint/2010/main" val="3758907841"/>
              </p:ext>
            </p:extLst>
          </p:nvPr>
        </p:nvGraphicFramePr>
        <p:xfrm>
          <a:off x="4197208" y="2917609"/>
          <a:ext cx="3468570" cy="2295038"/>
        </p:xfrm>
        <a:graphic>
          <a:graphicData uri="http://schemas.openxmlformats.org/drawingml/2006/chart">
            <c:chart xmlns:c="http://schemas.openxmlformats.org/drawingml/2006/chart" xmlns:r="http://schemas.openxmlformats.org/officeDocument/2006/relationships" r:id="rId12"/>
          </a:graphicData>
        </a:graphic>
      </p:graphicFrame>
      <p:pic>
        <p:nvPicPr>
          <p:cNvPr id="43" name="Picture 42">
            <a:extLst>
              <a:ext uri="{FF2B5EF4-FFF2-40B4-BE49-F238E27FC236}">
                <a16:creationId xmlns:a16="http://schemas.microsoft.com/office/drawing/2014/main" id="{F3273531-8187-435A-926F-BCE3BDF92A3D}"/>
              </a:ext>
            </a:extLst>
          </p:cNvPr>
          <p:cNvPicPr>
            <a:picLocks noChangeAspect="1"/>
          </p:cNvPicPr>
          <p:nvPr/>
        </p:nvPicPr>
        <p:blipFill>
          <a:blip r:embed="rId13">
            <a:clrChange>
              <a:clrFrom>
                <a:srgbClr val="D4E1F3"/>
              </a:clrFrom>
              <a:clrTo>
                <a:srgbClr val="D4E1F3">
                  <a:alpha val="0"/>
                </a:srgbClr>
              </a:clrTo>
            </a:clrChange>
            <a:duotone>
              <a:prstClr val="black"/>
              <a:schemeClr val="accent1">
                <a:tint val="45000"/>
                <a:satMod val="400000"/>
              </a:schemeClr>
            </a:duotone>
            <a:extLst>
              <a:ext uri="{BEBA8EAE-BF5A-486C-A8C5-ECC9F3942E4B}">
                <a14:imgProps xmlns:a14="http://schemas.microsoft.com/office/drawing/2010/main">
                  <a14:imgLayer r:embed="rId14">
                    <a14:imgEffect>
                      <a14:colorTemperature colorTemp="5300"/>
                    </a14:imgEffect>
                  </a14:imgLayer>
                </a14:imgProps>
              </a:ext>
            </a:extLst>
          </a:blip>
          <a:stretch>
            <a:fillRect/>
          </a:stretch>
        </p:blipFill>
        <p:spPr>
          <a:xfrm>
            <a:off x="7021828" y="4038014"/>
            <a:ext cx="637452" cy="5341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6" name="TextBox 35">
            <a:extLst>
              <a:ext uri="{FF2B5EF4-FFF2-40B4-BE49-F238E27FC236}">
                <a16:creationId xmlns:a16="http://schemas.microsoft.com/office/drawing/2014/main" id="{579AA950-C807-46F6-8FB0-A8FC749AA741}"/>
              </a:ext>
            </a:extLst>
          </p:cNvPr>
          <p:cNvSpPr txBox="1"/>
          <p:nvPr/>
        </p:nvSpPr>
        <p:spPr>
          <a:xfrm>
            <a:off x="8793783" y="4524786"/>
            <a:ext cx="464212"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80" b="1">
                <a:solidFill>
                  <a:prstClr val="white"/>
                </a:solidFill>
                <a:latin typeface="Rockwell" panose="02060603020205020403" pitchFamily="18" charset="0"/>
              </a:rPr>
              <a:t>20</a:t>
            </a:r>
            <a:endPar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mn-ea"/>
              <a:cs typeface="+mn-cs"/>
            </a:endParaRPr>
          </a:p>
        </p:txBody>
      </p:sp>
      <p:sp>
        <p:nvSpPr>
          <p:cNvPr id="44" name="TextBox 43">
            <a:extLst>
              <a:ext uri="{FF2B5EF4-FFF2-40B4-BE49-F238E27FC236}">
                <a16:creationId xmlns:a16="http://schemas.microsoft.com/office/drawing/2014/main" id="{601BCFAD-7AC1-4AB8-AEA4-E13B02EDCD9B}"/>
              </a:ext>
            </a:extLst>
          </p:cNvPr>
          <p:cNvSpPr txBox="1"/>
          <p:nvPr/>
        </p:nvSpPr>
        <p:spPr>
          <a:xfrm>
            <a:off x="6920944" y="3418797"/>
            <a:ext cx="86748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Data protection/accuracy of records</a:t>
            </a:r>
          </a:p>
        </p:txBody>
      </p:sp>
      <p:sp>
        <p:nvSpPr>
          <p:cNvPr id="45" name="TextBox 44">
            <a:extLst>
              <a:ext uri="{FF2B5EF4-FFF2-40B4-BE49-F238E27FC236}">
                <a16:creationId xmlns:a16="http://schemas.microsoft.com/office/drawing/2014/main" id="{A0BC46ED-91CD-430F-8C63-8516766B3F9C}"/>
              </a:ext>
            </a:extLst>
          </p:cNvPr>
          <p:cNvSpPr txBox="1"/>
          <p:nvPr/>
        </p:nvSpPr>
        <p:spPr>
          <a:xfrm>
            <a:off x="9279849" y="3586694"/>
            <a:ext cx="120977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Inadequate service</a:t>
            </a:r>
          </a:p>
        </p:txBody>
      </p:sp>
      <p:pic>
        <p:nvPicPr>
          <p:cNvPr id="46" name="Picture 45">
            <a:extLst>
              <a:ext uri="{FF2B5EF4-FFF2-40B4-BE49-F238E27FC236}">
                <a16:creationId xmlns:a16="http://schemas.microsoft.com/office/drawing/2014/main" id="{A653667A-B3BA-4461-8FBE-3047D7FED660}"/>
              </a:ext>
            </a:extLst>
          </p:cNvPr>
          <p:cNvPicPr/>
          <p:nvPr/>
        </p:nvPicPr>
        <p:blipFill rotWithShape="1">
          <a:blip r:embed="rId15">
            <a:duotone>
              <a:prstClr val="black"/>
              <a:srgbClr val="0000A4">
                <a:tint val="45000"/>
                <a:satMod val="400000"/>
              </a:srgbClr>
            </a:duotone>
            <a:extLst>
              <a:ext uri="{BEBA8EAE-BF5A-486C-A8C5-ECC9F3942E4B}">
                <a14:imgProps xmlns:a14="http://schemas.microsoft.com/office/drawing/2010/main">
                  <a14:imgLayer r:embed="rId16">
                    <a14:imgEffect>
                      <a14:colorTemperature colorTemp="11200"/>
                    </a14:imgEffect>
                    <a14:imgEffect>
                      <a14:saturation sat="87000"/>
                    </a14:imgEffect>
                  </a14:imgLayer>
                </a14:imgProps>
              </a:ext>
            </a:extLst>
          </a:blip>
          <a:srcRect t="8744"/>
          <a:stretch/>
        </p:blipFill>
        <p:spPr bwMode="auto">
          <a:xfrm>
            <a:off x="9657690" y="4017638"/>
            <a:ext cx="521822" cy="5160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a:ext>
          </a:extLst>
        </p:spPr>
      </p:pic>
      <p:sp>
        <p:nvSpPr>
          <p:cNvPr id="47" name="TextBox 46">
            <a:extLst>
              <a:ext uri="{FF2B5EF4-FFF2-40B4-BE49-F238E27FC236}">
                <a16:creationId xmlns:a16="http://schemas.microsoft.com/office/drawing/2014/main" id="{BB89E392-D2F8-4BB5-AFFB-481AF8D83188}"/>
              </a:ext>
            </a:extLst>
          </p:cNvPr>
          <p:cNvSpPr txBox="1"/>
          <p:nvPr/>
        </p:nvSpPr>
        <p:spPr>
          <a:xfrm>
            <a:off x="9693540" y="4517628"/>
            <a:ext cx="464212"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80" b="1">
                <a:solidFill>
                  <a:prstClr val="white"/>
                </a:solidFill>
                <a:latin typeface="Rockwell" panose="02060603020205020403" pitchFamily="18" charset="0"/>
              </a:rPr>
              <a:t>19</a:t>
            </a:r>
            <a:endPar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mn-ea"/>
              <a:cs typeface="+mn-cs"/>
            </a:endParaRPr>
          </a:p>
        </p:txBody>
      </p:sp>
      <p:pic>
        <p:nvPicPr>
          <p:cNvPr id="42" name="Picture 41">
            <a:extLst>
              <a:ext uri="{FF2B5EF4-FFF2-40B4-BE49-F238E27FC236}">
                <a16:creationId xmlns:a16="http://schemas.microsoft.com/office/drawing/2014/main" id="{46644DE6-31E3-C244-1485-DAB641441228}"/>
              </a:ext>
            </a:extLst>
          </p:cNvPr>
          <p:cNvPicPr/>
          <p:nvPr/>
        </p:nvPicPr>
        <p:blipFill rotWithShape="1">
          <a:blip r:embed="rId17"/>
          <a:srcRect l="11281" t="6703" r="3497" b="5455"/>
          <a:stretch/>
        </p:blipFill>
        <p:spPr bwMode="auto">
          <a:xfrm>
            <a:off x="7885583" y="4038014"/>
            <a:ext cx="564406" cy="489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a:ext>
          </a:extLst>
        </p:spPr>
      </p:pic>
      <p:sp>
        <p:nvSpPr>
          <p:cNvPr id="48" name="Text Placeholder 28">
            <a:extLst>
              <a:ext uri="{FF2B5EF4-FFF2-40B4-BE49-F238E27FC236}">
                <a16:creationId xmlns:a16="http://schemas.microsoft.com/office/drawing/2014/main" id="{CB2F5E39-4B5A-265C-7A42-F420AE210181}"/>
              </a:ext>
            </a:extLst>
          </p:cNvPr>
          <p:cNvSpPr txBox="1">
            <a:spLocks/>
          </p:cNvSpPr>
          <p:nvPr/>
        </p:nvSpPr>
        <p:spPr>
          <a:xfrm>
            <a:off x="7825043" y="3628328"/>
            <a:ext cx="703369" cy="240042"/>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900">
                <a:solidFill>
                  <a:prstClr val="white"/>
                </a:solidFill>
                <a:latin typeface="Verdana"/>
              </a:rPr>
              <a:t>Staff conduct</a:t>
            </a:r>
            <a:endParaRPr kumimoji="0" lang="en-US" sz="900" b="0" i="0" u="none" strike="noStrike" kern="1200" cap="none" spc="0" normalizeH="0" baseline="0" noProof="0">
              <a:ln>
                <a:noFill/>
              </a:ln>
              <a:solidFill>
                <a:prstClr val="white"/>
              </a:solidFill>
              <a:effectLst/>
              <a:uLnTx/>
              <a:uFillTx/>
              <a:latin typeface="Verdana"/>
              <a:ea typeface="+mn-ea"/>
              <a:cs typeface="+mn-cs"/>
            </a:endParaRPr>
          </a:p>
        </p:txBody>
      </p:sp>
      <p:sp>
        <p:nvSpPr>
          <p:cNvPr id="49" name="TextBox 48">
            <a:extLst>
              <a:ext uri="{FF2B5EF4-FFF2-40B4-BE49-F238E27FC236}">
                <a16:creationId xmlns:a16="http://schemas.microsoft.com/office/drawing/2014/main" id="{7817CB33-F205-01F8-DD3F-DB58C003439B}"/>
              </a:ext>
            </a:extLst>
          </p:cNvPr>
          <p:cNvSpPr txBox="1"/>
          <p:nvPr/>
        </p:nvSpPr>
        <p:spPr>
          <a:xfrm>
            <a:off x="7967953" y="4508672"/>
            <a:ext cx="353283"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mn-ea"/>
                <a:cs typeface="+mn-cs"/>
              </a:rPr>
              <a:t>2</a:t>
            </a:r>
          </a:p>
        </p:txBody>
      </p:sp>
      <p:sp>
        <p:nvSpPr>
          <p:cNvPr id="29" name="TextBox 28">
            <a:extLst>
              <a:ext uri="{FF2B5EF4-FFF2-40B4-BE49-F238E27FC236}">
                <a16:creationId xmlns:a16="http://schemas.microsoft.com/office/drawing/2014/main" id="{AF4C7451-7254-4FE6-5B0F-1DE1F9B709D4}"/>
              </a:ext>
            </a:extLst>
          </p:cNvPr>
          <p:cNvSpPr txBox="1"/>
          <p:nvPr/>
        </p:nvSpPr>
        <p:spPr>
          <a:xfrm>
            <a:off x="647115" y="454670"/>
            <a:ext cx="11763899" cy="338554"/>
          </a:xfrm>
          <a:prstGeom prst="rect">
            <a:avLst/>
          </a:prstGeom>
          <a:noFill/>
        </p:spPr>
        <p:txBody>
          <a:bodyPr wrap="square" rtlCol="0">
            <a:spAutoFit/>
          </a:body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1600" b="1" i="0" u="none" strike="noStrike" kern="1200" cap="none" spc="0" normalizeH="0" baseline="0" noProof="0" dirty="0">
                <a:ln>
                  <a:noFill/>
                </a:ln>
                <a:solidFill>
                  <a:srgbClr val="0070C0"/>
                </a:solidFill>
                <a:effectLst/>
                <a:uLnTx/>
                <a:uFillTx/>
                <a:latin typeface="Calibri Light" panose="020F0302020204030204" pitchFamily="34" charset="0"/>
                <a:ea typeface="+mj-ea"/>
                <a:cs typeface="Calibri Light" panose="020F0302020204030204" pitchFamily="34" charset="0"/>
              </a:rPr>
              <a:t>45 complaints were resolved informally. </a:t>
            </a:r>
            <a:endParaRPr kumimoji="0" lang="en-GB" b="1" i="0" u="none" strike="noStrike" kern="1200" cap="none" spc="0" normalizeH="0" baseline="0" noProof="0" dirty="0">
              <a:ln>
                <a:noFill/>
              </a:ln>
              <a:solidFill>
                <a:srgbClr val="0070C0"/>
              </a:solidFill>
              <a:effectLst/>
              <a:uLnTx/>
              <a:uFillTx/>
              <a:latin typeface="Calibri"/>
              <a:ea typeface="+mj-ea"/>
              <a:cs typeface="+mj-cs"/>
            </a:endParaRPr>
          </a:p>
        </p:txBody>
      </p:sp>
      <p:graphicFrame>
        <p:nvGraphicFramePr>
          <p:cNvPr id="50" name="Chart Placeholder 360" descr="Pie chart">
            <a:extLst>
              <a:ext uri="{FF2B5EF4-FFF2-40B4-BE49-F238E27FC236}">
                <a16:creationId xmlns:a16="http://schemas.microsoft.com/office/drawing/2014/main" id="{6AB52C70-F610-C196-45B0-DDAF5417254A}"/>
              </a:ext>
            </a:extLst>
          </p:cNvPr>
          <p:cNvGraphicFramePr>
            <a:graphicFrameLocks/>
          </p:cNvGraphicFramePr>
          <p:nvPr>
            <p:extLst>
              <p:ext uri="{D42A27DB-BD31-4B8C-83A1-F6EECF244321}">
                <p14:modId xmlns:p14="http://schemas.microsoft.com/office/powerpoint/2010/main" val="3441610952"/>
              </p:ext>
            </p:extLst>
          </p:nvPr>
        </p:nvGraphicFramePr>
        <p:xfrm>
          <a:off x="1527906" y="3556350"/>
          <a:ext cx="783918" cy="829537"/>
        </p:xfrm>
        <a:graphic>
          <a:graphicData uri="http://schemas.openxmlformats.org/drawingml/2006/chart">
            <c:chart xmlns:c="http://schemas.openxmlformats.org/drawingml/2006/chart" xmlns:r="http://schemas.openxmlformats.org/officeDocument/2006/relationships" r:id="rId18"/>
          </a:graphicData>
        </a:graphic>
      </p:graphicFrame>
    </p:spTree>
    <p:extLst>
      <p:ext uri="{BB962C8B-B14F-4D97-AF65-F5344CB8AC3E}">
        <p14:creationId xmlns:p14="http://schemas.microsoft.com/office/powerpoint/2010/main" val="16971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76498" y="309092"/>
            <a:ext cx="10663572" cy="906107"/>
          </a:xfrm>
          <a:prstGeom prst="rect">
            <a:avLst/>
          </a:prstGeom>
        </p:spPr>
        <p:txBody>
          <a:bodyPr lIns="91440" tIns="45720" rIns="91440" bIns="45720" anchor="t">
            <a:normAutofit/>
          </a:bodyPr>
          <a:lstStyle>
            <a:lvl1pPr algn="ctr" defTabSz="653139" rtl="0" eaLnBrk="1" latinLnBrk="0" hangingPunct="1">
              <a:spcBef>
                <a:spcPct val="0"/>
              </a:spcBef>
              <a:buNone/>
              <a:defRPr sz="3163"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100" b="1" i="0" u="none" strike="noStrike" kern="1200" cap="none" spc="0" normalizeH="0" baseline="0" noProof="0">
                <a:ln>
                  <a:noFill/>
                </a:ln>
                <a:solidFill>
                  <a:prstClr val="black"/>
                </a:solidFill>
                <a:effectLst/>
                <a:uLnTx/>
                <a:uFillTx/>
                <a:ea typeface="+mj-ea"/>
                <a:cs typeface="+mj-cs"/>
              </a:rPr>
              <a:t>Formal Complaints </a:t>
            </a:r>
            <a:r>
              <a:rPr kumimoji="0" lang="en-GB" sz="2100" b="1" i="0" u="none" strike="noStrike" kern="1200" cap="none" spc="0" normalizeH="0" baseline="0" noProof="0">
                <a:ln>
                  <a:noFill/>
                </a:ln>
                <a:solidFill>
                  <a:srgbClr val="0070C0"/>
                </a:solidFill>
                <a:effectLst/>
                <a:uLnTx/>
                <a:uFillTx/>
                <a:ea typeface="+mj-ea"/>
                <a:cs typeface="+mj-cs"/>
              </a:rPr>
              <a:t>I </a:t>
            </a:r>
            <a:r>
              <a:rPr lang="en-GB" sz="2100" b="1">
                <a:solidFill>
                  <a:srgbClr val="0070C0"/>
                </a:solidFill>
              </a:rPr>
              <a:t>Housing</a:t>
            </a:r>
            <a:endParaRPr kumimoji="0" lang="en-GB" sz="2100" b="1" i="0" u="none" strike="noStrike" kern="1200" cap="none" spc="0" normalizeH="0" baseline="0" noProof="0">
              <a:ln>
                <a:noFill/>
              </a:ln>
              <a:solidFill>
                <a:srgbClr val="0070C0"/>
              </a:solidFill>
              <a:effectLst/>
              <a:uLnTx/>
              <a:uFillTx/>
              <a:ea typeface="+mj-ea"/>
              <a:cs typeface="Calibri" panose="020F0502020204030204" pitchFamily="34" charset="0"/>
            </a:endParaRPr>
          </a:p>
        </p:txBody>
      </p:sp>
      <p:sp>
        <p:nvSpPr>
          <p:cNvPr id="3" name="Rectangle: Rounded Corners 101">
            <a:extLst>
              <a:ext uri="{FF2B5EF4-FFF2-40B4-BE49-F238E27FC236}">
                <a16:creationId xmlns:a16="http://schemas.microsoft.com/office/drawing/2014/main" id="{6128DB79-7202-4A9D-A6AC-176A6662FB5B}"/>
              </a:ext>
            </a:extLst>
          </p:cNvPr>
          <p:cNvSpPr/>
          <p:nvPr/>
        </p:nvSpPr>
        <p:spPr>
          <a:xfrm>
            <a:off x="6008883" y="3220348"/>
            <a:ext cx="5531187"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Rounded Corners 95">
            <a:extLst>
              <a:ext uri="{FF2B5EF4-FFF2-40B4-BE49-F238E27FC236}">
                <a16:creationId xmlns:a16="http://schemas.microsoft.com/office/drawing/2014/main" id="{95462CA7-AEEB-4B03-8416-E6A19425CEEB}"/>
              </a:ext>
            </a:extLst>
          </p:cNvPr>
          <p:cNvSpPr/>
          <p:nvPr/>
        </p:nvSpPr>
        <p:spPr>
          <a:xfrm>
            <a:off x="775421" y="3222695"/>
            <a:ext cx="2915260"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 name="Text Placeholder 438">
            <a:extLst>
              <a:ext uri="{FF2B5EF4-FFF2-40B4-BE49-F238E27FC236}">
                <a16:creationId xmlns:a16="http://schemas.microsoft.com/office/drawing/2014/main" id="{B49A98DC-0484-43DA-8119-2585E759C606}"/>
              </a:ext>
            </a:extLst>
          </p:cNvPr>
          <p:cNvSpPr txBox="1">
            <a:spLocks/>
          </p:cNvSpPr>
          <p:nvPr/>
        </p:nvSpPr>
        <p:spPr>
          <a:xfrm>
            <a:off x="1258018" y="2770415"/>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6"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880417" y="5470019"/>
          <a:ext cx="815578" cy="819150"/>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57758" y="3850508"/>
            <a:ext cx="422233" cy="4071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48847" y="3868588"/>
            <a:ext cx="463793" cy="3954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0"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95477" y="3538416"/>
          <a:ext cx="709776" cy="757863"/>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 Placeholder 438">
            <a:extLst>
              <a:ext uri="{FF2B5EF4-FFF2-40B4-BE49-F238E27FC236}">
                <a16:creationId xmlns:a16="http://schemas.microsoft.com/office/drawing/2014/main" id="{B49A98DC-0484-43DA-8119-2585E759C606}"/>
              </a:ext>
            </a:extLst>
          </p:cNvPr>
          <p:cNvSpPr txBox="1">
            <a:spLocks/>
          </p:cNvSpPr>
          <p:nvPr/>
        </p:nvSpPr>
        <p:spPr>
          <a:xfrm>
            <a:off x="1668393" y="3744439"/>
            <a:ext cx="574312" cy="37909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sz="1800">
                <a:solidFill>
                  <a:prstClr val="white"/>
                </a:solidFill>
                <a:latin typeface="Rockwell" panose="02060603020205020403" pitchFamily="18" charset="0"/>
              </a:rPr>
              <a:t>8</a:t>
            </a:r>
            <a:endParaRPr kumimoji="0" lang="en-GB" sz="1800" b="1" i="0" u="none" strike="noStrike" kern="1200" cap="none" spc="0" normalizeH="0" baseline="0" noProof="0">
              <a:ln>
                <a:noFill/>
              </a:ln>
              <a:solidFill>
                <a:prstClr val="white"/>
              </a:solidFill>
              <a:effectLst/>
              <a:uLnTx/>
              <a:uFillTx/>
              <a:latin typeface="Rockwell" panose="02060603020205020403" pitchFamily="18" charset="0"/>
              <a:ea typeface="+mn-ea"/>
              <a:cs typeface="+mn-cs"/>
            </a:endParaRPr>
          </a:p>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6498" y="3686709"/>
            <a:ext cx="661045" cy="461279"/>
          </a:xfrm>
          <a:prstGeom prst="rect">
            <a:avLst/>
          </a:prstGeom>
        </p:spPr>
      </p:pic>
      <p:sp>
        <p:nvSpPr>
          <p:cNvPr id="13" name="Text Placeholder 28">
            <a:extLst>
              <a:ext uri="{FF2B5EF4-FFF2-40B4-BE49-F238E27FC236}">
                <a16:creationId xmlns:a16="http://schemas.microsoft.com/office/drawing/2014/main" id="{12BCD4F1-2504-47C1-99F6-B39BCBDDC0FB}"/>
              </a:ext>
            </a:extLst>
          </p:cNvPr>
          <p:cNvSpPr txBox="1">
            <a:spLocks/>
          </p:cNvSpPr>
          <p:nvPr/>
        </p:nvSpPr>
        <p:spPr>
          <a:xfrm>
            <a:off x="2296099" y="3823696"/>
            <a:ext cx="1106510" cy="288382"/>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Letter or phone </a:t>
            </a:r>
          </a:p>
        </p:txBody>
      </p:sp>
      <p:sp>
        <p:nvSpPr>
          <p:cNvPr id="15" name="Rectangle: Rounded Corners 66">
            <a:extLst>
              <a:ext uri="{FF2B5EF4-FFF2-40B4-BE49-F238E27FC236}">
                <a16:creationId xmlns:a16="http://schemas.microsoft.com/office/drawing/2014/main" id="{9C5808C2-ECC5-4CD0-87AF-46B374EF53DD}"/>
              </a:ext>
            </a:extLst>
          </p:cNvPr>
          <p:cNvSpPr/>
          <p:nvPr/>
        </p:nvSpPr>
        <p:spPr>
          <a:xfrm>
            <a:off x="761186" y="1334298"/>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6" name="TextBox 21">
            <a:extLst>
              <a:ext uri="{FF2B5EF4-FFF2-40B4-BE49-F238E27FC236}">
                <a16:creationId xmlns:a16="http://schemas.microsoft.com/office/drawing/2014/main" id="{5F457759-E3DE-47D4-B730-57C0F951EFC6}"/>
              </a:ext>
            </a:extLst>
          </p:cNvPr>
          <p:cNvSpPr txBox="1"/>
          <p:nvPr/>
        </p:nvSpPr>
        <p:spPr>
          <a:xfrm>
            <a:off x="769121" y="1301355"/>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17" name="Rectangle: Rounded Corners 82">
            <a:extLst>
              <a:ext uri="{FF2B5EF4-FFF2-40B4-BE49-F238E27FC236}">
                <a16:creationId xmlns:a16="http://schemas.microsoft.com/office/drawing/2014/main" id="{753107B4-27F0-4831-9E35-010B4E0FDA85}"/>
              </a:ext>
            </a:extLst>
          </p:cNvPr>
          <p:cNvSpPr/>
          <p:nvPr/>
        </p:nvSpPr>
        <p:spPr>
          <a:xfrm>
            <a:off x="3772660" y="3237259"/>
            <a:ext cx="2194538"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8" name="TextBox 21">
            <a:extLst>
              <a:ext uri="{FF2B5EF4-FFF2-40B4-BE49-F238E27FC236}">
                <a16:creationId xmlns:a16="http://schemas.microsoft.com/office/drawing/2014/main" id="{77629993-5A07-435E-80A7-3EA19B166827}"/>
              </a:ext>
            </a:extLst>
          </p:cNvPr>
          <p:cNvSpPr txBox="1"/>
          <p:nvPr/>
        </p:nvSpPr>
        <p:spPr>
          <a:xfrm>
            <a:off x="5986739" y="1301355"/>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19" name="Rectangle: Rounded Corners 88">
            <a:extLst>
              <a:ext uri="{FF2B5EF4-FFF2-40B4-BE49-F238E27FC236}">
                <a16:creationId xmlns:a16="http://schemas.microsoft.com/office/drawing/2014/main" id="{F515B4B0-14C9-47CB-B41F-B72584063659}"/>
              </a:ext>
            </a:extLst>
          </p:cNvPr>
          <p:cNvSpPr/>
          <p:nvPr/>
        </p:nvSpPr>
        <p:spPr>
          <a:xfrm>
            <a:off x="5986739" y="1340779"/>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CB837BEE-DE61-4A86-BFC1-F9C4E92CE0F9}"/>
              </a:ext>
            </a:extLst>
          </p:cNvPr>
          <p:cNvSpPr txBox="1"/>
          <p:nvPr/>
        </p:nvSpPr>
        <p:spPr>
          <a:xfrm>
            <a:off x="9937104" y="1333966"/>
            <a:ext cx="1485775" cy="1785104"/>
          </a:xfrm>
          <a:prstGeom prst="rect">
            <a:avLst/>
          </a:prstGeom>
          <a:noFill/>
        </p:spPr>
        <p:txBody>
          <a:bodyPr wrap="square" rtlCol="0">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4F81BD">
                    <a:lumMod val="75000"/>
                  </a:srgbClr>
                </a:solidFill>
                <a:effectLst/>
                <a:uLnTx/>
                <a:uFillTx/>
                <a:latin typeface="Calibri"/>
                <a:ea typeface="+mn-ea"/>
                <a:cs typeface="+mn-cs"/>
              </a:rPr>
              <a:t>2020/21</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 </a:t>
            </a:r>
            <a:r>
              <a:rPr kumimoji="0" lang="en-GB" sz="1000" b="0" i="0" u="none" strike="noStrike" kern="1200" cap="none" spc="0" normalizeH="0" baseline="0" noProof="0">
                <a:ln>
                  <a:noFill/>
                </a:ln>
                <a:solidFill>
                  <a:srgbClr val="1F497D"/>
                </a:solidFill>
                <a:effectLst/>
                <a:uLnTx/>
                <a:uFillTx/>
                <a:latin typeface="Calibri"/>
                <a:ea typeface="+mn-ea"/>
                <a:cs typeface="+mn-cs"/>
              </a:rPr>
              <a:t> 61 complaints</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a:solidFill>
                  <a:srgbClr val="1F497D"/>
                </a:solidFill>
                <a:latin typeface="Calibri"/>
              </a:rPr>
              <a:t>48</a:t>
            </a:r>
            <a:r>
              <a:rPr kumimoji="0" lang="en-GB" sz="1000" b="0" i="0" u="none" strike="noStrike" kern="1200" cap="none" spc="0" normalizeH="0" baseline="0" noProof="0">
                <a:ln>
                  <a:noFill/>
                </a:ln>
                <a:solidFill>
                  <a:srgbClr val="1F497D"/>
                </a:solidFill>
                <a:effectLst/>
                <a:uLnTx/>
                <a:uFillTx/>
                <a:latin typeface="Calibri"/>
                <a:ea typeface="+mn-ea"/>
                <a:cs typeface="+mn-cs"/>
              </a:rPr>
              <a:t> Stage 1,</a:t>
            </a:r>
          </a:p>
          <a:p>
            <a:pPr marL="135000" marR="0" lvl="0" indent="-13500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a:ln>
                  <a:noFill/>
                </a:ln>
                <a:solidFill>
                  <a:srgbClr val="1F497D"/>
                </a:solidFill>
                <a:effectLst/>
                <a:uLnTx/>
                <a:uFillTx/>
                <a:latin typeface="Calibri"/>
                <a:ea typeface="+mn-ea"/>
                <a:cs typeface="+mn-cs"/>
              </a:rPr>
              <a:t> 12 Stage 2,  </a:t>
            </a:r>
          </a:p>
          <a:p>
            <a:pPr marL="135000" marR="0" lvl="0" indent="-13500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a:ln>
                  <a:noFill/>
                </a:ln>
                <a:solidFill>
                  <a:srgbClr val="1F497D"/>
                </a:solidFill>
                <a:effectLst/>
                <a:uLnTx/>
                <a:uFillTx/>
                <a:latin typeface="Calibri"/>
                <a:ea typeface="+mn-ea"/>
                <a:cs typeface="+mn-cs"/>
              </a:rPr>
              <a:t>   1 LGSCO, 0 HO</a:t>
            </a:r>
          </a:p>
          <a:p>
            <a:pPr marL="135000" marR="0" lvl="0" indent="-13500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0" normalizeH="0" baseline="0" noProof="0">
              <a:ln>
                <a:noFill/>
              </a:ln>
              <a:solidFill>
                <a:srgbClr val="1F497D"/>
              </a:solidFill>
              <a:effectLst/>
              <a:uLnTx/>
              <a:uFillTx/>
              <a:latin typeface="Calibri"/>
              <a:ea typeface="+mn-ea"/>
              <a:cs typeface="+mn-cs"/>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4F81BD">
                    <a:lumMod val="75000"/>
                  </a:srgbClr>
                </a:solidFill>
                <a:effectLst/>
                <a:uLnTx/>
                <a:uFillTx/>
                <a:latin typeface="Calibri"/>
                <a:ea typeface="+mn-ea"/>
                <a:cs typeface="+mn-cs"/>
              </a:rPr>
              <a:t> 2021/22</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4F81BD">
                    <a:lumMod val="75000"/>
                  </a:srgbClr>
                </a:solidFill>
                <a:effectLst/>
                <a:uLnTx/>
                <a:uFillTx/>
                <a:latin typeface="Calibri"/>
                <a:ea typeface="+mn-ea"/>
                <a:cs typeface="+mn-cs"/>
              </a:rPr>
              <a:t>   86 complaints:</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a:solidFill>
                  <a:srgbClr val="4F81BD">
                    <a:lumMod val="75000"/>
                  </a:srgbClr>
                </a:solidFill>
                <a:latin typeface="Calibri"/>
              </a:rPr>
              <a:t>59</a:t>
            </a:r>
            <a:r>
              <a:rPr kumimoji="0" lang="en-GB" sz="1000" b="0" i="0" u="none" strike="noStrike" kern="1200" cap="none" spc="0" normalizeH="0" baseline="0" noProof="0">
                <a:ln>
                  <a:noFill/>
                </a:ln>
                <a:solidFill>
                  <a:srgbClr val="4F81BD">
                    <a:lumMod val="75000"/>
                  </a:srgbClr>
                </a:solidFill>
                <a:effectLst/>
                <a:uLnTx/>
                <a:uFillTx/>
                <a:latin typeface="Calibri"/>
                <a:ea typeface="+mn-ea"/>
                <a:cs typeface="+mn-cs"/>
              </a:rPr>
              <a:t> Stage 1,</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a:ln>
                  <a:noFill/>
                </a:ln>
                <a:solidFill>
                  <a:srgbClr val="4F81BD">
                    <a:lumMod val="75000"/>
                  </a:srgbClr>
                </a:solidFill>
                <a:effectLst/>
                <a:uLnTx/>
                <a:uFillTx/>
                <a:latin typeface="Calibri"/>
                <a:ea typeface="+mn-ea"/>
                <a:cs typeface="+mn-cs"/>
              </a:rPr>
              <a:t>16 Stage 2, </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a:ln>
                  <a:noFill/>
                </a:ln>
                <a:solidFill>
                  <a:srgbClr val="4F81BD">
                    <a:lumMod val="75000"/>
                  </a:srgbClr>
                </a:solidFill>
                <a:effectLst/>
                <a:uLnTx/>
                <a:uFillTx/>
                <a:latin typeface="Calibri"/>
                <a:ea typeface="+mn-ea"/>
                <a:cs typeface="+mn-cs"/>
              </a:rPr>
              <a:t>   5 LGSCO, 6 HO</a:t>
            </a:r>
          </a:p>
        </p:txBody>
      </p:sp>
      <p:sp>
        <p:nvSpPr>
          <p:cNvPr id="21" name="TextBox 21">
            <a:extLst>
              <a:ext uri="{FF2B5EF4-FFF2-40B4-BE49-F238E27FC236}">
                <a16:creationId xmlns:a16="http://schemas.microsoft.com/office/drawing/2014/main" id="{3D817FB9-5AA1-496D-8203-A581E2B7ADCA}"/>
              </a:ext>
            </a:extLst>
          </p:cNvPr>
          <p:cNvSpPr txBox="1"/>
          <p:nvPr/>
        </p:nvSpPr>
        <p:spPr>
          <a:xfrm>
            <a:off x="3798592" y="3468363"/>
            <a:ext cx="1051155" cy="83099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Which services were complaints submitted to?</a:t>
            </a:r>
          </a:p>
        </p:txBody>
      </p:sp>
      <p:sp>
        <p:nvSpPr>
          <p:cNvPr id="22" name="TextBox 21">
            <a:extLst>
              <a:ext uri="{FF2B5EF4-FFF2-40B4-BE49-F238E27FC236}">
                <a16:creationId xmlns:a16="http://schemas.microsoft.com/office/drawing/2014/main" id="{7F44B0EE-C231-480E-B7BD-EF21283CDD84}"/>
              </a:ext>
            </a:extLst>
          </p:cNvPr>
          <p:cNvSpPr txBox="1"/>
          <p:nvPr/>
        </p:nvSpPr>
        <p:spPr>
          <a:xfrm>
            <a:off x="707169" y="3266906"/>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23" name="Picture 22">
            <a:extLst>
              <a:ext uri="{FF2B5EF4-FFF2-40B4-BE49-F238E27FC236}">
                <a16:creationId xmlns:a16="http://schemas.microsoft.com/office/drawing/2014/main" id="{EFD6AE4E-F077-433A-BB7F-CCC0BEB7AADC}"/>
              </a:ext>
            </a:extLst>
          </p:cNvPr>
          <p:cNvPicPr>
            <a:picLocks noChangeAspect="1"/>
          </p:cNvPicPr>
          <p:nvPr/>
        </p:nvPicPr>
        <p:blipFill>
          <a:blip r:embed="rId8"/>
          <a:stretch>
            <a:fillRect/>
          </a:stretch>
        </p:blipFill>
        <p:spPr>
          <a:xfrm>
            <a:off x="906101" y="4229949"/>
            <a:ext cx="576212" cy="517691"/>
          </a:xfrm>
          <a:prstGeom prst="rect">
            <a:avLst/>
          </a:prstGeom>
        </p:spPr>
      </p:pic>
      <p:sp>
        <p:nvSpPr>
          <p:cNvPr id="25" name="Text Placeholder 438">
            <a:extLst>
              <a:ext uri="{FF2B5EF4-FFF2-40B4-BE49-F238E27FC236}">
                <a16:creationId xmlns:a16="http://schemas.microsoft.com/office/drawing/2014/main" id="{04399C42-CB34-43CA-8B72-50272DA76E00}"/>
              </a:ext>
            </a:extLst>
          </p:cNvPr>
          <p:cNvSpPr txBox="1">
            <a:spLocks/>
          </p:cNvSpPr>
          <p:nvPr/>
        </p:nvSpPr>
        <p:spPr>
          <a:xfrm>
            <a:off x="1639008" y="4345404"/>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26" name="Text Placeholder 28">
            <a:extLst>
              <a:ext uri="{FF2B5EF4-FFF2-40B4-BE49-F238E27FC236}">
                <a16:creationId xmlns:a16="http://schemas.microsoft.com/office/drawing/2014/main" id="{F89DEDBF-3D52-4470-B19C-DB9B407CD186}"/>
              </a:ext>
            </a:extLst>
          </p:cNvPr>
          <p:cNvSpPr txBox="1">
            <a:spLocks/>
          </p:cNvSpPr>
          <p:nvPr/>
        </p:nvSpPr>
        <p:spPr>
          <a:xfrm>
            <a:off x="2349659" y="4352446"/>
            <a:ext cx="782484" cy="21709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Email/web form</a:t>
            </a:r>
          </a:p>
        </p:txBody>
      </p:sp>
      <p:sp>
        <p:nvSpPr>
          <p:cNvPr id="27" name="TextBox 21">
            <a:extLst>
              <a:ext uri="{FF2B5EF4-FFF2-40B4-BE49-F238E27FC236}">
                <a16:creationId xmlns:a16="http://schemas.microsoft.com/office/drawing/2014/main" id="{B56D3D88-1151-49EA-8CA0-59572CE3A0DA}"/>
              </a:ext>
            </a:extLst>
          </p:cNvPr>
          <p:cNvSpPr txBox="1"/>
          <p:nvPr/>
        </p:nvSpPr>
        <p:spPr>
          <a:xfrm>
            <a:off x="7115645" y="3176327"/>
            <a:ext cx="3566232"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What were our residents dissatisfied with?</a:t>
            </a:r>
          </a:p>
        </p:txBody>
      </p:sp>
      <p:sp>
        <p:nvSpPr>
          <p:cNvPr id="28" name="Text Placeholder 28">
            <a:extLst>
              <a:ext uri="{FF2B5EF4-FFF2-40B4-BE49-F238E27FC236}">
                <a16:creationId xmlns:a16="http://schemas.microsoft.com/office/drawing/2014/main" id="{5AB78BFC-BDB5-4851-91D4-26CCF3AE6B27}"/>
              </a:ext>
            </a:extLst>
          </p:cNvPr>
          <p:cNvSpPr txBox="1">
            <a:spLocks/>
          </p:cNvSpPr>
          <p:nvPr/>
        </p:nvSpPr>
        <p:spPr>
          <a:xfrm>
            <a:off x="7869026" y="3650713"/>
            <a:ext cx="816588" cy="259304"/>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700" b="0" i="0" u="none" strike="noStrike" kern="1200" cap="none" spc="0" normalizeH="0" baseline="0" noProof="0">
                <a:ln>
                  <a:noFill/>
                </a:ln>
                <a:solidFill>
                  <a:prstClr val="white"/>
                </a:solidFill>
                <a:effectLst/>
                <a:uLnTx/>
                <a:uFillTx/>
                <a:latin typeface="Verdana"/>
                <a:ea typeface="+mn-ea"/>
                <a:cs typeface="+mn-cs"/>
              </a:rPr>
              <a:t>Decision</a:t>
            </a:r>
          </a:p>
        </p:txBody>
      </p:sp>
      <p:sp>
        <p:nvSpPr>
          <p:cNvPr id="30" name="Text Placeholder 28">
            <a:extLst>
              <a:ext uri="{FF2B5EF4-FFF2-40B4-BE49-F238E27FC236}">
                <a16:creationId xmlns:a16="http://schemas.microsoft.com/office/drawing/2014/main" id="{0B778E01-04A6-47DA-BDCE-C75C2DD8CC45}"/>
              </a:ext>
            </a:extLst>
          </p:cNvPr>
          <p:cNvSpPr txBox="1">
            <a:spLocks/>
          </p:cNvSpPr>
          <p:nvPr/>
        </p:nvSpPr>
        <p:spPr>
          <a:xfrm>
            <a:off x="10006689" y="3515587"/>
            <a:ext cx="924369" cy="275994"/>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700" b="0" i="0" u="none" strike="noStrike" kern="1200" cap="none" spc="0" normalizeH="0" baseline="0" noProof="0">
                <a:ln>
                  <a:noFill/>
                </a:ln>
                <a:solidFill>
                  <a:prstClr val="white"/>
                </a:solidFill>
                <a:effectLst/>
                <a:uLnTx/>
                <a:uFillTx/>
                <a:latin typeface="Verdana"/>
                <a:ea typeface="+mn-ea"/>
                <a:cs typeface="+mn-cs"/>
              </a:rPr>
              <a:t>Lack of communication</a:t>
            </a:r>
          </a:p>
        </p:txBody>
      </p:sp>
      <p:sp>
        <p:nvSpPr>
          <p:cNvPr id="31" name="Text Placeholder 438">
            <a:extLst>
              <a:ext uri="{FF2B5EF4-FFF2-40B4-BE49-F238E27FC236}">
                <a16:creationId xmlns:a16="http://schemas.microsoft.com/office/drawing/2014/main" id="{48985714-9007-4075-8CD5-59652FE2D637}"/>
              </a:ext>
            </a:extLst>
          </p:cNvPr>
          <p:cNvSpPr txBox="1">
            <a:spLocks/>
          </p:cNvSpPr>
          <p:nvPr/>
        </p:nvSpPr>
        <p:spPr>
          <a:xfrm>
            <a:off x="8099844" y="4352446"/>
            <a:ext cx="407156" cy="381102"/>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a:solidFill>
                  <a:prstClr val="white"/>
                </a:solidFill>
                <a:latin typeface="Rockwell"/>
              </a:rPr>
              <a:t>17</a:t>
            </a: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2" name="Text Placeholder 438">
            <a:extLst>
              <a:ext uri="{FF2B5EF4-FFF2-40B4-BE49-F238E27FC236}">
                <a16:creationId xmlns:a16="http://schemas.microsoft.com/office/drawing/2014/main" id="{DFE6DF35-BBF9-4A70-A859-4F94A51955A4}"/>
              </a:ext>
            </a:extLst>
          </p:cNvPr>
          <p:cNvSpPr txBox="1">
            <a:spLocks/>
          </p:cNvSpPr>
          <p:nvPr/>
        </p:nvSpPr>
        <p:spPr>
          <a:xfrm>
            <a:off x="8829822" y="4338269"/>
            <a:ext cx="379661"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4" name="Rectangle: Rounded Corners 118">
            <a:extLst>
              <a:ext uri="{FF2B5EF4-FFF2-40B4-BE49-F238E27FC236}">
                <a16:creationId xmlns:a16="http://schemas.microsoft.com/office/drawing/2014/main" id="{71B27411-D510-4EC9-8445-5FFA0DAA378C}"/>
              </a:ext>
            </a:extLst>
          </p:cNvPr>
          <p:cNvSpPr/>
          <p:nvPr/>
        </p:nvSpPr>
        <p:spPr>
          <a:xfrm>
            <a:off x="119797" y="5001704"/>
            <a:ext cx="11952405" cy="1809893"/>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p:cNvPicPr>
            <a:picLocks noChangeAspect="1"/>
          </p:cNvPicPr>
          <p:nvPr/>
        </p:nvPicPr>
        <p:blipFill>
          <a:blip r:embed="rId9">
            <a:duotone>
              <a:prstClr val="black"/>
              <a:schemeClr val="accent1">
                <a:tint val="45000"/>
                <a:satMod val="400000"/>
              </a:schemeClr>
            </a:duotone>
          </a:blip>
          <a:stretch>
            <a:fillRect/>
          </a:stretch>
        </p:blipFill>
        <p:spPr>
          <a:xfrm>
            <a:off x="9544050" y="3870424"/>
            <a:ext cx="419835" cy="4071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9" name="TextBox 28"/>
          <p:cNvSpPr txBox="1"/>
          <p:nvPr/>
        </p:nvSpPr>
        <p:spPr>
          <a:xfrm>
            <a:off x="10759910" y="3542864"/>
            <a:ext cx="798616" cy="200055"/>
          </a:xfrm>
          <a:prstGeom prst="rect">
            <a:avLst/>
          </a:prstGeom>
          <a:noFill/>
          <a:ln>
            <a:noFill/>
          </a:ln>
        </p:spPr>
        <p:txBody>
          <a:bodyPr wrap="none" rtlCol="0">
            <a:spAutoFit/>
          </a:body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Staff Conduct</a:t>
            </a:r>
          </a:p>
        </p:txBody>
      </p:sp>
      <p:graphicFrame>
        <p:nvGraphicFramePr>
          <p:cNvPr id="39" name="Chart 38"/>
          <p:cNvGraphicFramePr/>
          <p:nvPr>
            <p:extLst>
              <p:ext uri="{D42A27DB-BD31-4B8C-83A1-F6EECF244321}">
                <p14:modId xmlns:p14="http://schemas.microsoft.com/office/powerpoint/2010/main" val="2956644123"/>
              </p:ext>
            </p:extLst>
          </p:nvPr>
        </p:nvGraphicFramePr>
        <p:xfrm>
          <a:off x="906100" y="1562483"/>
          <a:ext cx="4758197" cy="1425882"/>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0" name="Chart 39"/>
          <p:cNvGraphicFramePr/>
          <p:nvPr/>
        </p:nvGraphicFramePr>
        <p:xfrm>
          <a:off x="6146246" y="1556747"/>
          <a:ext cx="3421538" cy="155795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1" name="Chart 40"/>
          <p:cNvGraphicFramePr/>
          <p:nvPr>
            <p:extLst>
              <p:ext uri="{D42A27DB-BD31-4B8C-83A1-F6EECF244321}">
                <p14:modId xmlns:p14="http://schemas.microsoft.com/office/powerpoint/2010/main" val="1790547552"/>
              </p:ext>
            </p:extLst>
          </p:nvPr>
        </p:nvGraphicFramePr>
        <p:xfrm>
          <a:off x="3874200" y="2537646"/>
          <a:ext cx="4390301" cy="2716757"/>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42"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95744" y="4104426"/>
          <a:ext cx="709776" cy="757863"/>
        </p:xfrm>
        <a:graphic>
          <a:graphicData uri="http://schemas.openxmlformats.org/drawingml/2006/chart">
            <c:chart xmlns:c="http://schemas.openxmlformats.org/drawingml/2006/chart" xmlns:r="http://schemas.openxmlformats.org/officeDocument/2006/relationships" r:id="rId13"/>
          </a:graphicData>
        </a:graphic>
      </p:graphicFrame>
      <p:sp>
        <p:nvSpPr>
          <p:cNvPr id="44" name="Text Placeholder 438">
            <a:extLst>
              <a:ext uri="{FF2B5EF4-FFF2-40B4-BE49-F238E27FC236}">
                <a16:creationId xmlns:a16="http://schemas.microsoft.com/office/drawing/2014/main" id="{B49A98DC-0484-43DA-8119-2585E759C606}"/>
              </a:ext>
            </a:extLst>
          </p:cNvPr>
          <p:cNvSpPr txBox="1">
            <a:spLocks/>
          </p:cNvSpPr>
          <p:nvPr/>
        </p:nvSpPr>
        <p:spPr>
          <a:xfrm>
            <a:off x="1692089" y="4325663"/>
            <a:ext cx="439758" cy="292813"/>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sz="1800" dirty="0">
                <a:solidFill>
                  <a:prstClr val="white"/>
                </a:solidFill>
                <a:latin typeface="Rockwell" panose="02060603020205020403" pitchFamily="18" charset="0"/>
              </a:rPr>
              <a:t>78</a:t>
            </a:r>
            <a:endParaRPr kumimoji="0" lang="en-GB" sz="1800" b="1" i="0" u="none" strike="noStrike" kern="1200" cap="none" spc="0" normalizeH="0" baseline="0" noProof="0" dirty="0">
              <a:ln>
                <a:noFill/>
              </a:ln>
              <a:solidFill>
                <a:prstClr val="white"/>
              </a:solidFill>
              <a:effectLst/>
              <a:uLnTx/>
              <a:uFillTx/>
              <a:latin typeface="Rockwell" panose="02060603020205020403" pitchFamily="18" charset="0"/>
              <a:ea typeface="+mn-ea"/>
              <a:cs typeface="+mn-cs"/>
            </a:endParaRPr>
          </a:p>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24" name="TextBox 23"/>
          <p:cNvSpPr txBox="1"/>
          <p:nvPr/>
        </p:nvSpPr>
        <p:spPr>
          <a:xfrm>
            <a:off x="5985582" y="3012990"/>
            <a:ext cx="629508" cy="507831"/>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prstClr val="black"/>
                </a:solidFill>
                <a:effectLst/>
                <a:uLnTx/>
                <a:uFillTx/>
                <a:latin typeface="Calibri"/>
                <a:ea typeface="Verdana"/>
                <a:cs typeface="Calibri"/>
              </a:rPr>
              <a:t>Housing </a:t>
            </a:r>
            <a:endParaRPr kumimoji="0" lang="en-GB" sz="900" b="1" i="0" u="none" strike="noStrike" kern="1200" cap="none" spc="0" normalizeH="0" baseline="0" noProof="0">
              <a:ln>
                <a:noFill/>
              </a:ln>
              <a:solidFill>
                <a:prstClr val="black"/>
              </a:solidFill>
              <a:effectLst/>
              <a:uLnTx/>
              <a:uFillTx/>
              <a:latin typeface="Calibri"/>
              <a:ea typeface="Verdana" panose="020B0604030504040204" pitchFamily="34" charset="0"/>
              <a:cs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prstClr val="black"/>
                </a:solidFill>
                <a:effectLst/>
                <a:uLnTx/>
                <a:uFillTx/>
                <a:latin typeface="Calibri"/>
                <a:ea typeface="Verdana"/>
                <a:cs typeface="Calibri"/>
              </a:rPr>
              <a:t>Needs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prstClr val="black"/>
                </a:solidFill>
                <a:effectLst/>
                <a:uLnTx/>
                <a:uFillTx/>
                <a:latin typeface="Calibri"/>
                <a:ea typeface="Verdana"/>
                <a:cs typeface="Calibri"/>
              </a:rPr>
              <a:t>(16)</a:t>
            </a:r>
          </a:p>
        </p:txBody>
      </p:sp>
      <p:sp>
        <p:nvSpPr>
          <p:cNvPr id="55" name="TextBox 54"/>
          <p:cNvSpPr txBox="1"/>
          <p:nvPr/>
        </p:nvSpPr>
        <p:spPr>
          <a:xfrm>
            <a:off x="9345673" y="3534176"/>
            <a:ext cx="8165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Inadequate service</a:t>
            </a:r>
          </a:p>
        </p:txBody>
      </p:sp>
      <p:sp>
        <p:nvSpPr>
          <p:cNvPr id="56" name="TextBox 55"/>
          <p:cNvSpPr txBox="1"/>
          <p:nvPr/>
        </p:nvSpPr>
        <p:spPr>
          <a:xfrm flipH="1">
            <a:off x="9529429" y="4333014"/>
            <a:ext cx="468470"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80" b="1">
                <a:solidFill>
                  <a:prstClr val="white"/>
                </a:solidFill>
                <a:latin typeface="Rockwell" panose="02060603020205020403" pitchFamily="18" charset="0"/>
                <a:ea typeface="Verdana" panose="020B0604030504040204" pitchFamily="34" charset="0"/>
              </a:rPr>
              <a:t>37</a:t>
            </a:r>
            <a:endPar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Verdana" panose="020B0604030504040204" pitchFamily="34" charset="0"/>
              <a:cs typeface="+mn-cs"/>
            </a:endParaRPr>
          </a:p>
        </p:txBody>
      </p:sp>
      <p:pic>
        <p:nvPicPr>
          <p:cNvPr id="45" name="Picture 44">
            <a:extLst>
              <a:ext uri="{FF2B5EF4-FFF2-40B4-BE49-F238E27FC236}">
                <a16:creationId xmlns:a16="http://schemas.microsoft.com/office/drawing/2014/main" id="{7FC6382C-4BF6-4F04-9165-CA83DB820273}"/>
              </a:ext>
            </a:extLst>
          </p:cNvPr>
          <p:cNvPicPr/>
          <p:nvPr/>
        </p:nvPicPr>
        <p:blipFill rotWithShape="1">
          <a:blip r:embed="rId14"/>
          <a:srcRect l="11281" t="6703" r="3497" b="5455"/>
          <a:stretch/>
        </p:blipFill>
        <p:spPr bwMode="auto">
          <a:xfrm>
            <a:off x="10973864" y="3850508"/>
            <a:ext cx="442716" cy="4457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a:ext>
          </a:extLst>
        </p:spPr>
      </p:pic>
      <p:sp>
        <p:nvSpPr>
          <p:cNvPr id="49" name="TextBox 48">
            <a:extLst>
              <a:ext uri="{FF2B5EF4-FFF2-40B4-BE49-F238E27FC236}">
                <a16:creationId xmlns:a16="http://schemas.microsoft.com/office/drawing/2014/main" id="{5F954211-07CB-4BEF-B6FE-3299BF625520}"/>
              </a:ext>
            </a:extLst>
          </p:cNvPr>
          <p:cNvSpPr txBox="1"/>
          <p:nvPr/>
        </p:nvSpPr>
        <p:spPr>
          <a:xfrm>
            <a:off x="11015931" y="4333720"/>
            <a:ext cx="317673"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Verdana" panose="020B0604030504040204" pitchFamily="34" charset="0"/>
                <a:cs typeface="+mn-cs"/>
              </a:rPr>
              <a:t>3</a:t>
            </a:r>
          </a:p>
        </p:txBody>
      </p:sp>
      <p:sp>
        <p:nvSpPr>
          <p:cNvPr id="50" name="TextBox 49">
            <a:extLst>
              <a:ext uri="{FF2B5EF4-FFF2-40B4-BE49-F238E27FC236}">
                <a16:creationId xmlns:a16="http://schemas.microsoft.com/office/drawing/2014/main" id="{615E833B-F810-4420-AED4-341FCF37286C}"/>
              </a:ext>
            </a:extLst>
          </p:cNvPr>
          <p:cNvSpPr txBox="1"/>
          <p:nvPr/>
        </p:nvSpPr>
        <p:spPr>
          <a:xfrm>
            <a:off x="10249897" y="4325663"/>
            <a:ext cx="468391"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Verdana" panose="020B0604030504040204" pitchFamily="34" charset="0"/>
                <a:cs typeface="+mn-cs"/>
              </a:rPr>
              <a:t>15</a:t>
            </a:r>
          </a:p>
        </p:txBody>
      </p:sp>
      <p:pic>
        <p:nvPicPr>
          <p:cNvPr id="46" name="Picture 45">
            <a:extLst>
              <a:ext uri="{FF2B5EF4-FFF2-40B4-BE49-F238E27FC236}">
                <a16:creationId xmlns:a16="http://schemas.microsoft.com/office/drawing/2014/main" id="{E4C9C18A-0051-40A3-1814-A8F22E8411AE}"/>
              </a:ext>
            </a:extLst>
          </p:cNvPr>
          <p:cNvPicPr/>
          <p:nvPr/>
        </p:nvPicPr>
        <p:blipFill>
          <a:blip r:embed="rId15">
            <a:duotone>
              <a:prstClr val="black"/>
              <a:srgbClr val="4472C4">
                <a:tint val="45000"/>
                <a:satMod val="400000"/>
              </a:srgbClr>
            </a:duotone>
            <a:extLst>
              <a:ext uri="{BEBA8EAE-BF5A-486C-A8C5-ECC9F3942E4B}">
                <a14:imgProps xmlns:a14="http://schemas.microsoft.com/office/drawing/2010/main">
                  <a14:imgLayer r:embed="rId16">
                    <a14:imgEffect>
                      <a14:saturation sat="200000"/>
                    </a14:imgEffect>
                  </a14:imgLayer>
                </a14:imgProps>
              </a:ext>
            </a:extLst>
          </a:blip>
          <a:stretch>
            <a:fillRect/>
          </a:stretch>
        </p:blipFill>
        <p:spPr>
          <a:xfrm>
            <a:off x="8778964" y="3889667"/>
            <a:ext cx="433061" cy="3833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7" name="TextBox 46">
            <a:extLst>
              <a:ext uri="{FF2B5EF4-FFF2-40B4-BE49-F238E27FC236}">
                <a16:creationId xmlns:a16="http://schemas.microsoft.com/office/drawing/2014/main" id="{B610D19B-F2F5-A691-0890-F36F3DA84456}"/>
              </a:ext>
            </a:extLst>
          </p:cNvPr>
          <p:cNvSpPr txBox="1"/>
          <p:nvPr/>
        </p:nvSpPr>
        <p:spPr>
          <a:xfrm>
            <a:off x="8507000" y="3563492"/>
            <a:ext cx="97606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Maintenance repairs</a:t>
            </a:r>
          </a:p>
        </p:txBody>
      </p:sp>
      <p:sp>
        <p:nvSpPr>
          <p:cNvPr id="48" name="TextBox 47">
            <a:extLst>
              <a:ext uri="{FF2B5EF4-FFF2-40B4-BE49-F238E27FC236}">
                <a16:creationId xmlns:a16="http://schemas.microsoft.com/office/drawing/2014/main" id="{DD39598D-492E-A5AC-AA4C-A948DB5779DC}"/>
              </a:ext>
            </a:extLst>
          </p:cNvPr>
          <p:cNvSpPr txBox="1"/>
          <p:nvPr/>
        </p:nvSpPr>
        <p:spPr>
          <a:xfrm>
            <a:off x="8785898" y="4307364"/>
            <a:ext cx="515001"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Verdana" panose="020B0604030504040204" pitchFamily="34" charset="0"/>
                <a:cs typeface="+mn-cs"/>
              </a:rPr>
              <a:t>12</a:t>
            </a:r>
          </a:p>
        </p:txBody>
      </p:sp>
      <p:pic>
        <p:nvPicPr>
          <p:cNvPr id="51" name="Picture 50" descr="Text&#10;&#10;Description automatically generated">
            <a:extLst>
              <a:ext uri="{FF2B5EF4-FFF2-40B4-BE49-F238E27FC236}">
                <a16:creationId xmlns:a16="http://schemas.microsoft.com/office/drawing/2014/main" id="{041699D1-67B7-AE70-FBDF-F9570705E6D3}"/>
              </a:ext>
            </a:extLst>
          </p:cNvPr>
          <p:cNvPicPr/>
          <p:nvPr/>
        </p:nvPicPr>
        <p:blipFill>
          <a:blip r:embed="rId17">
            <a:duotone>
              <a:prstClr val="black"/>
              <a:srgbClr val="4472C4">
                <a:tint val="45000"/>
                <a:satMod val="400000"/>
              </a:srgbClr>
            </a:duotone>
          </a:blip>
          <a:stretch>
            <a:fillRect/>
          </a:stretch>
        </p:blipFill>
        <p:spPr>
          <a:xfrm>
            <a:off x="7263247" y="3850302"/>
            <a:ext cx="463793" cy="4272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2" name="TextBox 51">
            <a:extLst>
              <a:ext uri="{FF2B5EF4-FFF2-40B4-BE49-F238E27FC236}">
                <a16:creationId xmlns:a16="http://schemas.microsoft.com/office/drawing/2014/main" id="{00D65A80-AC20-2A55-5E49-8FDC8174AF25}"/>
              </a:ext>
            </a:extLst>
          </p:cNvPr>
          <p:cNvSpPr txBox="1"/>
          <p:nvPr/>
        </p:nvSpPr>
        <p:spPr>
          <a:xfrm>
            <a:off x="7364466" y="4301973"/>
            <a:ext cx="317673"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80" b="1">
                <a:solidFill>
                  <a:prstClr val="white"/>
                </a:solidFill>
                <a:latin typeface="Rockwell" panose="02060603020205020403" pitchFamily="18" charset="0"/>
                <a:ea typeface="Verdana" panose="020B0604030504040204" pitchFamily="34" charset="0"/>
              </a:rPr>
              <a:t>2</a:t>
            </a:r>
            <a:endParaRPr kumimoji="0" lang="en-GB" sz="1880" b="1" i="0" u="none" strike="noStrike" kern="1200" cap="none" spc="0" normalizeH="0" baseline="0" noProof="0">
              <a:ln>
                <a:noFill/>
              </a:ln>
              <a:solidFill>
                <a:prstClr val="white"/>
              </a:solidFill>
              <a:effectLst/>
              <a:uLnTx/>
              <a:uFillTx/>
              <a:latin typeface="Rockwell" panose="02060603020205020403" pitchFamily="18" charset="0"/>
              <a:ea typeface="Verdana" panose="020B0604030504040204" pitchFamily="34" charset="0"/>
              <a:cs typeface="+mn-cs"/>
            </a:endParaRPr>
          </a:p>
        </p:txBody>
      </p:sp>
      <p:sp>
        <p:nvSpPr>
          <p:cNvPr id="33" name="TextBox 32">
            <a:extLst>
              <a:ext uri="{FF2B5EF4-FFF2-40B4-BE49-F238E27FC236}">
                <a16:creationId xmlns:a16="http://schemas.microsoft.com/office/drawing/2014/main" id="{EF353589-2DA4-DD19-B84D-8BE59C648A12}"/>
              </a:ext>
            </a:extLst>
          </p:cNvPr>
          <p:cNvSpPr txBox="1"/>
          <p:nvPr/>
        </p:nvSpPr>
        <p:spPr>
          <a:xfrm>
            <a:off x="720567" y="599049"/>
            <a:ext cx="10851357" cy="738664"/>
          </a:xfrm>
          <a:prstGeom prst="rect">
            <a:avLst/>
          </a:prstGeom>
          <a:noFill/>
        </p:spPr>
        <p:txBody>
          <a:bodyPr wrap="square" rtlCol="0">
            <a:spAutoFit/>
          </a:bodyPr>
          <a:lstStyle/>
          <a:p>
            <a:r>
              <a:rPr lang="en-GB" sz="1400" b="1" dirty="0">
                <a:solidFill>
                  <a:srgbClr val="0070C0"/>
                </a:solidFill>
                <a:latin typeface="+mj-lt"/>
              </a:rPr>
              <a:t>154 complaints were resolved informally. The number of formal complaints managed increased by 25. 2 LGSCO cases spanned over several quarters, with one being upheld and another not investigated.  Of the 3 Housing Ombudsman cases, spanning over several quarters, 1 was considered premature, and 2 are still to be determined.</a:t>
            </a:r>
          </a:p>
        </p:txBody>
      </p:sp>
      <p:sp>
        <p:nvSpPr>
          <p:cNvPr id="35" name="TextBox 34">
            <a:extLst>
              <a:ext uri="{FF2B5EF4-FFF2-40B4-BE49-F238E27FC236}">
                <a16:creationId xmlns:a16="http://schemas.microsoft.com/office/drawing/2014/main" id="{B28851FF-2135-8FAD-9F06-E215B6B28B1A}"/>
              </a:ext>
            </a:extLst>
          </p:cNvPr>
          <p:cNvSpPr txBox="1"/>
          <p:nvPr/>
        </p:nvSpPr>
        <p:spPr>
          <a:xfrm>
            <a:off x="215470" y="4981069"/>
            <a:ext cx="11976530" cy="2031325"/>
          </a:xfrm>
          <a:prstGeom prst="rect">
            <a:avLst/>
          </a:prstGeom>
          <a:noFill/>
        </p:spPr>
        <p:txBody>
          <a:bodyPr wrap="square" rtlCol="0">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a:rPr>
              <a:t>154 </a:t>
            </a:r>
            <a:r>
              <a:rPr kumimoji="0" lang="en-GB" sz="14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a:rPr>
              <a:t>(64%), were resolved early. There were </a:t>
            </a:r>
            <a:r>
              <a:rPr kumimoji="0" lang="en-GB" sz="1400" b="1"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a:rPr>
              <a:t>60</a:t>
            </a:r>
            <a:r>
              <a:rPr kumimoji="0" lang="en-GB" sz="14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a:rPr>
              <a:t> individual complaint cases.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Times New Roman"/>
              </a:rPr>
              <a:t>Complaints tend to be complex.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Times New Roman"/>
              </a:rPr>
              <a:t>An LGSCO case (received Qtr.4 2020/21) reached a final decision. Fault was identified in how the Council managed a request to review the suitability of accommodation offered to a homelessness applicant.  A financial payment was and apology was actioned. The Service also agreed to consider whether it owed the client a statutory housing duty.</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Times New Roman"/>
              </a:rPr>
              <a:t>One HO case is under investigation, another case is still being assessed and one was considered premature.</a:t>
            </a:r>
          </a:p>
          <a:p>
            <a:pPr marL="171450" indent="-171450" defTabSz="685718">
              <a:buFont typeface="Arial" panose="020B0604020202020204" pitchFamily="34" charset="0"/>
              <a:buChar char="•"/>
              <a:defRPr/>
            </a:pPr>
            <a:r>
              <a:rPr kumimoji="0" lang="en-GB" sz="1400" b="0" i="0" u="none" strike="noStrike" kern="1200" cap="none" spc="0" normalizeH="0" baseline="0" noProof="0" dirty="0">
                <a:ln>
                  <a:noFill/>
                </a:ln>
                <a:effectLst/>
                <a:uLnTx/>
                <a:uFillTx/>
                <a:latin typeface="Calibri"/>
                <a:ea typeface="Calibri" panose="020F0502020204030204" pitchFamily="34" charset="0"/>
                <a:cs typeface="Times New Roman"/>
              </a:rPr>
              <a:t>As part of the Customer Excellence Programme, Customer Journey mapping sessions have been held to identify improvements, and a plan for action is being created to support improvements in customer experiences when interacting with Housing maintenance services.  </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Times New Roman"/>
            </a:endParaRPr>
          </a:p>
        </p:txBody>
      </p:sp>
    </p:spTree>
    <p:extLst>
      <p:ext uri="{BB962C8B-B14F-4D97-AF65-F5344CB8AC3E}">
        <p14:creationId xmlns:p14="http://schemas.microsoft.com/office/powerpoint/2010/main" val="360295326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193</TotalTime>
  <Words>3325</Words>
  <Application>Microsoft Office PowerPoint</Application>
  <PresentationFormat>Widescreen</PresentationFormat>
  <Paragraphs>468</Paragraphs>
  <Slides>12</Slides>
  <Notes>9</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12</vt:i4>
      </vt:variant>
    </vt:vector>
  </HeadingPairs>
  <TitlesOfParts>
    <vt:vector size="23" baseType="lpstr">
      <vt:lpstr>Arial</vt:lpstr>
      <vt:lpstr>Arial,Sans-Serif</vt:lpstr>
      <vt:lpstr>Calibri</vt:lpstr>
      <vt:lpstr>Calibri Light</vt:lpstr>
      <vt:lpstr>Rockwell</vt:lpstr>
      <vt:lpstr>Times New Roman</vt:lpstr>
      <vt:lpstr>Verdana</vt:lpstr>
      <vt:lpstr>Wingdings</vt:lpstr>
      <vt:lpstr>1_Office Theme</vt:lpstr>
      <vt:lpstr>Office Theme</vt:lpstr>
      <vt:lpstr>2_Office Theme</vt:lpstr>
      <vt:lpstr>Formal Complaints – Annual Report Summary 2021/22 </vt:lpstr>
      <vt:lpstr>Annual Report I Executive Summary  71% of complaints were resolved early without formal escalation to Stage 1. </vt:lpstr>
      <vt:lpstr>Formal Complaints I Volumes The number of formal complaints handled in 2021/22 was 305 (from 203 individual customers) this was an increase of 61, compared to 2020/21. The rise may have been as a result of customers feeling more confident to submit a complaint, post COVID. The council managed 20 more cases in 2021/22, throughout the year from the Local Government and Social Care Ombudsman (LGSCO). This increase appears to be consistent with other local authority experiences as the LGSCO worked through a backlog of cases. </vt:lpstr>
      <vt:lpstr>PowerPoint Presentation</vt:lpstr>
      <vt:lpstr>Complaints Insight| 2021/22</vt:lpstr>
      <vt:lpstr>PowerPoint Presentation</vt:lpstr>
      <vt:lpstr>PowerPoint Presentation</vt:lpstr>
      <vt:lpstr>PowerPoint Presentation</vt:lpstr>
      <vt:lpstr>PowerPoint Presentation</vt:lpstr>
      <vt:lpstr>Formal Complaints I Resources &amp; Assets 23 complaints were resolved informally. The number of formal complaints managed fell by 2. The fall may be attributed with teams better informed about the complaints process. The 3 LGSCO cases spanned over several quarters, with 1 not upheld, another not investigated and 1 considered out of scope.  </vt:lpstr>
      <vt:lpstr>PowerPoint Presentation</vt:lpstr>
      <vt:lpstr>APPENDIX | A new approach to communication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Annual Report I Executive Summary  The number of complaints recorded ….. compared to the previous year.  This was a result of</dc:title>
  <dc:creator>Daneet Penny</dc:creator>
  <cp:lastModifiedBy>Clare Mundzar</cp:lastModifiedBy>
  <cp:revision>7</cp:revision>
  <dcterms:created xsi:type="dcterms:W3CDTF">2022-06-12T19:31:42Z</dcterms:created>
  <dcterms:modified xsi:type="dcterms:W3CDTF">2022-07-18T09:39:19Z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17f5eab-0951-45e7-baa9-357beec0b77b_Enabled">
    <vt:lpwstr>true</vt:lpwstr>
  </property>
  <property fmtid="{D5CDD505-2E9C-101B-9397-08002B2CF9AE}" pid="3" name="MSIP_Label_d17f5eab-0951-45e7-baa9-357beec0b77b_SetDate">
    <vt:lpwstr>2022-06-12T21:32:01Z</vt:lpwstr>
  </property>
  <property fmtid="{D5CDD505-2E9C-101B-9397-08002B2CF9AE}" pid="4" name="MSIP_Label_d17f5eab-0951-45e7-baa9-357beec0b77b_Method">
    <vt:lpwstr>Privileged</vt:lpwstr>
  </property>
  <property fmtid="{D5CDD505-2E9C-101B-9397-08002B2CF9AE}" pid="5" name="MSIP_Label_d17f5eab-0951-45e7-baa9-357beec0b77b_Name">
    <vt:lpwstr>Document</vt:lpwstr>
  </property>
  <property fmtid="{D5CDD505-2E9C-101B-9397-08002B2CF9AE}" pid="6" name="MSIP_Label_d17f5eab-0951-45e7-baa9-357beec0b77b_SiteId">
    <vt:lpwstr>996ee15c-0b3e-4a6f-8e65-120a9a51821a</vt:lpwstr>
  </property>
  <property fmtid="{D5CDD505-2E9C-101B-9397-08002B2CF9AE}" pid="7" name="MSIP_Label_d17f5eab-0951-45e7-baa9-357beec0b77b_ActionId">
    <vt:lpwstr>09384267-e22e-4434-9d76-be55498bc601</vt:lpwstr>
  </property>
  <property fmtid="{D5CDD505-2E9C-101B-9397-08002B2CF9AE}" pid="8" name="MSIP_Label_d17f5eab-0951-45e7-baa9-357beec0b77b_ContentBits">
    <vt:lpwstr>0</vt:lpwstr>
  </property>
</Properties>
</file>