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4"/>
  </p:sldMasterIdLst>
  <p:notesMasterIdLst>
    <p:notesMasterId r:id="rId24"/>
  </p:notesMasterIdLst>
  <p:handoutMasterIdLst>
    <p:handoutMasterId r:id="rId25"/>
  </p:handoutMasterIdLst>
  <p:sldIdLst>
    <p:sldId id="703" r:id="rId5"/>
    <p:sldId id="682" r:id="rId6"/>
    <p:sldId id="1046" r:id="rId7"/>
    <p:sldId id="712" r:id="rId8"/>
    <p:sldId id="717" r:id="rId9"/>
    <p:sldId id="718" r:id="rId10"/>
    <p:sldId id="719" r:id="rId11"/>
    <p:sldId id="731" r:id="rId12"/>
    <p:sldId id="1045" r:id="rId13"/>
    <p:sldId id="721" r:id="rId14"/>
    <p:sldId id="722" r:id="rId15"/>
    <p:sldId id="723" r:id="rId16"/>
    <p:sldId id="725" r:id="rId17"/>
    <p:sldId id="732" r:id="rId18"/>
    <p:sldId id="726" r:id="rId19"/>
    <p:sldId id="727" r:id="rId20"/>
    <p:sldId id="728" r:id="rId21"/>
    <p:sldId id="730" r:id="rId22"/>
    <p:sldId id="729" r:id="rId23"/>
  </p:sldIdLst>
  <p:sldSz cx="9144000" cy="6858000" type="screen4x3"/>
  <p:notesSz cx="6858000" cy="914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24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7AFF613-1433-17E3-813B-15E950F443BA}" name="Will Roper" initials="WR" userId="S::Will.Roper@wokingham.gov.uk::96fe7fa1-37e9-45e6-97af-4a25217d0802" providerId="AD"/>
  <p188:author id="{E9B14B92-0E61-C1DB-6E7E-38916ADA23D3}" name="Joanne Veitch" initials="JV" userId="S::joanne.veitch@wokingham.gov.uk::207b413f-1f3f-4f69-8f04-4b8caa3598c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aul Remic" initials="PR" lastIdx="7" clrIdx="0">
    <p:extLst>
      <p:ext uri="{19B8F6BF-5375-455C-9EA6-DF929625EA0E}">
        <p15:presenceInfo xmlns:p15="http://schemas.microsoft.com/office/powerpoint/2012/main" userId="S::paul@brightlyconsulting.co.uk::487dd3b5-fa64-45c6-84d1-f802e8007b65" providerId="AD"/>
      </p:ext>
    </p:extLst>
  </p:cmAuthor>
  <p:cmAuthor id="2" name="Will Roper" initials="WR" lastIdx="2" clrIdx="1">
    <p:extLst>
      <p:ext uri="{19B8F6BF-5375-455C-9EA6-DF929625EA0E}">
        <p15:presenceInfo xmlns:p15="http://schemas.microsoft.com/office/powerpoint/2012/main" userId="S::Will.Roper@wokingham.gov.uk::96fe7fa1-37e9-45e6-97af-4a25217d0802" providerId="AD"/>
      </p:ext>
    </p:extLst>
  </p:cmAuthor>
  <p:cmAuthor id="3" name="Laura Callan" initials="LC" lastIdx="1" clrIdx="2">
    <p:extLst>
      <p:ext uri="{19B8F6BF-5375-455C-9EA6-DF929625EA0E}">
        <p15:presenceInfo xmlns:p15="http://schemas.microsoft.com/office/powerpoint/2012/main" userId="S::laura.callan@wokingham.gov.uk::841636cf-bdd0-4cbd-8b06-4c644a1244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DCF"/>
    <a:srgbClr val="CCFF33"/>
    <a:srgbClr val="303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4A6BA1-525A-42A7-9320-7C43BCF5E90C}" v="200" dt="2022-02-15T10:18:56.790"/>
    <p1510:client id="{4182273F-0459-4F4A-A426-9FCC3F54CDCB}" v="14" dt="2023-06-16T13:50:37.365"/>
    <p1510:client id="{454E0410-D8B1-4D5C-A93C-EF76AE53DA01}" v="416" dt="2023-06-26T08:36:39.949"/>
    <p1510:client id="{52D93073-BCBA-4470-9CCC-0C0F5BC900AD}" v="13" dt="2023-06-26T08:41:53.516"/>
    <p1510:client id="{83CE93D4-10E6-4533-BA8F-4D881904F02B}" v="103" dt="2022-06-27T14:30:03.740"/>
    <p1510:client id="{9D93FA00-BA4C-4834-8AE0-CC8947C3E79B}" v="41" dt="2023-06-27T12:31:04.905"/>
    <p1510:client id="{B8E4D9E5-54D9-4359-8F30-D58F52BEA595}" v="4" dt="2022-06-27T12:48:56.56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196" autoAdjust="0"/>
  </p:normalViewPr>
  <p:slideViewPr>
    <p:cSldViewPr snapToGrid="0">
      <p:cViewPr varScale="1">
        <p:scale>
          <a:sx n="62" d="100"/>
          <a:sy n="62" d="100"/>
        </p:scale>
        <p:origin x="1424" y="56"/>
      </p:cViewPr>
      <p:guideLst>
        <p:guide orient="horz" pos="2880"/>
        <p:guide pos="2248"/>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DBD397-0AE1-4685-854C-6132C0EBE839}" type="doc">
      <dgm:prSet loTypeId="urn:microsoft.com/office/officeart/2017/3/layout/HorizontalLabelsTimeline" loCatId="process" qsTypeId="urn:microsoft.com/office/officeart/2005/8/quickstyle/simple1" qsCatId="simple" csTypeId="urn:microsoft.com/office/officeart/2005/8/colors/colorful5" csCatId="colorful" phldr="1"/>
      <dgm:spPr/>
      <dgm:t>
        <a:bodyPr/>
        <a:lstStyle/>
        <a:p>
          <a:endParaRPr lang="en-US"/>
        </a:p>
      </dgm:t>
    </dgm:pt>
    <dgm:pt modelId="{AF9482B4-0466-403D-BB29-70D21BAE8DCC}">
      <dgm:prSet custT="1"/>
      <dgm:spPr/>
      <dgm:t>
        <a:bodyPr/>
        <a:lstStyle/>
        <a:p>
          <a:pPr>
            <a:defRPr b="1"/>
          </a:pPr>
          <a:r>
            <a:rPr lang="en-US" sz="1200" dirty="0"/>
            <a:t>January/February</a:t>
          </a:r>
        </a:p>
      </dgm:t>
    </dgm:pt>
    <dgm:pt modelId="{1644C07C-B2CE-4745-96F1-C8908F119641}" type="parTrans" cxnId="{88BB0F8F-7E25-40B5-A200-3F83114FC90E}">
      <dgm:prSet/>
      <dgm:spPr/>
      <dgm:t>
        <a:bodyPr/>
        <a:lstStyle/>
        <a:p>
          <a:endParaRPr lang="en-US" sz="1200"/>
        </a:p>
      </dgm:t>
    </dgm:pt>
    <dgm:pt modelId="{3BFE3075-AAAA-4F76-B0FB-03B999DB1734}" type="sibTrans" cxnId="{88BB0F8F-7E25-40B5-A200-3F83114FC90E}">
      <dgm:prSet/>
      <dgm:spPr/>
      <dgm:t>
        <a:bodyPr/>
        <a:lstStyle/>
        <a:p>
          <a:endParaRPr lang="en-US" sz="1200"/>
        </a:p>
      </dgm:t>
    </dgm:pt>
    <dgm:pt modelId="{6B944BF1-CB7A-4B5C-92D3-CDCFDA2CDF56}">
      <dgm:prSet custT="1"/>
      <dgm:spPr/>
      <dgm:t>
        <a:bodyPr/>
        <a:lstStyle/>
        <a:p>
          <a:pPr>
            <a:defRPr b="1"/>
          </a:pPr>
          <a:r>
            <a:rPr lang="en-US" sz="1200" dirty="0"/>
            <a:t>March /April</a:t>
          </a:r>
        </a:p>
      </dgm:t>
    </dgm:pt>
    <dgm:pt modelId="{5231CFFA-AE30-47E9-98FB-D5D1B0446020}" type="sibTrans" cxnId="{678FEF1E-B0A2-4F37-B1B9-D39E2D833ECD}">
      <dgm:prSet/>
      <dgm:spPr/>
      <dgm:t>
        <a:bodyPr/>
        <a:lstStyle/>
        <a:p>
          <a:endParaRPr lang="en-US" sz="1200"/>
        </a:p>
      </dgm:t>
    </dgm:pt>
    <dgm:pt modelId="{1F7C323D-83AD-4E6D-8EDA-A93909C815A1}" type="parTrans" cxnId="{678FEF1E-B0A2-4F37-B1B9-D39E2D833ECD}">
      <dgm:prSet/>
      <dgm:spPr/>
      <dgm:t>
        <a:bodyPr/>
        <a:lstStyle/>
        <a:p>
          <a:endParaRPr lang="en-US" sz="1200"/>
        </a:p>
      </dgm:t>
    </dgm:pt>
    <dgm:pt modelId="{AEA556E3-E901-48CC-BB53-BEE6C4A07FF2}">
      <dgm:prSet phldr="0" custT="1"/>
      <dgm:spPr/>
      <dgm:t>
        <a:bodyPr/>
        <a:lstStyle/>
        <a:p>
          <a:endParaRPr lang="en-US" sz="1100" b="0" dirty="0">
            <a:solidFill>
              <a:schemeClr val="tx1"/>
            </a:solidFill>
          </a:endParaRPr>
        </a:p>
        <a:p>
          <a:endParaRPr lang="en-US" sz="1100" b="0" dirty="0">
            <a:solidFill>
              <a:schemeClr val="tx1"/>
            </a:solidFill>
          </a:endParaRPr>
        </a:p>
        <a:p>
          <a:r>
            <a:rPr lang="en-US" sz="1100" b="0" dirty="0">
              <a:solidFill>
                <a:schemeClr val="tx1"/>
              </a:solidFill>
            </a:rPr>
            <a:t>Build commence</a:t>
          </a:r>
        </a:p>
        <a:p>
          <a:pPr rtl="0"/>
          <a:r>
            <a:rPr lang="en-US" sz="1100" b="0" dirty="0">
              <a:solidFill>
                <a:schemeClr val="tx1"/>
              </a:solidFill>
              <a:latin typeface="Calibri"/>
            </a:rPr>
            <a:t>Knowledge share starts/ </a:t>
          </a:r>
          <a:r>
            <a:rPr lang="en-US" sz="1100" b="0" dirty="0" err="1">
              <a:solidFill>
                <a:schemeClr val="tx1"/>
              </a:solidFill>
              <a:latin typeface="Calibri"/>
            </a:rPr>
            <a:t>powerbi</a:t>
          </a:r>
          <a:r>
            <a:rPr lang="en-US" sz="1100" b="0" dirty="0">
              <a:solidFill>
                <a:schemeClr val="tx1"/>
              </a:solidFill>
              <a:latin typeface="Calibri"/>
            </a:rPr>
            <a:t> APP rollout</a:t>
          </a:r>
          <a:endParaRPr lang="en-US" sz="1100" b="0" dirty="0">
            <a:solidFill>
              <a:schemeClr val="tx1"/>
            </a:solidFill>
          </a:endParaRPr>
        </a:p>
        <a:p>
          <a:r>
            <a:rPr lang="en-US" sz="1100" b="0" dirty="0">
              <a:solidFill>
                <a:schemeClr val="tx1"/>
              </a:solidFill>
            </a:rPr>
            <a:t>Dashboard template</a:t>
          </a:r>
        </a:p>
        <a:p>
          <a:r>
            <a:rPr lang="en-US" sz="1100" b="0" dirty="0">
              <a:solidFill>
                <a:schemeClr val="tx1"/>
              </a:solidFill>
            </a:rPr>
            <a:t>Data as is findings survey </a:t>
          </a:r>
        </a:p>
        <a:p>
          <a:endParaRPr lang="en-US" sz="1100" b="0" dirty="0">
            <a:solidFill>
              <a:schemeClr val="tx1"/>
            </a:solidFill>
          </a:endParaRPr>
        </a:p>
        <a:p>
          <a:endParaRPr lang="en-US" sz="1100" b="0" dirty="0">
            <a:solidFill>
              <a:schemeClr val="tx1"/>
            </a:solidFill>
          </a:endParaRPr>
        </a:p>
        <a:p>
          <a:endParaRPr lang="en-US" sz="1100" b="0" dirty="0">
            <a:solidFill>
              <a:schemeClr val="tx1"/>
            </a:solidFill>
          </a:endParaRPr>
        </a:p>
      </dgm:t>
    </dgm:pt>
    <dgm:pt modelId="{A044371C-7992-41BA-8868-8CC5C6F816F9}" type="sibTrans" cxnId="{735D47AA-74F9-4CE0-B38A-EC016D0A6555}">
      <dgm:prSet/>
      <dgm:spPr/>
      <dgm:t>
        <a:bodyPr/>
        <a:lstStyle/>
        <a:p>
          <a:endParaRPr lang="en-US" sz="1200"/>
        </a:p>
      </dgm:t>
    </dgm:pt>
    <dgm:pt modelId="{10A2C2BF-9CB9-4DC7-949F-32C92B3B07E6}" type="parTrans" cxnId="{735D47AA-74F9-4CE0-B38A-EC016D0A6555}">
      <dgm:prSet/>
      <dgm:spPr/>
      <dgm:t>
        <a:bodyPr/>
        <a:lstStyle/>
        <a:p>
          <a:endParaRPr lang="en-US" sz="1200"/>
        </a:p>
      </dgm:t>
    </dgm:pt>
    <dgm:pt modelId="{E2DE0106-B60F-487A-8BB2-621B60EB047A}">
      <dgm:prSet custT="1"/>
      <dgm:spPr/>
      <dgm:t>
        <a:bodyPr/>
        <a:lstStyle/>
        <a:p>
          <a:pPr>
            <a:defRPr b="1"/>
          </a:pPr>
          <a:r>
            <a:rPr lang="en-GB" sz="1200" dirty="0"/>
            <a:t>November/December</a:t>
          </a:r>
        </a:p>
      </dgm:t>
    </dgm:pt>
    <dgm:pt modelId="{31714368-8BC3-4EFC-B8F1-8AD4E7590859}" type="sibTrans" cxnId="{BBA34975-68E0-48F5-A306-E01A4766C3BA}">
      <dgm:prSet/>
      <dgm:spPr/>
      <dgm:t>
        <a:bodyPr/>
        <a:lstStyle/>
        <a:p>
          <a:endParaRPr lang="en-GB" sz="1200"/>
        </a:p>
      </dgm:t>
    </dgm:pt>
    <dgm:pt modelId="{242B1D8F-938D-4488-8D3A-16976BFF05AF}" type="parTrans" cxnId="{BBA34975-68E0-48F5-A306-E01A4766C3BA}">
      <dgm:prSet/>
      <dgm:spPr/>
      <dgm:t>
        <a:bodyPr/>
        <a:lstStyle/>
        <a:p>
          <a:endParaRPr lang="en-GB" sz="1200"/>
        </a:p>
      </dgm:t>
    </dgm:pt>
    <dgm:pt modelId="{C73FC01F-95C6-4FB9-B03B-AA54A1164048}">
      <dgm:prSet custT="1"/>
      <dgm:spPr/>
      <dgm:t>
        <a:bodyPr/>
        <a:lstStyle/>
        <a:p>
          <a:r>
            <a:rPr lang="en-US" sz="1200" dirty="0">
              <a:solidFill>
                <a:schemeClr val="tx1"/>
              </a:solidFill>
            </a:rPr>
            <a:t>As is data survey completed</a:t>
          </a:r>
        </a:p>
        <a:p>
          <a:r>
            <a:rPr lang="en-US" sz="1200" dirty="0">
              <a:solidFill>
                <a:schemeClr val="tx1"/>
              </a:solidFill>
            </a:rPr>
            <a:t>Simpson training  and build</a:t>
          </a:r>
        </a:p>
      </dgm:t>
    </dgm:pt>
    <dgm:pt modelId="{EDEC84AF-6EC9-4D8B-B4F0-A905F4115BF1}" type="parTrans" cxnId="{C9D3016D-233A-47E5-AD95-368683DC0AB5}">
      <dgm:prSet/>
      <dgm:spPr/>
      <dgm:t>
        <a:bodyPr/>
        <a:lstStyle/>
        <a:p>
          <a:endParaRPr lang="en-US" sz="1200"/>
        </a:p>
      </dgm:t>
    </dgm:pt>
    <dgm:pt modelId="{89B7ADA1-25C4-43FE-9598-BD0915841155}" type="sibTrans" cxnId="{C9D3016D-233A-47E5-AD95-368683DC0AB5}">
      <dgm:prSet/>
      <dgm:spPr/>
      <dgm:t>
        <a:bodyPr/>
        <a:lstStyle/>
        <a:p>
          <a:endParaRPr lang="en-US" sz="1200"/>
        </a:p>
      </dgm:t>
    </dgm:pt>
    <dgm:pt modelId="{4C6AD626-1120-4A21-A8BE-B7E186E214CE}">
      <dgm:prSet custT="1"/>
      <dgm:spPr/>
      <dgm:t>
        <a:bodyPr/>
        <a:lstStyle/>
        <a:p>
          <a:pPr>
            <a:defRPr b="1"/>
          </a:pPr>
          <a:r>
            <a:rPr lang="en-US" sz="1200" dirty="0">
              <a:solidFill>
                <a:schemeClr val="tx1"/>
              </a:solidFill>
            </a:rPr>
            <a:t>July/August</a:t>
          </a:r>
          <a:r>
            <a:rPr lang="en-US" sz="1200" dirty="0">
              <a:solidFill>
                <a:schemeClr val="tx1"/>
              </a:solidFill>
              <a:latin typeface="Calibri"/>
            </a:rPr>
            <a:t>/Sept</a:t>
          </a:r>
          <a:endParaRPr lang="en-US" sz="1200" dirty="0">
            <a:solidFill>
              <a:schemeClr val="tx1"/>
            </a:solidFill>
          </a:endParaRPr>
        </a:p>
      </dgm:t>
    </dgm:pt>
    <dgm:pt modelId="{FC56FDD2-CBA3-48B0-86C2-2A385A8218F3}" type="parTrans" cxnId="{8CB79259-D387-47C2-8924-225B9F1D09C2}">
      <dgm:prSet/>
      <dgm:spPr/>
      <dgm:t>
        <a:bodyPr/>
        <a:lstStyle/>
        <a:p>
          <a:endParaRPr lang="en-GB"/>
        </a:p>
      </dgm:t>
    </dgm:pt>
    <dgm:pt modelId="{65BD85F4-C4F5-4A92-AF67-18480D42457C}" type="sibTrans" cxnId="{8CB79259-D387-47C2-8924-225B9F1D09C2}">
      <dgm:prSet/>
      <dgm:spPr/>
      <dgm:t>
        <a:bodyPr/>
        <a:lstStyle/>
        <a:p>
          <a:endParaRPr lang="en-GB"/>
        </a:p>
      </dgm:t>
    </dgm:pt>
    <dgm:pt modelId="{0D82425C-D969-4FB2-B5D6-54461DA61D4E}">
      <dgm:prSet custT="1"/>
      <dgm:spPr/>
      <dgm:t>
        <a:bodyPr/>
        <a:lstStyle/>
        <a:p>
          <a:r>
            <a:rPr lang="en-US" sz="1200" dirty="0">
              <a:solidFill>
                <a:schemeClr val="tx1"/>
              </a:solidFill>
            </a:rPr>
            <a:t>Dual run pack and dashboard</a:t>
          </a:r>
        </a:p>
        <a:p>
          <a:r>
            <a:rPr lang="en-US" sz="1200" dirty="0">
              <a:solidFill>
                <a:schemeClr val="tx1"/>
              </a:solidFill>
            </a:rPr>
            <a:t>Corporate dashboard presented scrutiny and overview </a:t>
          </a:r>
        </a:p>
        <a:p>
          <a:r>
            <a:rPr lang="en-US" sz="1200" dirty="0">
              <a:solidFill>
                <a:schemeClr val="tx1"/>
              </a:solidFill>
            </a:rPr>
            <a:t>Phase 2 business case </a:t>
          </a:r>
          <a:r>
            <a:rPr lang="en-US" sz="1200" dirty="0" err="1">
              <a:solidFill>
                <a:schemeClr val="tx1"/>
              </a:solidFill>
            </a:rPr>
            <a:t>finalisation</a:t>
          </a:r>
          <a:endParaRPr lang="en-US" sz="1200" dirty="0">
            <a:solidFill>
              <a:schemeClr val="tx1"/>
            </a:solidFill>
          </a:endParaRPr>
        </a:p>
        <a:p>
          <a:r>
            <a:rPr lang="en-US" sz="1200" dirty="0">
              <a:solidFill>
                <a:schemeClr val="tx1"/>
              </a:solidFill>
            </a:rPr>
            <a:t>Phase 1 closure </a:t>
          </a:r>
        </a:p>
      </dgm:t>
    </dgm:pt>
    <dgm:pt modelId="{0D8DF7E3-992E-4BB4-B55B-1FD54F78D87B}" type="parTrans" cxnId="{3F382D31-A4D0-429B-8CD9-BCDE002BCBDF}">
      <dgm:prSet/>
      <dgm:spPr/>
      <dgm:t>
        <a:bodyPr/>
        <a:lstStyle/>
        <a:p>
          <a:endParaRPr lang="en-GB"/>
        </a:p>
      </dgm:t>
    </dgm:pt>
    <dgm:pt modelId="{BC42859C-F2D9-4077-B61F-3CDB1FF12F90}" type="sibTrans" cxnId="{3F382D31-A4D0-429B-8CD9-BCDE002BCBDF}">
      <dgm:prSet/>
      <dgm:spPr/>
      <dgm:t>
        <a:bodyPr/>
        <a:lstStyle/>
        <a:p>
          <a:endParaRPr lang="en-GB"/>
        </a:p>
      </dgm:t>
    </dgm:pt>
    <dgm:pt modelId="{7947B40D-2125-4813-8128-9114D242DFBA}">
      <dgm:prSet custT="1"/>
      <dgm:spPr/>
      <dgm:t>
        <a:bodyPr/>
        <a:lstStyle/>
        <a:p>
          <a:r>
            <a:rPr lang="en-GB" sz="1200" b="0" dirty="0">
              <a:solidFill>
                <a:schemeClr val="tx1"/>
              </a:solidFill>
            </a:rPr>
            <a:t>Simpsons on boarding/ pre work/planning</a:t>
          </a:r>
        </a:p>
        <a:p>
          <a:r>
            <a:rPr lang="en-GB" sz="1200" b="0" dirty="0">
              <a:solidFill>
                <a:schemeClr val="tx1"/>
              </a:solidFill>
            </a:rPr>
            <a:t>Governance established</a:t>
          </a:r>
        </a:p>
        <a:p>
          <a:r>
            <a:rPr lang="en-GB" sz="1200" b="0" dirty="0">
              <a:solidFill>
                <a:schemeClr val="tx1"/>
              </a:solidFill>
            </a:rPr>
            <a:t>Draft PID/plan</a:t>
          </a:r>
        </a:p>
        <a:p>
          <a:r>
            <a:rPr lang="en-GB" sz="1200" b="0" dirty="0">
              <a:solidFill>
                <a:schemeClr val="tx1"/>
              </a:solidFill>
            </a:rPr>
            <a:t>KPI data mapped</a:t>
          </a:r>
        </a:p>
        <a:p>
          <a:r>
            <a:rPr lang="en-GB" sz="1200" b="0" dirty="0">
              <a:solidFill>
                <a:schemeClr val="tx1"/>
              </a:solidFill>
            </a:rPr>
            <a:t>Data as is mapping starts</a:t>
          </a:r>
        </a:p>
        <a:p>
          <a:r>
            <a:rPr lang="en-GB" sz="1200" b="0" dirty="0">
              <a:solidFill>
                <a:schemeClr val="tx1"/>
              </a:solidFill>
            </a:rPr>
            <a:t>Insight strategy prework</a:t>
          </a:r>
        </a:p>
        <a:p>
          <a:r>
            <a:rPr lang="en-GB" sz="1200" b="0" dirty="0">
              <a:solidFill>
                <a:schemeClr val="tx1"/>
              </a:solidFill>
            </a:rPr>
            <a:t>Superusers engagement </a:t>
          </a:r>
        </a:p>
        <a:p>
          <a:endParaRPr lang="en-GB" sz="1200" b="0" dirty="0">
            <a:solidFill>
              <a:schemeClr val="tx1"/>
            </a:solidFill>
          </a:endParaRPr>
        </a:p>
      </dgm:t>
    </dgm:pt>
    <dgm:pt modelId="{DB3B438C-1B7B-4663-8B37-9F1AC79599E6}" type="sibTrans" cxnId="{890719F3-CC35-4752-B6C8-C7078DB3682A}">
      <dgm:prSet/>
      <dgm:spPr/>
      <dgm:t>
        <a:bodyPr/>
        <a:lstStyle/>
        <a:p>
          <a:endParaRPr lang="en-US" sz="1200"/>
        </a:p>
      </dgm:t>
    </dgm:pt>
    <dgm:pt modelId="{CEC604C7-7799-4D95-BD86-0B3DFAAA4E8D}" type="parTrans" cxnId="{890719F3-CC35-4752-B6C8-C7078DB3682A}">
      <dgm:prSet/>
      <dgm:spPr/>
      <dgm:t>
        <a:bodyPr/>
        <a:lstStyle/>
        <a:p>
          <a:endParaRPr lang="en-US" sz="1200"/>
        </a:p>
      </dgm:t>
    </dgm:pt>
    <dgm:pt modelId="{29D82959-B8B9-47D9-B2A1-E894373C4CF7}">
      <dgm:prSet custT="1"/>
      <dgm:spPr/>
      <dgm:t>
        <a:bodyPr/>
        <a:lstStyle/>
        <a:p>
          <a:pPr>
            <a:defRPr b="1"/>
          </a:pPr>
          <a:r>
            <a:rPr lang="en-US" sz="1200" dirty="0"/>
            <a:t>May /Jul</a:t>
          </a:r>
        </a:p>
      </dgm:t>
    </dgm:pt>
    <dgm:pt modelId="{762A6D92-5D36-4484-9A9C-5AE083F530A3}" type="sibTrans" cxnId="{F57E7481-14FE-4732-8818-59B212C017C4}">
      <dgm:prSet/>
      <dgm:spPr/>
      <dgm:t>
        <a:bodyPr/>
        <a:lstStyle/>
        <a:p>
          <a:endParaRPr lang="en-US" sz="1200"/>
        </a:p>
      </dgm:t>
    </dgm:pt>
    <dgm:pt modelId="{AC81B6A0-5593-49B3-8352-CA32BA0E43F8}" type="parTrans" cxnId="{F57E7481-14FE-4732-8818-59B212C017C4}">
      <dgm:prSet/>
      <dgm:spPr/>
      <dgm:t>
        <a:bodyPr/>
        <a:lstStyle/>
        <a:p>
          <a:endParaRPr lang="en-US" sz="1200"/>
        </a:p>
      </dgm:t>
    </dgm:pt>
    <dgm:pt modelId="{BA5BDE9B-B3EE-42A4-8EFE-18281495BE60}">
      <dgm:prSet custT="1"/>
      <dgm:spPr/>
      <dgm:t>
        <a:bodyPr/>
        <a:lstStyle/>
        <a:p>
          <a:pPr rtl="0"/>
          <a:r>
            <a:rPr lang="en-GB" sz="1200" dirty="0"/>
            <a:t>Corporate dash board finalised and</a:t>
          </a:r>
          <a:r>
            <a:rPr lang="en-GB" sz="1200" dirty="0">
              <a:latin typeface="Calibri"/>
            </a:rPr>
            <a:t> </a:t>
          </a:r>
          <a:r>
            <a:rPr lang="en-GB" sz="1200" dirty="0"/>
            <a:t> data pool automation where possible complete phase 1 (it road map)</a:t>
          </a:r>
        </a:p>
        <a:p>
          <a:r>
            <a:rPr lang="en-GB" sz="1200" dirty="0"/>
            <a:t>IT road map phase 2 planning and costs </a:t>
          </a:r>
        </a:p>
        <a:p>
          <a:r>
            <a:rPr lang="en-GB" sz="1200" dirty="0"/>
            <a:t>Draft business case commences</a:t>
          </a:r>
        </a:p>
      </dgm:t>
    </dgm:pt>
    <dgm:pt modelId="{BB3EDB23-E9D0-48EF-905F-25CF0EA3D102}" type="parTrans" cxnId="{6136C034-3915-4C70-9E9D-53ABF78B1A35}">
      <dgm:prSet/>
      <dgm:spPr/>
      <dgm:t>
        <a:bodyPr/>
        <a:lstStyle/>
        <a:p>
          <a:endParaRPr lang="en-GB"/>
        </a:p>
      </dgm:t>
    </dgm:pt>
    <dgm:pt modelId="{A9C1FB3F-2A6E-49FF-ABDC-95649491FD27}" type="sibTrans" cxnId="{6136C034-3915-4C70-9E9D-53ABF78B1A35}">
      <dgm:prSet/>
      <dgm:spPr/>
      <dgm:t>
        <a:bodyPr/>
        <a:lstStyle/>
        <a:p>
          <a:endParaRPr lang="en-GB"/>
        </a:p>
      </dgm:t>
    </dgm:pt>
    <dgm:pt modelId="{896D4900-B17E-4BF3-9E8C-493D1DF4F247}" type="pres">
      <dgm:prSet presAssocID="{4BDBD397-0AE1-4685-854C-6132C0EBE839}" presName="root" presStyleCnt="0">
        <dgm:presLayoutVars>
          <dgm:chMax/>
          <dgm:chPref/>
          <dgm:animLvl val="lvl"/>
        </dgm:presLayoutVars>
      </dgm:prSet>
      <dgm:spPr/>
    </dgm:pt>
    <dgm:pt modelId="{A03966E3-88E7-4AD4-8C49-94A00D09A7B6}" type="pres">
      <dgm:prSet presAssocID="{4BDBD397-0AE1-4685-854C-6132C0EBE839}" presName="divider" presStyleLbl="fgAcc1" presStyleIdx="0" presStyleCnt="1" custLinFactY="18292" custLinFactNeighborX="-2849" custLinFactNeighborY="100000"/>
      <dgm:spPr/>
    </dgm:pt>
    <dgm:pt modelId="{8A00FC45-7E9A-4A3A-A66D-C3A1F64FF588}" type="pres">
      <dgm:prSet presAssocID="{4BDBD397-0AE1-4685-854C-6132C0EBE839}" presName="nodes" presStyleCnt="0">
        <dgm:presLayoutVars>
          <dgm:chMax/>
          <dgm:chPref/>
          <dgm:animLvl val="lvl"/>
        </dgm:presLayoutVars>
      </dgm:prSet>
      <dgm:spPr/>
    </dgm:pt>
    <dgm:pt modelId="{029A45EC-E1CC-469E-A5E5-E3E3BD5601C4}" type="pres">
      <dgm:prSet presAssocID="{E2DE0106-B60F-487A-8BB2-621B60EB047A}" presName="composite" presStyleCnt="0"/>
      <dgm:spPr/>
    </dgm:pt>
    <dgm:pt modelId="{C356CBB0-1DC3-4A02-B080-68ECDDED1226}" type="pres">
      <dgm:prSet presAssocID="{E2DE0106-B60F-487A-8BB2-621B60EB047A}" presName="L1TextContainer" presStyleLbl="alignNode1" presStyleIdx="0" presStyleCnt="5" custScaleX="122171" custScaleY="163043">
        <dgm:presLayoutVars>
          <dgm:chMax val="1"/>
          <dgm:chPref val="1"/>
          <dgm:bulletEnabled val="1"/>
        </dgm:presLayoutVars>
      </dgm:prSet>
      <dgm:spPr/>
    </dgm:pt>
    <dgm:pt modelId="{00A2E1B9-20A6-451A-BB7A-4136FE0DA118}" type="pres">
      <dgm:prSet presAssocID="{E2DE0106-B60F-487A-8BB2-621B60EB047A}" presName="L2TextContainerWrapper" presStyleCnt="0">
        <dgm:presLayoutVars>
          <dgm:bulletEnabled val="1"/>
        </dgm:presLayoutVars>
      </dgm:prSet>
      <dgm:spPr/>
    </dgm:pt>
    <dgm:pt modelId="{22693FB3-3D99-49AC-8693-A444A62AD9E4}" type="pres">
      <dgm:prSet presAssocID="{E2DE0106-B60F-487A-8BB2-621B60EB047A}" presName="L2TextContainer" presStyleLbl="bgAccFollowNode1" presStyleIdx="0" presStyleCnt="5" custScaleX="122323" custScaleY="110614"/>
      <dgm:spPr/>
    </dgm:pt>
    <dgm:pt modelId="{CD5D03BE-6053-48B8-BC71-07318C88EAEC}" type="pres">
      <dgm:prSet presAssocID="{E2DE0106-B60F-487A-8BB2-621B60EB047A}" presName="FlexibleEmptyPlaceHolder" presStyleCnt="0"/>
      <dgm:spPr/>
    </dgm:pt>
    <dgm:pt modelId="{F4D4825B-35AB-4428-9732-370BA4FDE8D9}" type="pres">
      <dgm:prSet presAssocID="{E2DE0106-B60F-487A-8BB2-621B60EB047A}" presName="ConnectLine" presStyleLbl="sibTrans1D1" presStyleIdx="0" presStyleCnt="5"/>
      <dgm:spPr/>
    </dgm:pt>
    <dgm:pt modelId="{248DF77D-5810-4D9A-A7A4-DEFE6337BB3B}" type="pres">
      <dgm:prSet presAssocID="{E2DE0106-B60F-487A-8BB2-621B60EB047A}" presName="ConnectorPoint" presStyleLbl="node1" presStyleIdx="0" presStyleCnt="5"/>
      <dgm:spPr>
        <a:solidFill>
          <a:schemeClr val="accent5">
            <a:hueOff val="0"/>
            <a:satOff val="0"/>
            <a:lumOff val="0"/>
            <a:alphaOff val="0"/>
          </a:schemeClr>
        </a:solidFill>
        <a:ln w="6350" cap="flat" cmpd="sng" algn="ctr">
          <a:solidFill>
            <a:schemeClr val="lt1">
              <a:hueOff val="0"/>
              <a:satOff val="0"/>
              <a:lumOff val="0"/>
              <a:alphaOff val="0"/>
            </a:schemeClr>
          </a:solidFill>
          <a:prstDash val="solid"/>
        </a:ln>
        <a:effectLst/>
      </dgm:spPr>
    </dgm:pt>
    <dgm:pt modelId="{2F773AA3-6AE8-4C20-A8E5-FE43F62E617B}" type="pres">
      <dgm:prSet presAssocID="{E2DE0106-B60F-487A-8BB2-621B60EB047A}" presName="EmptyPlaceHolder" presStyleCnt="0"/>
      <dgm:spPr/>
    </dgm:pt>
    <dgm:pt modelId="{9097D7E5-39A8-4275-9BEC-F5C08809AEBA}" type="pres">
      <dgm:prSet presAssocID="{31714368-8BC3-4EFC-B8F1-8AD4E7590859}" presName="spaceBetweenRectangles" presStyleCnt="0"/>
      <dgm:spPr/>
    </dgm:pt>
    <dgm:pt modelId="{988EF5FD-1101-4732-B587-C5E00F2848E7}" type="pres">
      <dgm:prSet presAssocID="{AF9482B4-0466-403D-BB29-70D21BAE8DCC}" presName="composite" presStyleCnt="0"/>
      <dgm:spPr/>
    </dgm:pt>
    <dgm:pt modelId="{824D57B2-AC1C-4E97-9868-BD227B438820}" type="pres">
      <dgm:prSet presAssocID="{AF9482B4-0466-403D-BB29-70D21BAE8DCC}" presName="L1TextContainer" presStyleLbl="alignNode1" presStyleIdx="1" presStyleCnt="5">
        <dgm:presLayoutVars>
          <dgm:chMax val="1"/>
          <dgm:chPref val="1"/>
          <dgm:bulletEnabled val="1"/>
        </dgm:presLayoutVars>
      </dgm:prSet>
      <dgm:spPr/>
    </dgm:pt>
    <dgm:pt modelId="{C991C35C-A6DF-49CD-B5B7-C298B9DFE557}" type="pres">
      <dgm:prSet presAssocID="{AF9482B4-0466-403D-BB29-70D21BAE8DCC}" presName="L2TextContainerWrapper" presStyleCnt="0">
        <dgm:presLayoutVars>
          <dgm:bulletEnabled val="1"/>
        </dgm:presLayoutVars>
      </dgm:prSet>
      <dgm:spPr/>
    </dgm:pt>
    <dgm:pt modelId="{887E7AF2-845C-4CC9-9BAD-5C759AA1F41B}" type="pres">
      <dgm:prSet presAssocID="{AF9482B4-0466-403D-BB29-70D21BAE8DCC}" presName="L2TextContainer" presStyleLbl="bgAccFollowNode1" presStyleIdx="1" presStyleCnt="5" custLinFactNeighborX="170" custLinFactNeighborY="-1111"/>
      <dgm:spPr/>
    </dgm:pt>
    <dgm:pt modelId="{74FD50C9-206C-4BE5-86A6-5763830F44E6}" type="pres">
      <dgm:prSet presAssocID="{AF9482B4-0466-403D-BB29-70D21BAE8DCC}" presName="FlexibleEmptyPlaceHolder" presStyleCnt="0"/>
      <dgm:spPr/>
    </dgm:pt>
    <dgm:pt modelId="{0F02EDA9-0A21-4EC3-8A79-9FFA1166EE99}" type="pres">
      <dgm:prSet presAssocID="{AF9482B4-0466-403D-BB29-70D21BAE8DCC}" presName="ConnectLine" presStyleLbl="sibTrans1D1" presStyleIdx="1" presStyleCnt="5"/>
      <dgm:spPr/>
    </dgm:pt>
    <dgm:pt modelId="{04219DAB-E311-4F1B-8872-3C66932A418F}" type="pres">
      <dgm:prSet presAssocID="{AF9482B4-0466-403D-BB29-70D21BAE8DCC}" presName="ConnectorPoint" presStyleLbl="node1" presStyleIdx="1" presStyleCnt="5"/>
      <dgm:spPr>
        <a:solidFill>
          <a:schemeClr val="accent5">
            <a:hueOff val="-3311292"/>
            <a:satOff val="13270"/>
            <a:lumOff val="2876"/>
            <a:alphaOff val="0"/>
          </a:schemeClr>
        </a:solidFill>
        <a:ln w="6350" cap="flat" cmpd="sng" algn="ctr">
          <a:solidFill>
            <a:schemeClr val="lt1">
              <a:hueOff val="0"/>
              <a:satOff val="0"/>
              <a:lumOff val="0"/>
              <a:alphaOff val="0"/>
            </a:schemeClr>
          </a:solidFill>
          <a:prstDash val="solid"/>
        </a:ln>
        <a:effectLst/>
      </dgm:spPr>
    </dgm:pt>
    <dgm:pt modelId="{C3972CB3-8776-4ACA-8E1C-264D8EB20CC9}" type="pres">
      <dgm:prSet presAssocID="{AF9482B4-0466-403D-BB29-70D21BAE8DCC}" presName="EmptyPlaceHolder" presStyleCnt="0"/>
      <dgm:spPr/>
    </dgm:pt>
    <dgm:pt modelId="{675F35B4-258C-4375-BF08-B6DF4C189E43}" type="pres">
      <dgm:prSet presAssocID="{3BFE3075-AAAA-4F76-B0FB-03B999DB1734}" presName="spaceBetweenRectangles" presStyleCnt="0"/>
      <dgm:spPr/>
    </dgm:pt>
    <dgm:pt modelId="{628F8EE0-F587-4FD8-BE10-89FF43917608}" type="pres">
      <dgm:prSet presAssocID="{6B944BF1-CB7A-4B5C-92D3-CDCFDA2CDF56}" presName="composite" presStyleCnt="0"/>
      <dgm:spPr/>
    </dgm:pt>
    <dgm:pt modelId="{837E23B2-0D9D-4C3F-A709-666EC9A521F4}" type="pres">
      <dgm:prSet presAssocID="{6B944BF1-CB7A-4B5C-92D3-CDCFDA2CDF56}" presName="L1TextContainer" presStyleLbl="alignNode1" presStyleIdx="2" presStyleCnt="5">
        <dgm:presLayoutVars>
          <dgm:chMax val="1"/>
          <dgm:chPref val="1"/>
          <dgm:bulletEnabled val="1"/>
        </dgm:presLayoutVars>
      </dgm:prSet>
      <dgm:spPr/>
    </dgm:pt>
    <dgm:pt modelId="{EAEE5609-1FD2-4873-80E3-6C01B771102B}" type="pres">
      <dgm:prSet presAssocID="{6B944BF1-CB7A-4B5C-92D3-CDCFDA2CDF56}" presName="L2TextContainerWrapper" presStyleCnt="0">
        <dgm:presLayoutVars>
          <dgm:bulletEnabled val="1"/>
        </dgm:presLayoutVars>
      </dgm:prSet>
      <dgm:spPr/>
    </dgm:pt>
    <dgm:pt modelId="{FEB5173F-C593-45ED-945A-7375CA61766A}" type="pres">
      <dgm:prSet presAssocID="{6B944BF1-CB7A-4B5C-92D3-CDCFDA2CDF56}" presName="L2TextContainer" presStyleLbl="bgAccFollowNode1" presStyleIdx="2" presStyleCnt="5" custScaleY="107898" custLinFactNeighborX="-39" custLinFactNeighborY="-3294"/>
      <dgm:spPr/>
    </dgm:pt>
    <dgm:pt modelId="{89947E71-5228-4843-966F-C7C57CDFD6FD}" type="pres">
      <dgm:prSet presAssocID="{6B944BF1-CB7A-4B5C-92D3-CDCFDA2CDF56}" presName="FlexibleEmptyPlaceHolder" presStyleCnt="0"/>
      <dgm:spPr/>
    </dgm:pt>
    <dgm:pt modelId="{25CE8FD0-1FBA-411A-AAEC-83FFC9920D04}" type="pres">
      <dgm:prSet presAssocID="{6B944BF1-CB7A-4B5C-92D3-CDCFDA2CDF56}" presName="ConnectLine" presStyleLbl="sibTrans1D1" presStyleIdx="2" presStyleCnt="5"/>
      <dgm:spPr/>
    </dgm:pt>
    <dgm:pt modelId="{85641938-2741-4F0C-A3CF-27289773311C}" type="pres">
      <dgm:prSet presAssocID="{6B944BF1-CB7A-4B5C-92D3-CDCFDA2CDF56}" presName="ConnectorPoint" presStyleLbl="node1" presStyleIdx="2" presStyleCnt="5"/>
      <dgm:spPr>
        <a:solidFill>
          <a:schemeClr val="accent5">
            <a:hueOff val="-6622584"/>
            <a:satOff val="26541"/>
            <a:lumOff val="5752"/>
            <a:alphaOff val="0"/>
          </a:schemeClr>
        </a:solidFill>
        <a:ln w="6350" cap="flat" cmpd="sng" algn="ctr">
          <a:solidFill>
            <a:schemeClr val="lt1">
              <a:hueOff val="0"/>
              <a:satOff val="0"/>
              <a:lumOff val="0"/>
              <a:alphaOff val="0"/>
            </a:schemeClr>
          </a:solidFill>
          <a:prstDash val="solid"/>
        </a:ln>
        <a:effectLst/>
      </dgm:spPr>
    </dgm:pt>
    <dgm:pt modelId="{6117E351-A7ED-4785-8F54-46B199970E87}" type="pres">
      <dgm:prSet presAssocID="{6B944BF1-CB7A-4B5C-92D3-CDCFDA2CDF56}" presName="EmptyPlaceHolder" presStyleCnt="0"/>
      <dgm:spPr/>
    </dgm:pt>
    <dgm:pt modelId="{665BD422-C6CB-472F-A2C7-BD6EA5A4E03B}" type="pres">
      <dgm:prSet presAssocID="{5231CFFA-AE30-47E9-98FB-D5D1B0446020}" presName="spaceBetweenRectangles" presStyleCnt="0"/>
      <dgm:spPr/>
    </dgm:pt>
    <dgm:pt modelId="{CFB6B411-0FE4-46DD-962C-8DBB81F9A0A5}" type="pres">
      <dgm:prSet presAssocID="{29D82959-B8B9-47D9-B2A1-E894373C4CF7}" presName="composite" presStyleCnt="0"/>
      <dgm:spPr/>
    </dgm:pt>
    <dgm:pt modelId="{B9ACB9CC-1DC1-4947-92CE-D2CF11F3EBE6}" type="pres">
      <dgm:prSet presAssocID="{29D82959-B8B9-47D9-B2A1-E894373C4CF7}" presName="L1TextContainer" presStyleLbl="alignNode1" presStyleIdx="3" presStyleCnt="5">
        <dgm:presLayoutVars>
          <dgm:chMax val="1"/>
          <dgm:chPref val="1"/>
          <dgm:bulletEnabled val="1"/>
        </dgm:presLayoutVars>
      </dgm:prSet>
      <dgm:spPr/>
    </dgm:pt>
    <dgm:pt modelId="{66B508A7-8B3E-4626-BFC3-ADDF09BD4979}" type="pres">
      <dgm:prSet presAssocID="{29D82959-B8B9-47D9-B2A1-E894373C4CF7}" presName="L2TextContainerWrapper" presStyleCnt="0">
        <dgm:presLayoutVars>
          <dgm:bulletEnabled val="1"/>
        </dgm:presLayoutVars>
      </dgm:prSet>
      <dgm:spPr/>
    </dgm:pt>
    <dgm:pt modelId="{3E8C3415-F133-48BE-A686-E2C0619173EF}" type="pres">
      <dgm:prSet presAssocID="{29D82959-B8B9-47D9-B2A1-E894373C4CF7}" presName="L2TextContainer" presStyleLbl="bgAccFollowNode1" presStyleIdx="3" presStyleCnt="5"/>
      <dgm:spPr/>
    </dgm:pt>
    <dgm:pt modelId="{E42FAB7C-DAED-4134-BB02-678A6684ED67}" type="pres">
      <dgm:prSet presAssocID="{29D82959-B8B9-47D9-B2A1-E894373C4CF7}" presName="FlexibleEmptyPlaceHolder" presStyleCnt="0"/>
      <dgm:spPr/>
    </dgm:pt>
    <dgm:pt modelId="{DD8F4D43-80DF-49B6-AF0D-28A817D9642E}" type="pres">
      <dgm:prSet presAssocID="{29D82959-B8B9-47D9-B2A1-E894373C4CF7}" presName="ConnectLine" presStyleLbl="sibTrans1D1" presStyleIdx="3" presStyleCnt="5"/>
      <dgm:spPr/>
    </dgm:pt>
    <dgm:pt modelId="{146638CA-9447-4AA3-B60F-CC2C85F0BE44}" type="pres">
      <dgm:prSet presAssocID="{29D82959-B8B9-47D9-B2A1-E894373C4CF7}" presName="ConnectorPoint" presStyleLbl="node1" presStyleIdx="3" presStyleCnt="5"/>
      <dgm:spPr>
        <a:solidFill>
          <a:schemeClr val="accent5">
            <a:hueOff val="-9933876"/>
            <a:satOff val="39811"/>
            <a:lumOff val="8628"/>
            <a:alphaOff val="0"/>
          </a:schemeClr>
        </a:solidFill>
        <a:ln w="6350" cap="flat" cmpd="sng" algn="ctr">
          <a:solidFill>
            <a:schemeClr val="lt1">
              <a:hueOff val="0"/>
              <a:satOff val="0"/>
              <a:lumOff val="0"/>
              <a:alphaOff val="0"/>
            </a:schemeClr>
          </a:solidFill>
          <a:prstDash val="solid"/>
        </a:ln>
        <a:effectLst/>
      </dgm:spPr>
    </dgm:pt>
    <dgm:pt modelId="{2D3819E1-944A-47B1-A90A-F9C9BC2A1DB5}" type="pres">
      <dgm:prSet presAssocID="{29D82959-B8B9-47D9-B2A1-E894373C4CF7}" presName="EmptyPlaceHolder" presStyleCnt="0"/>
      <dgm:spPr/>
    </dgm:pt>
    <dgm:pt modelId="{0993F2A6-A478-4A5C-B210-20430BA582FC}" type="pres">
      <dgm:prSet presAssocID="{762A6D92-5D36-4484-9A9C-5AE083F530A3}" presName="spaceBetweenRectangles" presStyleCnt="0"/>
      <dgm:spPr/>
    </dgm:pt>
    <dgm:pt modelId="{11A8CAA3-0720-4EC1-99B4-45FE6734DF2C}" type="pres">
      <dgm:prSet presAssocID="{4C6AD626-1120-4A21-A8BE-B7E186E214CE}" presName="composite" presStyleCnt="0"/>
      <dgm:spPr/>
    </dgm:pt>
    <dgm:pt modelId="{395CA671-317E-4EAE-BED0-F0AFC65C822C}" type="pres">
      <dgm:prSet presAssocID="{4C6AD626-1120-4A21-A8BE-B7E186E214CE}" presName="L1TextContainer" presStyleLbl="alignNode1" presStyleIdx="4" presStyleCnt="5">
        <dgm:presLayoutVars>
          <dgm:chMax val="1"/>
          <dgm:chPref val="1"/>
          <dgm:bulletEnabled val="1"/>
        </dgm:presLayoutVars>
      </dgm:prSet>
      <dgm:spPr/>
    </dgm:pt>
    <dgm:pt modelId="{04FE15AA-5526-4AE2-B1D4-EBA3C8BD136E}" type="pres">
      <dgm:prSet presAssocID="{4C6AD626-1120-4A21-A8BE-B7E186E214CE}" presName="L2TextContainerWrapper" presStyleCnt="0">
        <dgm:presLayoutVars>
          <dgm:bulletEnabled val="1"/>
        </dgm:presLayoutVars>
      </dgm:prSet>
      <dgm:spPr/>
    </dgm:pt>
    <dgm:pt modelId="{25F82B77-60FE-4FED-B2A8-AD3CC96CB639}" type="pres">
      <dgm:prSet presAssocID="{4C6AD626-1120-4A21-A8BE-B7E186E214CE}" presName="L2TextContainer" presStyleLbl="bgAccFollowNode1" presStyleIdx="4" presStyleCnt="5"/>
      <dgm:spPr/>
    </dgm:pt>
    <dgm:pt modelId="{BDC5CAB8-941F-4612-B960-9219B708D00B}" type="pres">
      <dgm:prSet presAssocID="{4C6AD626-1120-4A21-A8BE-B7E186E214CE}" presName="FlexibleEmptyPlaceHolder" presStyleCnt="0"/>
      <dgm:spPr/>
    </dgm:pt>
    <dgm:pt modelId="{61569FA0-425C-4B70-AA3A-06139A9F4A3A}" type="pres">
      <dgm:prSet presAssocID="{4C6AD626-1120-4A21-A8BE-B7E186E214CE}" presName="ConnectLine" presStyleLbl="sibTrans1D1" presStyleIdx="4" presStyleCnt="5"/>
      <dgm:spPr/>
    </dgm:pt>
    <dgm:pt modelId="{2D328572-8553-492F-9DC1-F0F26FF3F23A}" type="pres">
      <dgm:prSet presAssocID="{4C6AD626-1120-4A21-A8BE-B7E186E214CE}" presName="ConnectorPoint" presStyleLbl="node1" presStyleIdx="4" presStyleCnt="5"/>
      <dgm:spPr>
        <a:solidFill>
          <a:schemeClr val="accent5">
            <a:hueOff val="-6758543"/>
            <a:satOff val="-17419"/>
            <a:lumOff val="-11765"/>
            <a:alphaOff val="0"/>
          </a:schemeClr>
        </a:solidFill>
        <a:ln w="6350" cap="flat" cmpd="sng" algn="ctr">
          <a:solidFill>
            <a:schemeClr val="lt1">
              <a:hueOff val="0"/>
              <a:satOff val="0"/>
              <a:lumOff val="0"/>
              <a:alphaOff val="0"/>
            </a:schemeClr>
          </a:solidFill>
          <a:prstDash val="solid"/>
          <a:miter lim="800000"/>
        </a:ln>
        <a:effectLst/>
      </dgm:spPr>
    </dgm:pt>
    <dgm:pt modelId="{373C1F67-1DB7-46C6-BDCD-68BFAFD90150}" type="pres">
      <dgm:prSet presAssocID="{4C6AD626-1120-4A21-A8BE-B7E186E214CE}" presName="EmptyPlaceHolder" presStyleCnt="0"/>
      <dgm:spPr/>
    </dgm:pt>
  </dgm:ptLst>
  <dgm:cxnLst>
    <dgm:cxn modelId="{8D3BDB03-5B6E-4912-BCBD-A5FB97C81C51}" type="presOf" srcId="{AF9482B4-0466-403D-BB29-70D21BAE8DCC}" destId="{824D57B2-AC1C-4E97-9868-BD227B438820}" srcOrd="0" destOrd="0" presId="urn:microsoft.com/office/officeart/2017/3/layout/HorizontalLabelsTimeline"/>
    <dgm:cxn modelId="{A4889D0B-D93C-48DE-B020-DC71949785A3}" type="presOf" srcId="{C73FC01F-95C6-4FB9-B03B-AA54A1164048}" destId="{FEB5173F-C593-45ED-945A-7375CA61766A}" srcOrd="0" destOrd="0" presId="urn:microsoft.com/office/officeart/2017/3/layout/HorizontalLabelsTimeline"/>
    <dgm:cxn modelId="{678FEF1E-B0A2-4F37-B1B9-D39E2D833ECD}" srcId="{4BDBD397-0AE1-4685-854C-6132C0EBE839}" destId="{6B944BF1-CB7A-4B5C-92D3-CDCFDA2CDF56}" srcOrd="2" destOrd="0" parTransId="{1F7C323D-83AD-4E6D-8EDA-A93909C815A1}" sibTransId="{5231CFFA-AE30-47E9-98FB-D5D1B0446020}"/>
    <dgm:cxn modelId="{DF735B2E-C254-4321-9E37-598F961326CE}" type="presOf" srcId="{4C6AD626-1120-4A21-A8BE-B7E186E214CE}" destId="{395CA671-317E-4EAE-BED0-F0AFC65C822C}" srcOrd="0" destOrd="0" presId="urn:microsoft.com/office/officeart/2017/3/layout/HorizontalLabelsTimeline"/>
    <dgm:cxn modelId="{3F382D31-A4D0-429B-8CD9-BCDE002BCBDF}" srcId="{4C6AD626-1120-4A21-A8BE-B7E186E214CE}" destId="{0D82425C-D969-4FB2-B5D6-54461DA61D4E}" srcOrd="0" destOrd="0" parTransId="{0D8DF7E3-992E-4BB4-B55B-1FD54F78D87B}" sibTransId="{BC42859C-F2D9-4077-B61F-3CDB1FF12F90}"/>
    <dgm:cxn modelId="{6136C034-3915-4C70-9E9D-53ABF78B1A35}" srcId="{29D82959-B8B9-47D9-B2A1-E894373C4CF7}" destId="{BA5BDE9B-B3EE-42A4-8EFE-18281495BE60}" srcOrd="0" destOrd="0" parTransId="{BB3EDB23-E9D0-48EF-905F-25CF0EA3D102}" sibTransId="{A9C1FB3F-2A6E-49FF-ABDC-95649491FD27}"/>
    <dgm:cxn modelId="{37EC3342-FBAF-4B16-9246-593F250F00F5}" type="presOf" srcId="{4BDBD397-0AE1-4685-854C-6132C0EBE839}" destId="{896D4900-B17E-4BF3-9E8C-493D1DF4F247}" srcOrd="0" destOrd="0" presId="urn:microsoft.com/office/officeart/2017/3/layout/HorizontalLabelsTimeline"/>
    <dgm:cxn modelId="{6BF9B465-A002-45D2-A2D1-B89377AFAB91}" type="presOf" srcId="{AEA556E3-E901-48CC-BB53-BEE6C4A07FF2}" destId="{887E7AF2-845C-4CC9-9BAD-5C759AA1F41B}" srcOrd="0" destOrd="0" presId="urn:microsoft.com/office/officeart/2017/3/layout/HorizontalLabelsTimeline"/>
    <dgm:cxn modelId="{C9D3016D-233A-47E5-AD95-368683DC0AB5}" srcId="{6B944BF1-CB7A-4B5C-92D3-CDCFDA2CDF56}" destId="{C73FC01F-95C6-4FB9-B03B-AA54A1164048}" srcOrd="0" destOrd="0" parTransId="{EDEC84AF-6EC9-4D8B-B4F0-A905F4115BF1}" sibTransId="{89B7ADA1-25C4-43FE-9598-BD0915841155}"/>
    <dgm:cxn modelId="{AF131F4D-5FE4-4FC9-B319-82183776A98C}" type="presOf" srcId="{E2DE0106-B60F-487A-8BB2-621B60EB047A}" destId="{C356CBB0-1DC3-4A02-B080-68ECDDED1226}" srcOrd="0" destOrd="0" presId="urn:microsoft.com/office/officeart/2017/3/layout/HorizontalLabelsTimeline"/>
    <dgm:cxn modelId="{BBA34975-68E0-48F5-A306-E01A4766C3BA}" srcId="{4BDBD397-0AE1-4685-854C-6132C0EBE839}" destId="{E2DE0106-B60F-487A-8BB2-621B60EB047A}" srcOrd="0" destOrd="0" parTransId="{242B1D8F-938D-4488-8D3A-16976BFF05AF}" sibTransId="{31714368-8BC3-4EFC-B8F1-8AD4E7590859}"/>
    <dgm:cxn modelId="{EABA2257-13A6-42F0-8ACB-27CE38D67E8A}" type="presOf" srcId="{29D82959-B8B9-47D9-B2A1-E894373C4CF7}" destId="{B9ACB9CC-1DC1-4947-92CE-D2CF11F3EBE6}" srcOrd="0" destOrd="0" presId="urn:microsoft.com/office/officeart/2017/3/layout/HorizontalLabelsTimeline"/>
    <dgm:cxn modelId="{8CB79259-D387-47C2-8924-225B9F1D09C2}" srcId="{4BDBD397-0AE1-4685-854C-6132C0EBE839}" destId="{4C6AD626-1120-4A21-A8BE-B7E186E214CE}" srcOrd="4" destOrd="0" parTransId="{FC56FDD2-CBA3-48B0-86C2-2A385A8218F3}" sibTransId="{65BD85F4-C4F5-4A92-AF67-18480D42457C}"/>
    <dgm:cxn modelId="{F57E7481-14FE-4732-8818-59B212C017C4}" srcId="{4BDBD397-0AE1-4685-854C-6132C0EBE839}" destId="{29D82959-B8B9-47D9-B2A1-E894373C4CF7}" srcOrd="3" destOrd="0" parTransId="{AC81B6A0-5593-49B3-8352-CA32BA0E43F8}" sibTransId="{762A6D92-5D36-4484-9A9C-5AE083F530A3}"/>
    <dgm:cxn modelId="{88BB0F8F-7E25-40B5-A200-3F83114FC90E}" srcId="{4BDBD397-0AE1-4685-854C-6132C0EBE839}" destId="{AF9482B4-0466-403D-BB29-70D21BAE8DCC}" srcOrd="1" destOrd="0" parTransId="{1644C07C-B2CE-4745-96F1-C8908F119641}" sibTransId="{3BFE3075-AAAA-4F76-B0FB-03B999DB1734}"/>
    <dgm:cxn modelId="{0BD80797-A8DA-4FFD-9021-B29F7FB68E6C}" type="presOf" srcId="{0D82425C-D969-4FB2-B5D6-54461DA61D4E}" destId="{25F82B77-60FE-4FED-B2A8-AD3CC96CB639}" srcOrd="0" destOrd="0" presId="urn:microsoft.com/office/officeart/2017/3/layout/HorizontalLabelsTimeline"/>
    <dgm:cxn modelId="{ED66DEA8-63D0-4631-9F92-5F629A5E7506}" type="presOf" srcId="{7947B40D-2125-4813-8128-9114D242DFBA}" destId="{22693FB3-3D99-49AC-8693-A444A62AD9E4}" srcOrd="0" destOrd="0" presId="urn:microsoft.com/office/officeart/2017/3/layout/HorizontalLabelsTimeline"/>
    <dgm:cxn modelId="{735D47AA-74F9-4CE0-B38A-EC016D0A6555}" srcId="{AF9482B4-0466-403D-BB29-70D21BAE8DCC}" destId="{AEA556E3-E901-48CC-BB53-BEE6C4A07FF2}" srcOrd="0" destOrd="0" parTransId="{10A2C2BF-9CB9-4DC7-949F-32C92B3B07E6}" sibTransId="{A044371C-7992-41BA-8868-8CC5C6F816F9}"/>
    <dgm:cxn modelId="{0F1AF5C8-5D18-4DC2-907A-98D3892B80C4}" type="presOf" srcId="{6B944BF1-CB7A-4B5C-92D3-CDCFDA2CDF56}" destId="{837E23B2-0D9D-4C3F-A709-666EC9A521F4}" srcOrd="0" destOrd="0" presId="urn:microsoft.com/office/officeart/2017/3/layout/HorizontalLabelsTimeline"/>
    <dgm:cxn modelId="{785F61DC-17AA-45F2-B805-37BA00D9F8A6}" type="presOf" srcId="{BA5BDE9B-B3EE-42A4-8EFE-18281495BE60}" destId="{3E8C3415-F133-48BE-A686-E2C0619173EF}" srcOrd="0" destOrd="0" presId="urn:microsoft.com/office/officeart/2017/3/layout/HorizontalLabelsTimeline"/>
    <dgm:cxn modelId="{890719F3-CC35-4752-B6C8-C7078DB3682A}" srcId="{E2DE0106-B60F-487A-8BB2-621B60EB047A}" destId="{7947B40D-2125-4813-8128-9114D242DFBA}" srcOrd="0" destOrd="0" parTransId="{CEC604C7-7799-4D95-BD86-0B3DFAAA4E8D}" sibTransId="{DB3B438C-1B7B-4663-8B37-9F1AC79599E6}"/>
    <dgm:cxn modelId="{B9FE5590-152C-46D4-9339-37F010C9AF63}" type="presParOf" srcId="{896D4900-B17E-4BF3-9E8C-493D1DF4F247}" destId="{A03966E3-88E7-4AD4-8C49-94A00D09A7B6}" srcOrd="0" destOrd="0" presId="urn:microsoft.com/office/officeart/2017/3/layout/HorizontalLabelsTimeline"/>
    <dgm:cxn modelId="{1C631167-88EF-40C9-9CC4-9178085BB612}" type="presParOf" srcId="{896D4900-B17E-4BF3-9E8C-493D1DF4F247}" destId="{8A00FC45-7E9A-4A3A-A66D-C3A1F64FF588}" srcOrd="1" destOrd="0" presId="urn:microsoft.com/office/officeart/2017/3/layout/HorizontalLabelsTimeline"/>
    <dgm:cxn modelId="{60357B79-D88C-4859-862A-A0B1EDA91EEC}" type="presParOf" srcId="{8A00FC45-7E9A-4A3A-A66D-C3A1F64FF588}" destId="{029A45EC-E1CC-469E-A5E5-E3E3BD5601C4}" srcOrd="0" destOrd="0" presId="urn:microsoft.com/office/officeart/2017/3/layout/HorizontalLabelsTimeline"/>
    <dgm:cxn modelId="{7E0EE5AB-FFE6-451C-9C4B-6161D724BEA5}" type="presParOf" srcId="{029A45EC-E1CC-469E-A5E5-E3E3BD5601C4}" destId="{C356CBB0-1DC3-4A02-B080-68ECDDED1226}" srcOrd="0" destOrd="0" presId="urn:microsoft.com/office/officeart/2017/3/layout/HorizontalLabelsTimeline"/>
    <dgm:cxn modelId="{B24821FA-3EEA-43D4-8873-67C8C0064809}" type="presParOf" srcId="{029A45EC-E1CC-469E-A5E5-E3E3BD5601C4}" destId="{00A2E1B9-20A6-451A-BB7A-4136FE0DA118}" srcOrd="1" destOrd="0" presId="urn:microsoft.com/office/officeart/2017/3/layout/HorizontalLabelsTimeline"/>
    <dgm:cxn modelId="{D9E47BDE-81F3-4CF3-93D0-D41BC7D12FEC}" type="presParOf" srcId="{00A2E1B9-20A6-451A-BB7A-4136FE0DA118}" destId="{22693FB3-3D99-49AC-8693-A444A62AD9E4}" srcOrd="0" destOrd="0" presId="urn:microsoft.com/office/officeart/2017/3/layout/HorizontalLabelsTimeline"/>
    <dgm:cxn modelId="{6A0B3B02-849D-4E11-9253-AED7779163C6}" type="presParOf" srcId="{00A2E1B9-20A6-451A-BB7A-4136FE0DA118}" destId="{CD5D03BE-6053-48B8-BC71-07318C88EAEC}" srcOrd="1" destOrd="0" presId="urn:microsoft.com/office/officeart/2017/3/layout/HorizontalLabelsTimeline"/>
    <dgm:cxn modelId="{56F67F57-A99F-4EB1-B540-9A7D664191DC}" type="presParOf" srcId="{029A45EC-E1CC-469E-A5E5-E3E3BD5601C4}" destId="{F4D4825B-35AB-4428-9732-370BA4FDE8D9}" srcOrd="2" destOrd="0" presId="urn:microsoft.com/office/officeart/2017/3/layout/HorizontalLabelsTimeline"/>
    <dgm:cxn modelId="{0E799AE7-DE5E-4581-9184-45511ABB5823}" type="presParOf" srcId="{029A45EC-E1CC-469E-A5E5-E3E3BD5601C4}" destId="{248DF77D-5810-4D9A-A7A4-DEFE6337BB3B}" srcOrd="3" destOrd="0" presId="urn:microsoft.com/office/officeart/2017/3/layout/HorizontalLabelsTimeline"/>
    <dgm:cxn modelId="{D457446F-9969-4260-9FC7-B52B2AC3739C}" type="presParOf" srcId="{029A45EC-E1CC-469E-A5E5-E3E3BD5601C4}" destId="{2F773AA3-6AE8-4C20-A8E5-FE43F62E617B}" srcOrd="4" destOrd="0" presId="urn:microsoft.com/office/officeart/2017/3/layout/HorizontalLabelsTimeline"/>
    <dgm:cxn modelId="{3C8EE442-1D1D-42EB-B96A-C4D3D9A25F8A}" type="presParOf" srcId="{8A00FC45-7E9A-4A3A-A66D-C3A1F64FF588}" destId="{9097D7E5-39A8-4275-9BEC-F5C08809AEBA}" srcOrd="1" destOrd="0" presId="urn:microsoft.com/office/officeart/2017/3/layout/HorizontalLabelsTimeline"/>
    <dgm:cxn modelId="{2EA02CBA-F46D-41A3-ABDB-18B583BBE8F0}" type="presParOf" srcId="{8A00FC45-7E9A-4A3A-A66D-C3A1F64FF588}" destId="{988EF5FD-1101-4732-B587-C5E00F2848E7}" srcOrd="2" destOrd="0" presId="urn:microsoft.com/office/officeart/2017/3/layout/HorizontalLabelsTimeline"/>
    <dgm:cxn modelId="{49C664BA-1322-4B64-8012-F8066EDC13C8}" type="presParOf" srcId="{988EF5FD-1101-4732-B587-C5E00F2848E7}" destId="{824D57B2-AC1C-4E97-9868-BD227B438820}" srcOrd="0" destOrd="0" presId="urn:microsoft.com/office/officeart/2017/3/layout/HorizontalLabelsTimeline"/>
    <dgm:cxn modelId="{AB09C6FE-60FF-46D5-A8C3-297C29B7D97C}" type="presParOf" srcId="{988EF5FD-1101-4732-B587-C5E00F2848E7}" destId="{C991C35C-A6DF-49CD-B5B7-C298B9DFE557}" srcOrd="1" destOrd="0" presId="urn:microsoft.com/office/officeart/2017/3/layout/HorizontalLabelsTimeline"/>
    <dgm:cxn modelId="{E14113BC-60AB-4CFC-A89D-F50EC88E0B8A}" type="presParOf" srcId="{C991C35C-A6DF-49CD-B5B7-C298B9DFE557}" destId="{887E7AF2-845C-4CC9-9BAD-5C759AA1F41B}" srcOrd="0" destOrd="0" presId="urn:microsoft.com/office/officeart/2017/3/layout/HorizontalLabelsTimeline"/>
    <dgm:cxn modelId="{7ABD2027-DD4E-4289-8F9D-ACB5C509F6C1}" type="presParOf" srcId="{C991C35C-A6DF-49CD-B5B7-C298B9DFE557}" destId="{74FD50C9-206C-4BE5-86A6-5763830F44E6}" srcOrd="1" destOrd="0" presId="urn:microsoft.com/office/officeart/2017/3/layout/HorizontalLabelsTimeline"/>
    <dgm:cxn modelId="{0E8FEFF9-A789-49AA-B6F9-640C043C6A84}" type="presParOf" srcId="{988EF5FD-1101-4732-B587-C5E00F2848E7}" destId="{0F02EDA9-0A21-4EC3-8A79-9FFA1166EE99}" srcOrd="2" destOrd="0" presId="urn:microsoft.com/office/officeart/2017/3/layout/HorizontalLabelsTimeline"/>
    <dgm:cxn modelId="{E32510D3-5AE0-4E67-BD11-C5A50C3B3B87}" type="presParOf" srcId="{988EF5FD-1101-4732-B587-C5E00F2848E7}" destId="{04219DAB-E311-4F1B-8872-3C66932A418F}" srcOrd="3" destOrd="0" presId="urn:microsoft.com/office/officeart/2017/3/layout/HorizontalLabelsTimeline"/>
    <dgm:cxn modelId="{FBC590C9-36B7-45A6-998A-FC29057FA693}" type="presParOf" srcId="{988EF5FD-1101-4732-B587-C5E00F2848E7}" destId="{C3972CB3-8776-4ACA-8E1C-264D8EB20CC9}" srcOrd="4" destOrd="0" presId="urn:microsoft.com/office/officeart/2017/3/layout/HorizontalLabelsTimeline"/>
    <dgm:cxn modelId="{1780DB94-027E-4F2E-9959-F05E2DFB1A29}" type="presParOf" srcId="{8A00FC45-7E9A-4A3A-A66D-C3A1F64FF588}" destId="{675F35B4-258C-4375-BF08-B6DF4C189E43}" srcOrd="3" destOrd="0" presId="urn:microsoft.com/office/officeart/2017/3/layout/HorizontalLabelsTimeline"/>
    <dgm:cxn modelId="{4577F344-4026-4A5F-A8C5-44DB4BDA9CF1}" type="presParOf" srcId="{8A00FC45-7E9A-4A3A-A66D-C3A1F64FF588}" destId="{628F8EE0-F587-4FD8-BE10-89FF43917608}" srcOrd="4" destOrd="0" presId="urn:microsoft.com/office/officeart/2017/3/layout/HorizontalLabelsTimeline"/>
    <dgm:cxn modelId="{2CD19A80-C767-4ACE-8276-2B78D8E5599B}" type="presParOf" srcId="{628F8EE0-F587-4FD8-BE10-89FF43917608}" destId="{837E23B2-0D9D-4C3F-A709-666EC9A521F4}" srcOrd="0" destOrd="0" presId="urn:microsoft.com/office/officeart/2017/3/layout/HorizontalLabelsTimeline"/>
    <dgm:cxn modelId="{3B7CB9AA-7A29-4376-A2B5-C00715F8EC64}" type="presParOf" srcId="{628F8EE0-F587-4FD8-BE10-89FF43917608}" destId="{EAEE5609-1FD2-4873-80E3-6C01B771102B}" srcOrd="1" destOrd="0" presId="urn:microsoft.com/office/officeart/2017/3/layout/HorizontalLabelsTimeline"/>
    <dgm:cxn modelId="{B7A3B947-FDDB-41C1-8F34-E060BBC28E6C}" type="presParOf" srcId="{EAEE5609-1FD2-4873-80E3-6C01B771102B}" destId="{FEB5173F-C593-45ED-945A-7375CA61766A}" srcOrd="0" destOrd="0" presId="urn:microsoft.com/office/officeart/2017/3/layout/HorizontalLabelsTimeline"/>
    <dgm:cxn modelId="{A3EC040F-ABA8-4591-AEBD-34B8786D8B1E}" type="presParOf" srcId="{EAEE5609-1FD2-4873-80E3-6C01B771102B}" destId="{89947E71-5228-4843-966F-C7C57CDFD6FD}" srcOrd="1" destOrd="0" presId="urn:microsoft.com/office/officeart/2017/3/layout/HorizontalLabelsTimeline"/>
    <dgm:cxn modelId="{E5CBB6CA-A9D6-42A6-8A89-3107C4F18C70}" type="presParOf" srcId="{628F8EE0-F587-4FD8-BE10-89FF43917608}" destId="{25CE8FD0-1FBA-411A-AAEC-83FFC9920D04}" srcOrd="2" destOrd="0" presId="urn:microsoft.com/office/officeart/2017/3/layout/HorizontalLabelsTimeline"/>
    <dgm:cxn modelId="{84AA94BD-81C2-4257-B471-F44F43B05105}" type="presParOf" srcId="{628F8EE0-F587-4FD8-BE10-89FF43917608}" destId="{85641938-2741-4F0C-A3CF-27289773311C}" srcOrd="3" destOrd="0" presId="urn:microsoft.com/office/officeart/2017/3/layout/HorizontalLabelsTimeline"/>
    <dgm:cxn modelId="{F79300FF-C074-4178-A385-49877065D4CB}" type="presParOf" srcId="{628F8EE0-F587-4FD8-BE10-89FF43917608}" destId="{6117E351-A7ED-4785-8F54-46B199970E87}" srcOrd="4" destOrd="0" presId="urn:microsoft.com/office/officeart/2017/3/layout/HorizontalLabelsTimeline"/>
    <dgm:cxn modelId="{F9EE6D6E-95B8-45A5-8C47-DD28BFDB3B81}" type="presParOf" srcId="{8A00FC45-7E9A-4A3A-A66D-C3A1F64FF588}" destId="{665BD422-C6CB-472F-A2C7-BD6EA5A4E03B}" srcOrd="5" destOrd="0" presId="urn:microsoft.com/office/officeart/2017/3/layout/HorizontalLabelsTimeline"/>
    <dgm:cxn modelId="{71A2CD7C-828D-4B99-A716-2495B863DF71}" type="presParOf" srcId="{8A00FC45-7E9A-4A3A-A66D-C3A1F64FF588}" destId="{CFB6B411-0FE4-46DD-962C-8DBB81F9A0A5}" srcOrd="6" destOrd="0" presId="urn:microsoft.com/office/officeart/2017/3/layout/HorizontalLabelsTimeline"/>
    <dgm:cxn modelId="{6B66C9E3-9F4D-4FF3-82F2-803298C03EBA}" type="presParOf" srcId="{CFB6B411-0FE4-46DD-962C-8DBB81F9A0A5}" destId="{B9ACB9CC-1DC1-4947-92CE-D2CF11F3EBE6}" srcOrd="0" destOrd="0" presId="urn:microsoft.com/office/officeart/2017/3/layout/HorizontalLabelsTimeline"/>
    <dgm:cxn modelId="{1E734E7A-F41B-40AC-BF08-3574DB92B4E5}" type="presParOf" srcId="{CFB6B411-0FE4-46DD-962C-8DBB81F9A0A5}" destId="{66B508A7-8B3E-4626-BFC3-ADDF09BD4979}" srcOrd="1" destOrd="0" presId="urn:microsoft.com/office/officeart/2017/3/layout/HorizontalLabelsTimeline"/>
    <dgm:cxn modelId="{DCB24D53-3E26-4B58-A385-DF6452236F41}" type="presParOf" srcId="{66B508A7-8B3E-4626-BFC3-ADDF09BD4979}" destId="{3E8C3415-F133-48BE-A686-E2C0619173EF}" srcOrd="0" destOrd="0" presId="urn:microsoft.com/office/officeart/2017/3/layout/HorizontalLabelsTimeline"/>
    <dgm:cxn modelId="{58C0877D-01A3-4EC8-ABBF-0D7E07B53965}" type="presParOf" srcId="{66B508A7-8B3E-4626-BFC3-ADDF09BD4979}" destId="{E42FAB7C-DAED-4134-BB02-678A6684ED67}" srcOrd="1" destOrd="0" presId="urn:microsoft.com/office/officeart/2017/3/layout/HorizontalLabelsTimeline"/>
    <dgm:cxn modelId="{2C55B440-D28D-4AD9-869D-5FD3EE0F556A}" type="presParOf" srcId="{CFB6B411-0FE4-46DD-962C-8DBB81F9A0A5}" destId="{DD8F4D43-80DF-49B6-AF0D-28A817D9642E}" srcOrd="2" destOrd="0" presId="urn:microsoft.com/office/officeart/2017/3/layout/HorizontalLabelsTimeline"/>
    <dgm:cxn modelId="{82AF8BD1-31EA-454E-921A-E2C8A0093C02}" type="presParOf" srcId="{CFB6B411-0FE4-46DD-962C-8DBB81F9A0A5}" destId="{146638CA-9447-4AA3-B60F-CC2C85F0BE44}" srcOrd="3" destOrd="0" presId="urn:microsoft.com/office/officeart/2017/3/layout/HorizontalLabelsTimeline"/>
    <dgm:cxn modelId="{C580C881-4FA2-4B92-A521-88ACD3F52F5E}" type="presParOf" srcId="{CFB6B411-0FE4-46DD-962C-8DBB81F9A0A5}" destId="{2D3819E1-944A-47B1-A90A-F9C9BC2A1DB5}" srcOrd="4" destOrd="0" presId="urn:microsoft.com/office/officeart/2017/3/layout/HorizontalLabelsTimeline"/>
    <dgm:cxn modelId="{7C7D4EF7-FCA4-474D-A1D1-C4F0155B977E}" type="presParOf" srcId="{8A00FC45-7E9A-4A3A-A66D-C3A1F64FF588}" destId="{0993F2A6-A478-4A5C-B210-20430BA582FC}" srcOrd="7" destOrd="0" presId="urn:microsoft.com/office/officeart/2017/3/layout/HorizontalLabelsTimeline"/>
    <dgm:cxn modelId="{056A3CAA-31C8-4940-9D23-371C22EC4AFC}" type="presParOf" srcId="{8A00FC45-7E9A-4A3A-A66D-C3A1F64FF588}" destId="{11A8CAA3-0720-4EC1-99B4-45FE6734DF2C}" srcOrd="8" destOrd="0" presId="urn:microsoft.com/office/officeart/2017/3/layout/HorizontalLabelsTimeline"/>
    <dgm:cxn modelId="{7609F398-0BB4-405B-A86D-B161B3F3F07D}" type="presParOf" srcId="{11A8CAA3-0720-4EC1-99B4-45FE6734DF2C}" destId="{395CA671-317E-4EAE-BED0-F0AFC65C822C}" srcOrd="0" destOrd="0" presId="urn:microsoft.com/office/officeart/2017/3/layout/HorizontalLabelsTimeline"/>
    <dgm:cxn modelId="{C92C6AD8-44E3-4A08-AC0D-1F90CE463BD4}" type="presParOf" srcId="{11A8CAA3-0720-4EC1-99B4-45FE6734DF2C}" destId="{04FE15AA-5526-4AE2-B1D4-EBA3C8BD136E}" srcOrd="1" destOrd="0" presId="urn:microsoft.com/office/officeart/2017/3/layout/HorizontalLabelsTimeline"/>
    <dgm:cxn modelId="{B329E5B9-BB00-42CD-8305-F1346A50BC13}" type="presParOf" srcId="{04FE15AA-5526-4AE2-B1D4-EBA3C8BD136E}" destId="{25F82B77-60FE-4FED-B2A8-AD3CC96CB639}" srcOrd="0" destOrd="0" presId="urn:microsoft.com/office/officeart/2017/3/layout/HorizontalLabelsTimeline"/>
    <dgm:cxn modelId="{1FED5E78-E494-4F44-9AEA-EEEA98C23D20}" type="presParOf" srcId="{04FE15AA-5526-4AE2-B1D4-EBA3C8BD136E}" destId="{BDC5CAB8-941F-4612-B960-9219B708D00B}" srcOrd="1" destOrd="0" presId="urn:microsoft.com/office/officeart/2017/3/layout/HorizontalLabelsTimeline"/>
    <dgm:cxn modelId="{21DC1A56-3EEE-46AF-8EFC-C16F3E8DE979}" type="presParOf" srcId="{11A8CAA3-0720-4EC1-99B4-45FE6734DF2C}" destId="{61569FA0-425C-4B70-AA3A-06139A9F4A3A}" srcOrd="2" destOrd="0" presId="urn:microsoft.com/office/officeart/2017/3/layout/HorizontalLabelsTimeline"/>
    <dgm:cxn modelId="{DE0E7689-928D-41F6-B866-A52E9A616466}" type="presParOf" srcId="{11A8CAA3-0720-4EC1-99B4-45FE6734DF2C}" destId="{2D328572-8553-492F-9DC1-F0F26FF3F23A}" srcOrd="3" destOrd="0" presId="urn:microsoft.com/office/officeart/2017/3/layout/HorizontalLabelsTimeline"/>
    <dgm:cxn modelId="{ED6CE85A-1062-4310-A555-E555A3AC4BAC}" type="presParOf" srcId="{11A8CAA3-0720-4EC1-99B4-45FE6734DF2C}" destId="{373C1F67-1DB7-46C6-BDCD-68BFAFD90150}" srcOrd="4" destOrd="0" presId="urn:microsoft.com/office/officeart/2017/3/layout/HorizontalLabelsTimeline"/>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3966E3-88E7-4AD4-8C49-94A00D09A7B6}">
      <dsp:nvSpPr>
        <dsp:cNvPr id="0" name=""/>
        <dsp:cNvSpPr/>
      </dsp:nvSpPr>
      <dsp:spPr>
        <a:xfrm>
          <a:off x="0" y="2346338"/>
          <a:ext cx="8637030" cy="0"/>
        </a:xfrm>
        <a:prstGeom prst="line">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56CBB0-1DC3-4A02-B080-68ECDDED1226}">
      <dsp:nvSpPr>
        <dsp:cNvPr id="0" name=""/>
        <dsp:cNvSpPr/>
      </dsp:nvSpPr>
      <dsp:spPr>
        <a:xfrm>
          <a:off x="19063" y="1291944"/>
          <a:ext cx="3006311" cy="901465"/>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533400">
            <a:lnSpc>
              <a:spcPct val="90000"/>
            </a:lnSpc>
            <a:spcBef>
              <a:spcPct val="0"/>
            </a:spcBef>
            <a:spcAft>
              <a:spcPct val="35000"/>
            </a:spcAft>
            <a:buNone/>
            <a:defRPr b="1"/>
          </a:pPr>
          <a:r>
            <a:rPr lang="en-GB" sz="1200" kern="1200" dirty="0"/>
            <a:t>November/December</a:t>
          </a:r>
        </a:p>
      </dsp:txBody>
      <dsp:txXfrm>
        <a:off x="19063" y="1291944"/>
        <a:ext cx="3006311" cy="901465"/>
      </dsp:txXfrm>
    </dsp:sp>
    <dsp:sp modelId="{22693FB3-3D99-49AC-8693-A444A62AD9E4}">
      <dsp:nvSpPr>
        <dsp:cNvPr id="0" name=""/>
        <dsp:cNvSpPr/>
      </dsp:nvSpPr>
      <dsp:spPr>
        <a:xfrm>
          <a:off x="17193" y="-37900"/>
          <a:ext cx="3010051" cy="1579929"/>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GB" sz="1200" b="0" kern="1200" dirty="0">
              <a:solidFill>
                <a:schemeClr val="tx1"/>
              </a:solidFill>
            </a:rPr>
            <a:t>Simpsons on boarding/ pre work/planning</a:t>
          </a:r>
        </a:p>
        <a:p>
          <a:pPr marL="0" lvl="0" indent="0" algn="l" defTabSz="533400">
            <a:lnSpc>
              <a:spcPct val="90000"/>
            </a:lnSpc>
            <a:spcBef>
              <a:spcPct val="0"/>
            </a:spcBef>
            <a:spcAft>
              <a:spcPct val="35000"/>
            </a:spcAft>
            <a:buNone/>
          </a:pPr>
          <a:r>
            <a:rPr lang="en-GB" sz="1200" b="0" kern="1200" dirty="0">
              <a:solidFill>
                <a:schemeClr val="tx1"/>
              </a:solidFill>
            </a:rPr>
            <a:t>Governance established</a:t>
          </a:r>
        </a:p>
        <a:p>
          <a:pPr marL="0" lvl="0" indent="0" algn="l" defTabSz="533400">
            <a:lnSpc>
              <a:spcPct val="90000"/>
            </a:lnSpc>
            <a:spcBef>
              <a:spcPct val="0"/>
            </a:spcBef>
            <a:spcAft>
              <a:spcPct val="35000"/>
            </a:spcAft>
            <a:buNone/>
          </a:pPr>
          <a:r>
            <a:rPr lang="en-GB" sz="1200" b="0" kern="1200" dirty="0">
              <a:solidFill>
                <a:schemeClr val="tx1"/>
              </a:solidFill>
            </a:rPr>
            <a:t>Draft PID/plan</a:t>
          </a:r>
        </a:p>
        <a:p>
          <a:pPr marL="0" lvl="0" indent="0" algn="l" defTabSz="533400">
            <a:lnSpc>
              <a:spcPct val="90000"/>
            </a:lnSpc>
            <a:spcBef>
              <a:spcPct val="0"/>
            </a:spcBef>
            <a:spcAft>
              <a:spcPct val="35000"/>
            </a:spcAft>
            <a:buNone/>
          </a:pPr>
          <a:r>
            <a:rPr lang="en-GB" sz="1200" b="0" kern="1200" dirty="0">
              <a:solidFill>
                <a:schemeClr val="tx1"/>
              </a:solidFill>
            </a:rPr>
            <a:t>KPI data mapped</a:t>
          </a:r>
        </a:p>
        <a:p>
          <a:pPr marL="0" lvl="0" indent="0" algn="l" defTabSz="533400">
            <a:lnSpc>
              <a:spcPct val="90000"/>
            </a:lnSpc>
            <a:spcBef>
              <a:spcPct val="0"/>
            </a:spcBef>
            <a:spcAft>
              <a:spcPct val="35000"/>
            </a:spcAft>
            <a:buNone/>
          </a:pPr>
          <a:r>
            <a:rPr lang="en-GB" sz="1200" b="0" kern="1200" dirty="0">
              <a:solidFill>
                <a:schemeClr val="tx1"/>
              </a:solidFill>
            </a:rPr>
            <a:t>Data as is mapping starts</a:t>
          </a:r>
        </a:p>
        <a:p>
          <a:pPr marL="0" lvl="0" indent="0" algn="l" defTabSz="533400">
            <a:lnSpc>
              <a:spcPct val="90000"/>
            </a:lnSpc>
            <a:spcBef>
              <a:spcPct val="0"/>
            </a:spcBef>
            <a:spcAft>
              <a:spcPct val="35000"/>
            </a:spcAft>
            <a:buNone/>
          </a:pPr>
          <a:r>
            <a:rPr lang="en-GB" sz="1200" b="0" kern="1200" dirty="0">
              <a:solidFill>
                <a:schemeClr val="tx1"/>
              </a:solidFill>
            </a:rPr>
            <a:t>Insight strategy prework</a:t>
          </a:r>
        </a:p>
        <a:p>
          <a:pPr marL="0" lvl="0" indent="0" algn="l" defTabSz="533400">
            <a:lnSpc>
              <a:spcPct val="90000"/>
            </a:lnSpc>
            <a:spcBef>
              <a:spcPct val="0"/>
            </a:spcBef>
            <a:spcAft>
              <a:spcPct val="35000"/>
            </a:spcAft>
            <a:buNone/>
          </a:pPr>
          <a:r>
            <a:rPr lang="en-GB" sz="1200" b="0" kern="1200" dirty="0">
              <a:solidFill>
                <a:schemeClr val="tx1"/>
              </a:solidFill>
            </a:rPr>
            <a:t>Superusers engagement </a:t>
          </a:r>
        </a:p>
        <a:p>
          <a:pPr marL="0" lvl="0" indent="0" algn="l" defTabSz="533400">
            <a:lnSpc>
              <a:spcPct val="90000"/>
            </a:lnSpc>
            <a:spcBef>
              <a:spcPct val="0"/>
            </a:spcBef>
            <a:spcAft>
              <a:spcPct val="35000"/>
            </a:spcAft>
            <a:buNone/>
          </a:pPr>
          <a:endParaRPr lang="en-GB" sz="1200" b="0" kern="1200" dirty="0">
            <a:solidFill>
              <a:schemeClr val="tx1"/>
            </a:solidFill>
          </a:endParaRPr>
        </a:p>
      </dsp:txBody>
      <dsp:txXfrm>
        <a:off x="17193" y="-37900"/>
        <a:ext cx="3010051" cy="1579929"/>
      </dsp:txXfrm>
    </dsp:sp>
    <dsp:sp modelId="{F4D4825B-35AB-4428-9732-370BA4FDE8D9}">
      <dsp:nvSpPr>
        <dsp:cNvPr id="0" name=""/>
        <dsp:cNvSpPr/>
      </dsp:nvSpPr>
      <dsp:spPr>
        <a:xfrm>
          <a:off x="1522218" y="1917463"/>
          <a:ext cx="0" cy="525855"/>
        </a:xfrm>
        <a:prstGeom prst="line">
          <a:avLst/>
        </a:pr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24D57B2-AC1C-4E97-9868-BD227B438820}">
      <dsp:nvSpPr>
        <dsp:cNvPr id="0" name=""/>
        <dsp:cNvSpPr/>
      </dsp:nvSpPr>
      <dsp:spPr>
        <a:xfrm>
          <a:off x="1796874" y="2626278"/>
          <a:ext cx="2460740" cy="552900"/>
        </a:xfrm>
        <a:prstGeom prst="rect">
          <a:avLst/>
        </a:prstGeom>
        <a:solidFill>
          <a:schemeClr val="accent5">
            <a:hueOff val="-2483469"/>
            <a:satOff val="9953"/>
            <a:lumOff val="2157"/>
            <a:alphaOff val="0"/>
          </a:schemeClr>
        </a:solidFill>
        <a:ln w="25400" cap="flat" cmpd="sng" algn="ctr">
          <a:solidFill>
            <a:schemeClr val="accent5">
              <a:hueOff val="-2483469"/>
              <a:satOff val="9953"/>
              <a:lumOff val="215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533400">
            <a:lnSpc>
              <a:spcPct val="90000"/>
            </a:lnSpc>
            <a:spcBef>
              <a:spcPct val="0"/>
            </a:spcBef>
            <a:spcAft>
              <a:spcPct val="35000"/>
            </a:spcAft>
            <a:buNone/>
            <a:defRPr b="1"/>
          </a:pPr>
          <a:r>
            <a:rPr lang="en-US" sz="1200" kern="1200" dirty="0"/>
            <a:t>January/February</a:t>
          </a:r>
        </a:p>
      </dsp:txBody>
      <dsp:txXfrm>
        <a:off x="1796874" y="2626278"/>
        <a:ext cx="2460740" cy="552900"/>
      </dsp:txXfrm>
    </dsp:sp>
    <dsp:sp modelId="{887E7AF2-845C-4CC9-9BAD-5C759AA1F41B}">
      <dsp:nvSpPr>
        <dsp:cNvPr id="0" name=""/>
        <dsp:cNvSpPr/>
      </dsp:nvSpPr>
      <dsp:spPr>
        <a:xfrm>
          <a:off x="1801057" y="3163310"/>
          <a:ext cx="2460740" cy="1428326"/>
        </a:xfrm>
        <a:prstGeom prst="rect">
          <a:avLst/>
        </a:prstGeom>
        <a:solidFill>
          <a:schemeClr val="accent5">
            <a:tint val="40000"/>
            <a:alpha val="90000"/>
            <a:hueOff val="-2685120"/>
            <a:satOff val="12063"/>
            <a:lumOff val="829"/>
            <a:alphaOff val="0"/>
          </a:schemeClr>
        </a:solidFill>
        <a:ln w="25400" cap="flat" cmpd="sng" algn="ctr">
          <a:solidFill>
            <a:schemeClr val="accent5">
              <a:tint val="40000"/>
              <a:alpha val="90000"/>
              <a:hueOff val="-2685120"/>
              <a:satOff val="12063"/>
              <a:lumOff val="82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88950">
            <a:lnSpc>
              <a:spcPct val="90000"/>
            </a:lnSpc>
            <a:spcBef>
              <a:spcPct val="0"/>
            </a:spcBef>
            <a:spcAft>
              <a:spcPct val="35000"/>
            </a:spcAft>
            <a:buNone/>
          </a:pPr>
          <a:endParaRPr lang="en-US" sz="1100" b="0" kern="1200" dirty="0">
            <a:solidFill>
              <a:schemeClr val="tx1"/>
            </a:solidFill>
          </a:endParaRPr>
        </a:p>
        <a:p>
          <a:pPr marL="0" lvl="0" indent="0" algn="l" defTabSz="488950">
            <a:lnSpc>
              <a:spcPct val="90000"/>
            </a:lnSpc>
            <a:spcBef>
              <a:spcPct val="0"/>
            </a:spcBef>
            <a:spcAft>
              <a:spcPct val="35000"/>
            </a:spcAft>
            <a:buNone/>
          </a:pPr>
          <a:endParaRPr lang="en-US" sz="1100" b="0" kern="1200" dirty="0">
            <a:solidFill>
              <a:schemeClr val="tx1"/>
            </a:solidFill>
          </a:endParaRPr>
        </a:p>
        <a:p>
          <a:pPr marL="0" lvl="0" indent="0" algn="l" defTabSz="488950">
            <a:lnSpc>
              <a:spcPct val="90000"/>
            </a:lnSpc>
            <a:spcBef>
              <a:spcPct val="0"/>
            </a:spcBef>
            <a:spcAft>
              <a:spcPct val="35000"/>
            </a:spcAft>
            <a:buNone/>
          </a:pPr>
          <a:r>
            <a:rPr lang="en-US" sz="1100" b="0" kern="1200" dirty="0">
              <a:solidFill>
                <a:schemeClr val="tx1"/>
              </a:solidFill>
            </a:rPr>
            <a:t>Build commence</a:t>
          </a:r>
        </a:p>
        <a:p>
          <a:pPr marL="0" lvl="0" indent="0" algn="l" defTabSz="488950" rtl="0">
            <a:lnSpc>
              <a:spcPct val="90000"/>
            </a:lnSpc>
            <a:spcBef>
              <a:spcPct val="0"/>
            </a:spcBef>
            <a:spcAft>
              <a:spcPct val="35000"/>
            </a:spcAft>
            <a:buNone/>
          </a:pPr>
          <a:r>
            <a:rPr lang="en-US" sz="1100" b="0" kern="1200" dirty="0">
              <a:solidFill>
                <a:schemeClr val="tx1"/>
              </a:solidFill>
              <a:latin typeface="Calibri"/>
            </a:rPr>
            <a:t>Knowledge share starts/ </a:t>
          </a:r>
          <a:r>
            <a:rPr lang="en-US" sz="1100" b="0" kern="1200" dirty="0" err="1">
              <a:solidFill>
                <a:schemeClr val="tx1"/>
              </a:solidFill>
              <a:latin typeface="Calibri"/>
            </a:rPr>
            <a:t>powerbi</a:t>
          </a:r>
          <a:r>
            <a:rPr lang="en-US" sz="1100" b="0" kern="1200" dirty="0">
              <a:solidFill>
                <a:schemeClr val="tx1"/>
              </a:solidFill>
              <a:latin typeface="Calibri"/>
            </a:rPr>
            <a:t> APP rollout</a:t>
          </a:r>
          <a:endParaRPr lang="en-US" sz="1100" b="0" kern="1200" dirty="0">
            <a:solidFill>
              <a:schemeClr val="tx1"/>
            </a:solidFill>
          </a:endParaRPr>
        </a:p>
        <a:p>
          <a:pPr marL="0" lvl="0" indent="0" algn="l" defTabSz="488950">
            <a:lnSpc>
              <a:spcPct val="90000"/>
            </a:lnSpc>
            <a:spcBef>
              <a:spcPct val="0"/>
            </a:spcBef>
            <a:spcAft>
              <a:spcPct val="35000"/>
            </a:spcAft>
            <a:buNone/>
          </a:pPr>
          <a:r>
            <a:rPr lang="en-US" sz="1100" b="0" kern="1200" dirty="0">
              <a:solidFill>
                <a:schemeClr val="tx1"/>
              </a:solidFill>
            </a:rPr>
            <a:t>Dashboard template</a:t>
          </a:r>
        </a:p>
        <a:p>
          <a:pPr marL="0" lvl="0" indent="0" algn="l" defTabSz="488950">
            <a:lnSpc>
              <a:spcPct val="90000"/>
            </a:lnSpc>
            <a:spcBef>
              <a:spcPct val="0"/>
            </a:spcBef>
            <a:spcAft>
              <a:spcPct val="35000"/>
            </a:spcAft>
            <a:buNone/>
          </a:pPr>
          <a:r>
            <a:rPr lang="en-US" sz="1100" b="0" kern="1200" dirty="0">
              <a:solidFill>
                <a:schemeClr val="tx1"/>
              </a:solidFill>
            </a:rPr>
            <a:t>Data as is findings survey </a:t>
          </a:r>
        </a:p>
        <a:p>
          <a:pPr marL="0" lvl="0" indent="0" algn="l" defTabSz="488950">
            <a:lnSpc>
              <a:spcPct val="90000"/>
            </a:lnSpc>
            <a:spcBef>
              <a:spcPct val="0"/>
            </a:spcBef>
            <a:spcAft>
              <a:spcPct val="35000"/>
            </a:spcAft>
            <a:buNone/>
          </a:pPr>
          <a:endParaRPr lang="en-US" sz="1100" b="0" kern="1200" dirty="0">
            <a:solidFill>
              <a:schemeClr val="tx1"/>
            </a:solidFill>
          </a:endParaRPr>
        </a:p>
        <a:p>
          <a:pPr marL="0" lvl="0" indent="0" algn="l" defTabSz="488950">
            <a:lnSpc>
              <a:spcPct val="90000"/>
            </a:lnSpc>
            <a:spcBef>
              <a:spcPct val="0"/>
            </a:spcBef>
            <a:spcAft>
              <a:spcPct val="35000"/>
            </a:spcAft>
            <a:buNone/>
          </a:pPr>
          <a:endParaRPr lang="en-US" sz="1100" b="0" kern="1200" dirty="0">
            <a:solidFill>
              <a:schemeClr val="tx1"/>
            </a:solidFill>
          </a:endParaRPr>
        </a:p>
        <a:p>
          <a:pPr marL="0" lvl="0" indent="0" algn="l" defTabSz="488950">
            <a:lnSpc>
              <a:spcPct val="90000"/>
            </a:lnSpc>
            <a:spcBef>
              <a:spcPct val="0"/>
            </a:spcBef>
            <a:spcAft>
              <a:spcPct val="35000"/>
            </a:spcAft>
            <a:buNone/>
          </a:pPr>
          <a:endParaRPr lang="en-US" sz="1100" b="0" kern="1200" dirty="0">
            <a:solidFill>
              <a:schemeClr val="tx1"/>
            </a:solidFill>
          </a:endParaRPr>
        </a:p>
      </dsp:txBody>
      <dsp:txXfrm>
        <a:off x="1801057" y="3163310"/>
        <a:ext cx="2460740" cy="1428326"/>
      </dsp:txXfrm>
    </dsp:sp>
    <dsp:sp modelId="{0F02EDA9-0A21-4EC3-8A79-9FFA1166EE99}">
      <dsp:nvSpPr>
        <dsp:cNvPr id="0" name=""/>
        <dsp:cNvSpPr/>
      </dsp:nvSpPr>
      <dsp:spPr>
        <a:xfrm>
          <a:off x="3027244" y="2303752"/>
          <a:ext cx="0" cy="322525"/>
        </a:xfrm>
        <a:prstGeom prst="line">
          <a:avLst/>
        </a:prstGeom>
        <a:noFill/>
        <a:ln w="9525" cap="flat" cmpd="sng" algn="ctr">
          <a:solidFill>
            <a:schemeClr val="accent5">
              <a:hueOff val="-2483469"/>
              <a:satOff val="9953"/>
              <a:lumOff val="2157"/>
              <a:alphaOff val="0"/>
            </a:schemeClr>
          </a:solidFill>
          <a:prstDash val="solid"/>
        </a:ln>
        <a:effectLst/>
      </dsp:spPr>
      <dsp:style>
        <a:lnRef idx="1">
          <a:scrgbClr r="0" g="0" b="0"/>
        </a:lnRef>
        <a:fillRef idx="0">
          <a:scrgbClr r="0" g="0" b="0"/>
        </a:fillRef>
        <a:effectRef idx="0">
          <a:scrgbClr r="0" g="0" b="0"/>
        </a:effectRef>
        <a:fontRef idx="minor"/>
      </dsp:style>
    </dsp:sp>
    <dsp:sp modelId="{248DF77D-5810-4D9A-A7A4-DEFE6337BB3B}">
      <dsp:nvSpPr>
        <dsp:cNvPr id="0" name=""/>
        <dsp:cNvSpPr/>
      </dsp:nvSpPr>
      <dsp:spPr>
        <a:xfrm rot="2700000">
          <a:off x="1478435" y="2297870"/>
          <a:ext cx="87567" cy="87567"/>
        </a:xfrm>
        <a:prstGeom prst="rect">
          <a:avLst/>
        </a:prstGeom>
        <a:solidFill>
          <a:schemeClr val="accent5">
            <a:hueOff val="0"/>
            <a:satOff val="0"/>
            <a:lumOff val="0"/>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219DAB-E311-4F1B-8872-3C66932A418F}">
      <dsp:nvSpPr>
        <dsp:cNvPr id="0" name=""/>
        <dsp:cNvSpPr/>
      </dsp:nvSpPr>
      <dsp:spPr>
        <a:xfrm rot="2700000">
          <a:off x="2991406" y="2267915"/>
          <a:ext cx="71675" cy="71675"/>
        </a:xfrm>
        <a:prstGeom prst="rect">
          <a:avLst/>
        </a:prstGeom>
        <a:solidFill>
          <a:schemeClr val="accent5">
            <a:hueOff val="-3311292"/>
            <a:satOff val="13270"/>
            <a:lumOff val="2876"/>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7E23B2-0D9D-4C3F-A709-666EC9A521F4}">
      <dsp:nvSpPr>
        <dsp:cNvPr id="0" name=""/>
        <dsp:cNvSpPr/>
      </dsp:nvSpPr>
      <dsp:spPr>
        <a:xfrm>
          <a:off x="3195022" y="1436347"/>
          <a:ext cx="2460740" cy="550770"/>
        </a:xfrm>
        <a:prstGeom prst="rect">
          <a:avLst/>
        </a:prstGeom>
        <a:solidFill>
          <a:schemeClr val="accent5">
            <a:hueOff val="-4966938"/>
            <a:satOff val="19906"/>
            <a:lumOff val="4314"/>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533400">
            <a:lnSpc>
              <a:spcPct val="90000"/>
            </a:lnSpc>
            <a:spcBef>
              <a:spcPct val="0"/>
            </a:spcBef>
            <a:spcAft>
              <a:spcPct val="35000"/>
            </a:spcAft>
            <a:buNone/>
            <a:defRPr b="1"/>
          </a:pPr>
          <a:r>
            <a:rPr lang="en-US" sz="1200" kern="1200" dirty="0"/>
            <a:t>March /April</a:t>
          </a:r>
        </a:p>
      </dsp:txBody>
      <dsp:txXfrm>
        <a:off x="3195022" y="1436347"/>
        <a:ext cx="2460740" cy="550770"/>
      </dsp:txXfrm>
    </dsp:sp>
    <dsp:sp modelId="{FEB5173F-C593-45ED-945A-7375CA61766A}">
      <dsp:nvSpPr>
        <dsp:cNvPr id="0" name=""/>
        <dsp:cNvSpPr/>
      </dsp:nvSpPr>
      <dsp:spPr>
        <a:xfrm>
          <a:off x="3194062" y="735602"/>
          <a:ext cx="2460740" cy="692278"/>
        </a:xfrm>
        <a:prstGeom prst="rect">
          <a:avLst/>
        </a:prstGeom>
        <a:solidFill>
          <a:schemeClr val="accent5">
            <a:tint val="40000"/>
            <a:alpha val="90000"/>
            <a:hueOff val="-5370241"/>
            <a:satOff val="24126"/>
            <a:lumOff val="1658"/>
            <a:alphaOff val="0"/>
          </a:schemeClr>
        </a:solidFill>
        <a:ln w="25400" cap="flat" cmpd="sng" algn="ctr">
          <a:solidFill>
            <a:schemeClr val="accent5">
              <a:tint val="40000"/>
              <a:alpha val="90000"/>
              <a:hueOff val="-5370241"/>
              <a:satOff val="24126"/>
              <a:lumOff val="165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dirty="0">
              <a:solidFill>
                <a:schemeClr val="tx1"/>
              </a:solidFill>
            </a:rPr>
            <a:t>As is data survey completed</a:t>
          </a:r>
        </a:p>
        <a:p>
          <a:pPr marL="0" lvl="0" indent="0" algn="l" defTabSz="533400">
            <a:lnSpc>
              <a:spcPct val="90000"/>
            </a:lnSpc>
            <a:spcBef>
              <a:spcPct val="0"/>
            </a:spcBef>
            <a:spcAft>
              <a:spcPct val="35000"/>
            </a:spcAft>
            <a:buNone/>
          </a:pPr>
          <a:r>
            <a:rPr lang="en-US" sz="1200" kern="1200" dirty="0">
              <a:solidFill>
                <a:schemeClr val="tx1"/>
              </a:solidFill>
            </a:rPr>
            <a:t>Simpson training  and build</a:t>
          </a:r>
        </a:p>
      </dsp:txBody>
      <dsp:txXfrm>
        <a:off x="3194062" y="735602"/>
        <a:ext cx="2460740" cy="692278"/>
      </dsp:txXfrm>
    </dsp:sp>
    <dsp:sp modelId="{25CE8FD0-1FBA-411A-AAEC-83FFC9920D04}">
      <dsp:nvSpPr>
        <dsp:cNvPr id="0" name=""/>
        <dsp:cNvSpPr/>
      </dsp:nvSpPr>
      <dsp:spPr>
        <a:xfrm>
          <a:off x="4425392" y="1989248"/>
          <a:ext cx="0" cy="321282"/>
        </a:xfrm>
        <a:prstGeom prst="line">
          <a:avLst/>
        </a:prstGeom>
        <a:noFill/>
        <a:ln w="9525" cap="flat" cmpd="sng" algn="ctr">
          <a:solidFill>
            <a:schemeClr val="accent5">
              <a:hueOff val="-4966938"/>
              <a:satOff val="19906"/>
              <a:lumOff val="4314"/>
              <a:alphaOff val="0"/>
            </a:schemeClr>
          </a:solidFill>
          <a:prstDash val="solid"/>
        </a:ln>
        <a:effectLst/>
      </dsp:spPr>
      <dsp:style>
        <a:lnRef idx="1">
          <a:scrgbClr r="0" g="0" b="0"/>
        </a:lnRef>
        <a:fillRef idx="0">
          <a:scrgbClr r="0" g="0" b="0"/>
        </a:fillRef>
        <a:effectRef idx="0">
          <a:scrgbClr r="0" g="0" b="0"/>
        </a:effectRef>
        <a:fontRef idx="minor"/>
      </dsp:style>
    </dsp:sp>
    <dsp:sp modelId="{B9ACB9CC-1DC1-4947-92CE-D2CF11F3EBE6}">
      <dsp:nvSpPr>
        <dsp:cNvPr id="0" name=""/>
        <dsp:cNvSpPr/>
      </dsp:nvSpPr>
      <dsp:spPr>
        <a:xfrm>
          <a:off x="4593170" y="2626278"/>
          <a:ext cx="2460740" cy="552900"/>
        </a:xfrm>
        <a:prstGeom prst="rect">
          <a:avLst/>
        </a:prstGeom>
        <a:solidFill>
          <a:schemeClr val="accent5">
            <a:hueOff val="-7450407"/>
            <a:satOff val="29858"/>
            <a:lumOff val="6471"/>
            <a:alphaOff val="0"/>
          </a:schemeClr>
        </a:solidFill>
        <a:ln w="25400" cap="flat" cmpd="sng" algn="ctr">
          <a:solidFill>
            <a:schemeClr val="accent5">
              <a:hueOff val="-7450407"/>
              <a:satOff val="29858"/>
              <a:lumOff val="647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533400">
            <a:lnSpc>
              <a:spcPct val="90000"/>
            </a:lnSpc>
            <a:spcBef>
              <a:spcPct val="0"/>
            </a:spcBef>
            <a:spcAft>
              <a:spcPct val="35000"/>
            </a:spcAft>
            <a:buNone/>
            <a:defRPr b="1"/>
          </a:pPr>
          <a:r>
            <a:rPr lang="en-US" sz="1200" kern="1200" dirty="0"/>
            <a:t>May /Jul</a:t>
          </a:r>
        </a:p>
      </dsp:txBody>
      <dsp:txXfrm>
        <a:off x="4593170" y="2626278"/>
        <a:ext cx="2460740" cy="552900"/>
      </dsp:txXfrm>
    </dsp:sp>
    <dsp:sp modelId="{3E8C3415-F133-48BE-A686-E2C0619173EF}">
      <dsp:nvSpPr>
        <dsp:cNvPr id="0" name=""/>
        <dsp:cNvSpPr/>
      </dsp:nvSpPr>
      <dsp:spPr>
        <a:xfrm>
          <a:off x="4593170" y="3179179"/>
          <a:ext cx="2460740" cy="1428326"/>
        </a:xfrm>
        <a:prstGeom prst="rect">
          <a:avLst/>
        </a:prstGeom>
        <a:solidFill>
          <a:schemeClr val="accent5">
            <a:tint val="40000"/>
            <a:alpha val="90000"/>
            <a:hueOff val="-8055361"/>
            <a:satOff val="36190"/>
            <a:lumOff val="2488"/>
            <a:alphaOff val="0"/>
          </a:schemeClr>
        </a:solidFill>
        <a:ln w="25400" cap="flat" cmpd="sng" algn="ctr">
          <a:solidFill>
            <a:schemeClr val="accent5">
              <a:tint val="40000"/>
              <a:alpha val="90000"/>
              <a:hueOff val="-8055361"/>
              <a:satOff val="36190"/>
              <a:lumOff val="248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rtl="0">
            <a:lnSpc>
              <a:spcPct val="90000"/>
            </a:lnSpc>
            <a:spcBef>
              <a:spcPct val="0"/>
            </a:spcBef>
            <a:spcAft>
              <a:spcPct val="35000"/>
            </a:spcAft>
            <a:buNone/>
          </a:pPr>
          <a:r>
            <a:rPr lang="en-GB" sz="1200" kern="1200" dirty="0"/>
            <a:t>Corporate dash board finalised and</a:t>
          </a:r>
          <a:r>
            <a:rPr lang="en-GB" sz="1200" kern="1200" dirty="0">
              <a:latin typeface="Calibri"/>
            </a:rPr>
            <a:t> </a:t>
          </a:r>
          <a:r>
            <a:rPr lang="en-GB" sz="1200" kern="1200" dirty="0"/>
            <a:t> data pool automation where possible complete phase 1 (it road map)</a:t>
          </a:r>
        </a:p>
        <a:p>
          <a:pPr marL="0" lvl="0" indent="0" algn="l" defTabSz="533400">
            <a:lnSpc>
              <a:spcPct val="90000"/>
            </a:lnSpc>
            <a:spcBef>
              <a:spcPct val="0"/>
            </a:spcBef>
            <a:spcAft>
              <a:spcPct val="35000"/>
            </a:spcAft>
            <a:buNone/>
          </a:pPr>
          <a:r>
            <a:rPr lang="en-GB" sz="1200" kern="1200" dirty="0"/>
            <a:t>IT road map phase 2 planning and costs </a:t>
          </a:r>
        </a:p>
        <a:p>
          <a:pPr marL="0" lvl="0" indent="0" algn="l" defTabSz="533400">
            <a:lnSpc>
              <a:spcPct val="90000"/>
            </a:lnSpc>
            <a:spcBef>
              <a:spcPct val="0"/>
            </a:spcBef>
            <a:spcAft>
              <a:spcPct val="35000"/>
            </a:spcAft>
            <a:buNone/>
          </a:pPr>
          <a:r>
            <a:rPr lang="en-GB" sz="1200" kern="1200" dirty="0"/>
            <a:t>Draft business case commences</a:t>
          </a:r>
        </a:p>
      </dsp:txBody>
      <dsp:txXfrm>
        <a:off x="4593170" y="3179179"/>
        <a:ext cx="2460740" cy="1428326"/>
      </dsp:txXfrm>
    </dsp:sp>
    <dsp:sp modelId="{DD8F4D43-80DF-49B6-AF0D-28A817D9642E}">
      <dsp:nvSpPr>
        <dsp:cNvPr id="0" name=""/>
        <dsp:cNvSpPr/>
      </dsp:nvSpPr>
      <dsp:spPr>
        <a:xfrm>
          <a:off x="5823540" y="2303752"/>
          <a:ext cx="0" cy="322525"/>
        </a:xfrm>
        <a:prstGeom prst="line">
          <a:avLst/>
        </a:prstGeom>
        <a:noFill/>
        <a:ln w="9525" cap="flat" cmpd="sng" algn="ctr">
          <a:solidFill>
            <a:schemeClr val="accent5">
              <a:hueOff val="-7450407"/>
              <a:satOff val="29858"/>
              <a:lumOff val="6471"/>
              <a:alphaOff val="0"/>
            </a:schemeClr>
          </a:solidFill>
          <a:prstDash val="solid"/>
        </a:ln>
        <a:effectLst/>
      </dsp:spPr>
      <dsp:style>
        <a:lnRef idx="1">
          <a:scrgbClr r="0" g="0" b="0"/>
        </a:lnRef>
        <a:fillRef idx="0">
          <a:scrgbClr r="0" g="0" b="0"/>
        </a:fillRef>
        <a:effectRef idx="0">
          <a:scrgbClr r="0" g="0" b="0"/>
        </a:effectRef>
        <a:fontRef idx="minor"/>
      </dsp:style>
    </dsp:sp>
    <dsp:sp modelId="{85641938-2741-4F0C-A3CF-27289773311C}">
      <dsp:nvSpPr>
        <dsp:cNvPr id="0" name=""/>
        <dsp:cNvSpPr/>
      </dsp:nvSpPr>
      <dsp:spPr>
        <a:xfrm rot="2700000">
          <a:off x="4389692" y="2276073"/>
          <a:ext cx="71399" cy="71399"/>
        </a:xfrm>
        <a:prstGeom prst="rect">
          <a:avLst/>
        </a:prstGeom>
        <a:solidFill>
          <a:schemeClr val="accent5">
            <a:hueOff val="-6622584"/>
            <a:satOff val="26541"/>
            <a:lumOff val="5752"/>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46638CA-9447-4AA3-B60F-CC2C85F0BE44}">
      <dsp:nvSpPr>
        <dsp:cNvPr id="0" name=""/>
        <dsp:cNvSpPr/>
      </dsp:nvSpPr>
      <dsp:spPr>
        <a:xfrm rot="2700000">
          <a:off x="5787702" y="2267915"/>
          <a:ext cx="71675" cy="71675"/>
        </a:xfrm>
        <a:prstGeom prst="rect">
          <a:avLst/>
        </a:prstGeom>
        <a:solidFill>
          <a:schemeClr val="accent5">
            <a:hueOff val="-9933876"/>
            <a:satOff val="39811"/>
            <a:lumOff val="8628"/>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5CA671-317E-4EAE-BED0-F0AFC65C822C}">
      <dsp:nvSpPr>
        <dsp:cNvPr id="0" name=""/>
        <dsp:cNvSpPr/>
      </dsp:nvSpPr>
      <dsp:spPr>
        <a:xfrm>
          <a:off x="5991318" y="1428326"/>
          <a:ext cx="2460740" cy="552900"/>
        </a:xfrm>
        <a:prstGeom prst="rect">
          <a:avLst/>
        </a:prstGeom>
        <a:solidFill>
          <a:schemeClr val="accent5">
            <a:hueOff val="-9933876"/>
            <a:satOff val="39811"/>
            <a:lumOff val="8628"/>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533400">
            <a:lnSpc>
              <a:spcPct val="90000"/>
            </a:lnSpc>
            <a:spcBef>
              <a:spcPct val="0"/>
            </a:spcBef>
            <a:spcAft>
              <a:spcPct val="35000"/>
            </a:spcAft>
            <a:buNone/>
            <a:defRPr b="1"/>
          </a:pPr>
          <a:r>
            <a:rPr lang="en-US" sz="1200" kern="1200" dirty="0">
              <a:solidFill>
                <a:schemeClr val="tx1"/>
              </a:solidFill>
            </a:rPr>
            <a:t>July/August</a:t>
          </a:r>
          <a:r>
            <a:rPr lang="en-US" sz="1200" kern="1200" dirty="0">
              <a:solidFill>
                <a:schemeClr val="tx1"/>
              </a:solidFill>
              <a:latin typeface="Calibri"/>
            </a:rPr>
            <a:t>/Sept</a:t>
          </a:r>
          <a:endParaRPr lang="en-US" sz="1200" kern="1200" dirty="0">
            <a:solidFill>
              <a:schemeClr val="tx1"/>
            </a:solidFill>
          </a:endParaRPr>
        </a:p>
      </dsp:txBody>
      <dsp:txXfrm>
        <a:off x="5991318" y="1428326"/>
        <a:ext cx="2460740" cy="552900"/>
      </dsp:txXfrm>
    </dsp:sp>
    <dsp:sp modelId="{25F82B77-60FE-4FED-B2A8-AD3CC96CB639}">
      <dsp:nvSpPr>
        <dsp:cNvPr id="0" name=""/>
        <dsp:cNvSpPr/>
      </dsp:nvSpPr>
      <dsp:spPr>
        <a:xfrm>
          <a:off x="5991318" y="140154"/>
          <a:ext cx="2460740" cy="1288172"/>
        </a:xfrm>
        <a:prstGeom prst="rect">
          <a:avLst/>
        </a:prstGeom>
        <a:solidFill>
          <a:schemeClr val="accent5">
            <a:tint val="40000"/>
            <a:alpha val="90000"/>
            <a:hueOff val="-10740482"/>
            <a:satOff val="48253"/>
            <a:lumOff val="3317"/>
            <a:alphaOff val="0"/>
          </a:schemeClr>
        </a:solidFill>
        <a:ln w="25400" cap="flat" cmpd="sng" algn="ctr">
          <a:solidFill>
            <a:schemeClr val="accent5">
              <a:tint val="40000"/>
              <a:alpha val="90000"/>
              <a:hueOff val="-10740482"/>
              <a:satOff val="48253"/>
              <a:lumOff val="331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dirty="0">
              <a:solidFill>
                <a:schemeClr val="tx1"/>
              </a:solidFill>
            </a:rPr>
            <a:t>Dual run pack and dashboard</a:t>
          </a:r>
        </a:p>
        <a:p>
          <a:pPr marL="0" lvl="0" indent="0" algn="l" defTabSz="533400">
            <a:lnSpc>
              <a:spcPct val="90000"/>
            </a:lnSpc>
            <a:spcBef>
              <a:spcPct val="0"/>
            </a:spcBef>
            <a:spcAft>
              <a:spcPct val="35000"/>
            </a:spcAft>
            <a:buNone/>
          </a:pPr>
          <a:r>
            <a:rPr lang="en-US" sz="1200" kern="1200" dirty="0">
              <a:solidFill>
                <a:schemeClr val="tx1"/>
              </a:solidFill>
            </a:rPr>
            <a:t>Corporate dashboard presented scrutiny and overview </a:t>
          </a:r>
        </a:p>
        <a:p>
          <a:pPr marL="0" lvl="0" indent="0" algn="l" defTabSz="533400">
            <a:lnSpc>
              <a:spcPct val="90000"/>
            </a:lnSpc>
            <a:spcBef>
              <a:spcPct val="0"/>
            </a:spcBef>
            <a:spcAft>
              <a:spcPct val="35000"/>
            </a:spcAft>
            <a:buNone/>
          </a:pPr>
          <a:r>
            <a:rPr lang="en-US" sz="1200" kern="1200" dirty="0">
              <a:solidFill>
                <a:schemeClr val="tx1"/>
              </a:solidFill>
            </a:rPr>
            <a:t>Phase 2 business case </a:t>
          </a:r>
          <a:r>
            <a:rPr lang="en-US" sz="1200" kern="1200" dirty="0" err="1">
              <a:solidFill>
                <a:schemeClr val="tx1"/>
              </a:solidFill>
            </a:rPr>
            <a:t>finalisation</a:t>
          </a:r>
          <a:endParaRPr lang="en-US" sz="1200" kern="1200" dirty="0">
            <a:solidFill>
              <a:schemeClr val="tx1"/>
            </a:solidFill>
          </a:endParaRPr>
        </a:p>
        <a:p>
          <a:pPr marL="0" lvl="0" indent="0" algn="l" defTabSz="533400">
            <a:lnSpc>
              <a:spcPct val="90000"/>
            </a:lnSpc>
            <a:spcBef>
              <a:spcPct val="0"/>
            </a:spcBef>
            <a:spcAft>
              <a:spcPct val="35000"/>
            </a:spcAft>
            <a:buNone/>
          </a:pPr>
          <a:r>
            <a:rPr lang="en-US" sz="1200" kern="1200" dirty="0">
              <a:solidFill>
                <a:schemeClr val="tx1"/>
              </a:solidFill>
            </a:rPr>
            <a:t>Phase 1 closure </a:t>
          </a:r>
        </a:p>
      </dsp:txBody>
      <dsp:txXfrm>
        <a:off x="5991318" y="140154"/>
        <a:ext cx="2460740" cy="1288172"/>
      </dsp:txXfrm>
    </dsp:sp>
    <dsp:sp modelId="{61569FA0-425C-4B70-AA3A-06139A9F4A3A}">
      <dsp:nvSpPr>
        <dsp:cNvPr id="0" name=""/>
        <dsp:cNvSpPr/>
      </dsp:nvSpPr>
      <dsp:spPr>
        <a:xfrm>
          <a:off x="7221688" y="1981227"/>
          <a:ext cx="0" cy="322525"/>
        </a:xfrm>
        <a:prstGeom prst="line">
          <a:avLst/>
        </a:prstGeom>
        <a:noFill/>
        <a:ln w="9525" cap="flat" cmpd="sng" algn="ctr">
          <a:solidFill>
            <a:schemeClr val="accent5">
              <a:hueOff val="-9933876"/>
              <a:satOff val="39811"/>
              <a:lumOff val="8628"/>
              <a:alphaOff val="0"/>
            </a:schemeClr>
          </a:solidFill>
          <a:prstDash val="solid"/>
        </a:ln>
        <a:effectLst/>
      </dsp:spPr>
      <dsp:style>
        <a:lnRef idx="1">
          <a:scrgbClr r="0" g="0" b="0"/>
        </a:lnRef>
        <a:fillRef idx="0">
          <a:scrgbClr r="0" g="0" b="0"/>
        </a:fillRef>
        <a:effectRef idx="0">
          <a:scrgbClr r="0" g="0" b="0"/>
        </a:effectRef>
        <a:fontRef idx="minor"/>
      </dsp:style>
    </dsp:sp>
    <dsp:sp modelId="{2D328572-8553-492F-9DC1-F0F26FF3F23A}">
      <dsp:nvSpPr>
        <dsp:cNvPr id="0" name=""/>
        <dsp:cNvSpPr/>
      </dsp:nvSpPr>
      <dsp:spPr>
        <a:xfrm rot="2700000">
          <a:off x="7185850" y="2267915"/>
          <a:ext cx="71675" cy="71675"/>
        </a:xfrm>
        <a:prstGeom prst="rect">
          <a:avLst/>
        </a:prstGeom>
        <a:solidFill>
          <a:schemeClr val="accent5">
            <a:hueOff val="-6758543"/>
            <a:satOff val="-17419"/>
            <a:lumOff val="-11765"/>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7/3/layout/HorizontalLabelsTimeline">
  <dgm:title val="Horizontal Labels Timeline"/>
  <dgm:desc val="Use to show a list of events in chronological order. The rectangular shape contains the description while the date is shown immediately below. It can display a large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1">
      <dgm:alg type="sp"/>
      <dgm:shape xmlns:r="http://schemas.openxmlformats.org/officeDocument/2006/relationships" type="line" r:blip="" zOrderOff="-1">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h" for="ch" forName="L1TextContainer" refType="h" fact="0.12"/>
                <dgm:constr type="t" for="ch" forName="L1TextContainer" refType="h" fact="0.31"/>
                <dgm:constr type="w" for="ch" forName="L2TextContainerWrapper" refType="w" fact="0.88"/>
                <dgm:constr type="l" for="ch" forName="L2TextContainerWrapper" refType="w" fact="0.06"/>
                <dgm:constr type="h" for="ch" forName="L2TextContainerWrapper" refType="h" fact="0.31"/>
                <dgm:constr type="b" for="ch" forName="L2TextContainerWrapper" refType="h" fact="0.31"/>
                <dgm:constr type="w" for="ch" forName="ConnectLine"/>
                <dgm:constr type="ctrX" for="ch" forName="ConnectLine" refType="w" fact="0.5"/>
                <dgm:constr type="h" for="ch" forName="ConnectLine" refType="h" fact="0.07"/>
                <dgm:constr type="t" for="ch" forName="ConnectLine" refType="h" fact="0.43"/>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5"/>
              </dgm:constrLst>
            </dgm:if>
            <dgm:else name="CaseForPlacingNodeBelowDivider">
              <dgm:constrLst>
                <dgm:constr type="w" for="ch" forName="L1TextContainer" refType="w" fact="0.88"/>
                <dgm:constr type="l" for="ch" forName="L1TextContainer" refType="w" fact="0.06"/>
                <dgm:constr type="h" for="ch" forName="L1TextContainer" refType="h" fact="0.12"/>
                <dgm:constr type="t" for="ch" forName="L1TextContainer" refType="h" fact="0.57"/>
                <dgm:constr type="w" for="ch" forName="L2TextContainerWrapper" refType="w" fact="0.88"/>
                <dgm:constr type="l" for="ch" forName="L2TextContainerWrapper" refType="w" fact="0.06"/>
                <dgm:constr type="h" for="ch" forName="L2TextContainerWrapper" refType="h" fact="0.31"/>
                <dgm:constr type="t" for="ch" forName="L2TextContainerWrapper" refType="h" fact="0.69"/>
                <dgm:constr type="w" for="ch" forName="ConnectLine"/>
                <dgm:constr type="ctrX" for="ch" forName="ConnectLine" refType="w" fact="0.5"/>
                <dgm:constr type="h" for="ch" forName="ConnectLine" refType="h" fact="0.07"/>
                <dgm:constr type="t" for="ch" forName="ConnectLine" refType="h" fact="0.5"/>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
              </dgm:constrLst>
            </dgm:else>
          </dgm:choose>
          <dgm:layoutNode name="L1TextContainer" styleLbl="alignNode1">
            <dgm:varLst>
              <dgm:chMax val="1"/>
              <dgm:chPref val="1"/>
              <dgm:bulletEnabled val="1"/>
            </dgm:varLst>
            <dgm:alg type="tx">
              <dgm:param type="txAnchorVert" val="mid"/>
              <dgm:param type="parTxLTRAlign" val="ctr"/>
              <dgm:param type="parTxRTLAlign" val="ctr"/>
            </dgm:alg>
            <dgm:shape xmlns:r="http://schemas.openxmlformats.org/officeDocument/2006/relationships" type="rect" r:blip="">
              <dgm:adjLst/>
            </dgm:shape>
            <dgm:presOf axis="self"/>
            <dgm:constrLst>
              <dgm:constr type="tMarg" refType="primFontSz" fact="0.4"/>
              <dgm:constr type="bMarg" refType="primFontSz" fact="0.4"/>
              <dgm:constr type="lMarg" refType="primFontSz" fact="0.4"/>
              <dgm:constr type="rMarg" refType="primFontSz" fact="0.4"/>
            </dgm:constrLst>
            <dgm:ruleLst>
              <dgm:rule type="primFontSz" val="14" fact="NaN" max="NaN"/>
            </dgm:ruleLst>
          </dgm:layoutNode>
          <dgm:layoutNode name="L2TextContainerWrapper">
            <dgm:varLst>
              <dgm:bulletEnabled val="1"/>
            </dgm:varLst>
            <dgm:alg type="composite"/>
            <dgm:choose name="L2TextContainerConstr">
              <dgm:if name="CaseForPlacingL2TextContaineAboveDivider" axis="self" ptType="node" func="posOdd" op="equ" val="1">
                <dgm:constrLst>
                  <dgm:constr type="h" for="ch" forName="L2TextContainer" refType="h" fact="0.39"/>
                  <dgm:constr type="b" for="ch" forName="L2TextContainer" refType="h"/>
                  <dgm:constr type="h" for="ch" forName="FlexibleEmptyPlaceHolder" refType="h" fact="0.61"/>
                </dgm:constrLst>
              </dgm:if>
              <dgm:else name="CaseForPlacingL2TextContaineBelowDivider">
                <dgm:constrLst>
                  <dgm:constr type="h" for="ch" forName="L2TextContainer" refType="h" fact="0.39"/>
                  <dgm:constr type="h" for="ch" forName="FlexibleEmptyPlaceHolder" refType="h" fact="0.61"/>
                  <dgm:constr type="b" for="ch" forName="FlexibleEmptyPlaceHolder" refType="h"/>
                </dgm:constrLst>
              </dgm:else>
            </dgm:choose>
            <dgm:layoutNode name="L2TextContainer" styleLbl="bgAccFollowNode1" moveWith="L1TextContainer">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tMarg" refType="primFontSz" fact="0.75"/>
                <dgm:constr type="bMarg" refType="primFontSz" fact="0.75"/>
                <dgm:constr type="lMarg" refType="primFontSz" fact="0.75"/>
                <dgm:constr type="rMarg" refType="primFontSz" fact="0.75"/>
              </dgm:constrLst>
              <dgm:ruleLst>
                <dgm:rule type="h" val="INF" fact="NaN" max="NaN"/>
                <dgm:rule type="primFontSz" val="12" fact="NaN" max="NaN"/>
                <dgm:rule type="secFontSz" val="10"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1TextContainer">
            <dgm:alg type="sp"/>
            <dgm:shape xmlns:r="http://schemas.openxmlformats.org/officeDocument/2006/relationships" type="line" r:blip="">
              <dgm:adjLst/>
            </dgm:shape>
            <dgm:presOf/>
            <dgm:constrLst/>
          </dgm:layoutNode>
          <dgm:layoutNode name="ConnectorPoint" styleLbl="node1" moveWith="L1TextContainer">
            <dgm:alg type="sp"/>
            <dgm:shape xmlns:r="http://schemas.openxmlformats.org/officeDocument/2006/relationships" rot="45" type="rect" r:blip="" zOrderOff="10">
              <dgm:adjLst/>
              <dgm:extLst>
                <a:ext uri="{B698B0E9-8C71-41B9-8309-B3DCBF30829C}">
                  <dgm1612:spPr xmlns:dgm1612="http://schemas.microsoft.com/office/drawing/2016/12/diagram">
                    <a:ln w="6350"/>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592397C-4017-4ECD-84CC-F5AC95257860}"/>
              </a:ext>
            </a:extLst>
          </p:cNvPr>
          <p:cNvSpPr>
            <a:spLocks noGrp="1"/>
          </p:cNvSpPr>
          <p:nvPr>
            <p:ph type="hdr" sz="quarter"/>
          </p:nvPr>
        </p:nvSpPr>
        <p:spPr>
          <a:xfrm>
            <a:off x="0" y="0"/>
            <a:ext cx="2971800" cy="46038"/>
          </a:xfrm>
          <a:prstGeom prst="rect">
            <a:avLst/>
          </a:prstGeom>
        </p:spPr>
        <p:txBody>
          <a:bodyPr vert="horz" lIns="91440" tIns="45720" rIns="91440" bIns="45720" rtlCol="0"/>
          <a:lstStyle>
            <a:lvl1pPr algn="l">
              <a:defRPr sz="1200"/>
            </a:lvl1pPr>
          </a:lstStyle>
          <a:p>
            <a:endParaRPr lang="en-GB" dirty="0"/>
          </a:p>
        </p:txBody>
      </p:sp>
      <p:sp>
        <p:nvSpPr>
          <p:cNvPr id="3" name="Date Placeholder 2">
            <a:extLst>
              <a:ext uri="{FF2B5EF4-FFF2-40B4-BE49-F238E27FC236}">
                <a16:creationId xmlns:a16="http://schemas.microsoft.com/office/drawing/2014/main" id="{0BA5511C-E467-4FDA-86A4-541372CF6AFE}"/>
              </a:ext>
            </a:extLst>
          </p:cNvPr>
          <p:cNvSpPr>
            <a:spLocks noGrp="1"/>
          </p:cNvSpPr>
          <p:nvPr>
            <p:ph type="dt" sz="quarter" idx="1"/>
          </p:nvPr>
        </p:nvSpPr>
        <p:spPr>
          <a:xfrm>
            <a:off x="3884613" y="0"/>
            <a:ext cx="2971800" cy="46038"/>
          </a:xfrm>
          <a:prstGeom prst="rect">
            <a:avLst/>
          </a:prstGeom>
        </p:spPr>
        <p:txBody>
          <a:bodyPr vert="horz" lIns="91440" tIns="45720" rIns="91440" bIns="45720" rtlCol="0"/>
          <a:lstStyle>
            <a:lvl1pPr algn="r">
              <a:defRPr sz="1200"/>
            </a:lvl1pPr>
          </a:lstStyle>
          <a:p>
            <a:fld id="{9DDDCD27-12D5-41B7-9BE5-54DBD7A54546}" type="datetimeFigureOut">
              <a:rPr lang="en-GB" smtClean="0"/>
              <a:t>28/06/2023</a:t>
            </a:fld>
            <a:endParaRPr lang="en-GB" dirty="0"/>
          </a:p>
        </p:txBody>
      </p:sp>
      <p:sp>
        <p:nvSpPr>
          <p:cNvPr id="4" name="Footer Placeholder 3">
            <a:extLst>
              <a:ext uri="{FF2B5EF4-FFF2-40B4-BE49-F238E27FC236}">
                <a16:creationId xmlns:a16="http://schemas.microsoft.com/office/drawing/2014/main" id="{3219957A-429F-4BAF-953B-FCC1E13EB8DF}"/>
              </a:ext>
            </a:extLst>
          </p:cNvPr>
          <p:cNvSpPr>
            <a:spLocks noGrp="1"/>
          </p:cNvSpPr>
          <p:nvPr>
            <p:ph type="ftr" sz="quarter" idx="2"/>
          </p:nvPr>
        </p:nvSpPr>
        <p:spPr>
          <a:xfrm>
            <a:off x="0" y="868363"/>
            <a:ext cx="2971800" cy="4603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a:extLst>
              <a:ext uri="{FF2B5EF4-FFF2-40B4-BE49-F238E27FC236}">
                <a16:creationId xmlns:a16="http://schemas.microsoft.com/office/drawing/2014/main" id="{DC5879C2-550A-49F1-9677-25D03E9FC425}"/>
              </a:ext>
            </a:extLst>
          </p:cNvPr>
          <p:cNvSpPr>
            <a:spLocks noGrp="1"/>
          </p:cNvSpPr>
          <p:nvPr>
            <p:ph type="sldNum" sz="quarter" idx="3"/>
          </p:nvPr>
        </p:nvSpPr>
        <p:spPr>
          <a:xfrm>
            <a:off x="3884613" y="868363"/>
            <a:ext cx="2971800" cy="46037"/>
          </a:xfrm>
          <a:prstGeom prst="rect">
            <a:avLst/>
          </a:prstGeom>
        </p:spPr>
        <p:txBody>
          <a:bodyPr vert="horz" lIns="91440" tIns="45720" rIns="91440" bIns="45720" rtlCol="0" anchor="b"/>
          <a:lstStyle>
            <a:lvl1pPr algn="r">
              <a:defRPr sz="1200"/>
            </a:lvl1pPr>
          </a:lstStyle>
          <a:p>
            <a:fld id="{F0FE7CD4-519C-45B2-A5C8-F67C1EE8B4A2}" type="slidenum">
              <a:rPr lang="en-GB" smtClean="0"/>
              <a:t>‹#›</a:t>
            </a:fld>
            <a:endParaRPr lang="en-GB" dirty="0"/>
          </a:p>
        </p:txBody>
      </p:sp>
    </p:spTree>
    <p:extLst>
      <p:ext uri="{BB962C8B-B14F-4D97-AF65-F5344CB8AC3E}">
        <p14:creationId xmlns:p14="http://schemas.microsoft.com/office/powerpoint/2010/main" val="9927131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808413" cy="3444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4978400" y="0"/>
            <a:ext cx="3808413" cy="344488"/>
          </a:xfrm>
          <a:prstGeom prst="rect">
            <a:avLst/>
          </a:prstGeom>
        </p:spPr>
        <p:txBody>
          <a:bodyPr vert="horz" lIns="91440" tIns="45720" rIns="91440" bIns="45720" rtlCol="0"/>
          <a:lstStyle>
            <a:lvl1pPr algn="r">
              <a:defRPr sz="1200"/>
            </a:lvl1pPr>
          </a:lstStyle>
          <a:p>
            <a:fld id="{D98EDA93-C0A0-4400-8B27-A4B8E09FAB1F}" type="datetimeFigureOut">
              <a:rPr lang="en-GB" smtClean="0"/>
              <a:t>28/06/2023</a:t>
            </a:fld>
            <a:endParaRPr lang="en-GB" dirty="0"/>
          </a:p>
        </p:txBody>
      </p:sp>
      <p:sp>
        <p:nvSpPr>
          <p:cNvPr id="4" name="Slide Image Placeholder 3"/>
          <p:cNvSpPr>
            <a:spLocks noGrp="1" noRot="1" noChangeAspect="1"/>
          </p:cNvSpPr>
          <p:nvPr>
            <p:ph type="sldImg" idx="2"/>
          </p:nvPr>
        </p:nvSpPr>
        <p:spPr>
          <a:xfrm>
            <a:off x="2851150" y="857250"/>
            <a:ext cx="3086100" cy="23145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879475" y="3300413"/>
            <a:ext cx="702945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3808413" cy="3444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4978400" y="6513513"/>
            <a:ext cx="3808413" cy="344487"/>
          </a:xfrm>
          <a:prstGeom prst="rect">
            <a:avLst/>
          </a:prstGeom>
        </p:spPr>
        <p:txBody>
          <a:bodyPr vert="horz" lIns="91440" tIns="45720" rIns="91440" bIns="45720" rtlCol="0" anchor="b"/>
          <a:lstStyle>
            <a:lvl1pPr algn="r">
              <a:defRPr sz="1200"/>
            </a:lvl1pPr>
          </a:lstStyle>
          <a:p>
            <a:fld id="{8D6983B6-00B6-4D1A-AA64-99FE49CFED02}" type="slidenum">
              <a:rPr lang="en-GB" smtClean="0"/>
              <a:t>‹#›</a:t>
            </a:fld>
            <a:endParaRPr lang="en-GB" dirty="0"/>
          </a:p>
        </p:txBody>
      </p:sp>
    </p:spTree>
    <p:extLst>
      <p:ext uri="{BB962C8B-B14F-4D97-AF65-F5344CB8AC3E}">
        <p14:creationId xmlns:p14="http://schemas.microsoft.com/office/powerpoint/2010/main" val="3137451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D6983B6-00B6-4D1A-AA64-99FE49CFED02}" type="slidenum">
              <a:rPr lang="en-GB" smtClean="0"/>
              <a:t>5</a:t>
            </a:fld>
            <a:endParaRPr lang="en-GB" dirty="0"/>
          </a:p>
        </p:txBody>
      </p:sp>
    </p:spTree>
    <p:extLst>
      <p:ext uri="{BB962C8B-B14F-4D97-AF65-F5344CB8AC3E}">
        <p14:creationId xmlns:p14="http://schemas.microsoft.com/office/powerpoint/2010/main" val="12447776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Project needs to consider this for every report/ data feed – DIGG/  IAO /Project to agree based on data </a:t>
            </a:r>
            <a:r>
              <a:rPr lang="en-GB" dirty="0" err="1"/>
              <a:t>injestion</a:t>
            </a:r>
            <a:r>
              <a:rPr lang="en-GB" dirty="0"/>
              <a:t>.</a:t>
            </a:r>
          </a:p>
        </p:txBody>
      </p:sp>
      <p:sp>
        <p:nvSpPr>
          <p:cNvPr id="4" name="Slide Number Placeholder 3"/>
          <p:cNvSpPr>
            <a:spLocks noGrp="1"/>
          </p:cNvSpPr>
          <p:nvPr>
            <p:ph type="sldNum" sz="quarter" idx="5"/>
          </p:nvPr>
        </p:nvSpPr>
        <p:spPr/>
        <p:txBody>
          <a:bodyPr/>
          <a:lstStyle/>
          <a:p>
            <a:fld id="{8D6983B6-00B6-4D1A-AA64-99FE49CFED02}" type="slidenum">
              <a:rPr lang="en-GB" smtClean="0"/>
              <a:t>17</a:t>
            </a:fld>
            <a:endParaRPr lang="en-GB" dirty="0"/>
          </a:p>
        </p:txBody>
      </p:sp>
    </p:spTree>
    <p:extLst>
      <p:ext uri="{BB962C8B-B14F-4D97-AF65-F5344CB8AC3E}">
        <p14:creationId xmlns:p14="http://schemas.microsoft.com/office/powerpoint/2010/main" val="3554010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We will need to define a set of principals on PIA for each data set – and we need to look permissions around it – with security levels to be agreed – what are the </a:t>
            </a:r>
            <a:r>
              <a:rPr lang="en-US" dirty="0" err="1">
                <a:cs typeface="Calibri"/>
              </a:rPr>
              <a:t>powerbi</a:t>
            </a:r>
            <a:r>
              <a:rPr lang="en-US" dirty="0">
                <a:cs typeface="Calibri"/>
              </a:rPr>
              <a:t> data levels of control and how we apply that.  This is in the project plan. We will agree </a:t>
            </a:r>
            <a:r>
              <a:rPr lang="en-US">
                <a:cs typeface="Calibri"/>
              </a:rPr>
              <a:t>and review with </a:t>
            </a:r>
            <a:r>
              <a:rPr lang="en-US" dirty="0">
                <a:cs typeface="Calibri"/>
              </a:rPr>
              <a:t>DIGG group through our journey/Data leads.</a:t>
            </a:r>
          </a:p>
        </p:txBody>
      </p:sp>
      <p:sp>
        <p:nvSpPr>
          <p:cNvPr id="4" name="Slide Number Placeholder 3"/>
          <p:cNvSpPr>
            <a:spLocks noGrp="1"/>
          </p:cNvSpPr>
          <p:nvPr>
            <p:ph type="sldNum" sz="quarter" idx="5"/>
          </p:nvPr>
        </p:nvSpPr>
        <p:spPr/>
        <p:txBody>
          <a:bodyPr/>
          <a:lstStyle/>
          <a:p>
            <a:fld id="{8D6983B6-00B6-4D1A-AA64-99FE49CFED02}" type="slidenum">
              <a:rPr lang="en-GB" smtClean="0"/>
              <a:t>18</a:t>
            </a:fld>
            <a:endParaRPr lang="en-GB" dirty="0"/>
          </a:p>
        </p:txBody>
      </p:sp>
    </p:spTree>
    <p:extLst>
      <p:ext uri="{BB962C8B-B14F-4D97-AF65-F5344CB8AC3E}">
        <p14:creationId xmlns:p14="http://schemas.microsoft.com/office/powerpoint/2010/main" val="2535794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Yes separate assessment within plan and full PIA form – under constant review with project team and POE</a:t>
            </a:r>
          </a:p>
        </p:txBody>
      </p:sp>
      <p:sp>
        <p:nvSpPr>
          <p:cNvPr id="4" name="Slide Number Placeholder 3"/>
          <p:cNvSpPr>
            <a:spLocks noGrp="1"/>
          </p:cNvSpPr>
          <p:nvPr>
            <p:ph type="sldNum" sz="quarter" idx="5"/>
          </p:nvPr>
        </p:nvSpPr>
        <p:spPr/>
        <p:txBody>
          <a:bodyPr/>
          <a:lstStyle/>
          <a:p>
            <a:fld id="{8D6983B6-00B6-4D1A-AA64-99FE49CFED02}" type="slidenum">
              <a:rPr lang="en-GB" smtClean="0"/>
              <a:t>19</a:t>
            </a:fld>
            <a:endParaRPr lang="en-GB" dirty="0"/>
          </a:p>
        </p:txBody>
      </p:sp>
    </p:spTree>
    <p:extLst>
      <p:ext uri="{BB962C8B-B14F-4D97-AF65-F5344CB8AC3E}">
        <p14:creationId xmlns:p14="http://schemas.microsoft.com/office/powerpoint/2010/main" val="297701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Project will be agile and work activities planned within standups </a:t>
            </a:r>
          </a:p>
        </p:txBody>
      </p:sp>
      <p:sp>
        <p:nvSpPr>
          <p:cNvPr id="4" name="Slide Number Placeholder 3"/>
          <p:cNvSpPr>
            <a:spLocks noGrp="1"/>
          </p:cNvSpPr>
          <p:nvPr>
            <p:ph type="sldNum" sz="quarter" idx="5"/>
          </p:nvPr>
        </p:nvSpPr>
        <p:spPr/>
        <p:txBody>
          <a:bodyPr/>
          <a:lstStyle/>
          <a:p>
            <a:fld id="{8D6983B6-00B6-4D1A-AA64-99FE49CFED02}" type="slidenum">
              <a:rPr lang="en-GB" smtClean="0"/>
              <a:t>7</a:t>
            </a:fld>
            <a:endParaRPr lang="en-GB" dirty="0"/>
          </a:p>
        </p:txBody>
      </p:sp>
    </p:spTree>
    <p:extLst>
      <p:ext uri="{BB962C8B-B14F-4D97-AF65-F5344CB8AC3E}">
        <p14:creationId xmlns:p14="http://schemas.microsoft.com/office/powerpoint/2010/main" val="3574153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Sally requested DIGG as project board due to phase 1 focus not SRO/Sponsor level for phase 1.</a:t>
            </a:r>
          </a:p>
        </p:txBody>
      </p:sp>
      <p:sp>
        <p:nvSpPr>
          <p:cNvPr id="4" name="Slide Number Placeholder 3"/>
          <p:cNvSpPr>
            <a:spLocks noGrp="1"/>
          </p:cNvSpPr>
          <p:nvPr>
            <p:ph type="sldNum" sz="quarter" idx="5"/>
          </p:nvPr>
        </p:nvSpPr>
        <p:spPr/>
        <p:txBody>
          <a:bodyPr/>
          <a:lstStyle/>
          <a:p>
            <a:fld id="{8D6983B6-00B6-4D1A-AA64-99FE49CFED02}" type="slidenum">
              <a:rPr lang="en-GB" smtClean="0"/>
              <a:t>8</a:t>
            </a:fld>
            <a:endParaRPr lang="en-GB" dirty="0"/>
          </a:p>
        </p:txBody>
      </p:sp>
    </p:spTree>
    <p:extLst>
      <p:ext uri="{BB962C8B-B14F-4D97-AF65-F5344CB8AC3E}">
        <p14:creationId xmlns:p14="http://schemas.microsoft.com/office/powerpoint/2010/main" val="694581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Phase 1 only sizing</a:t>
            </a:r>
          </a:p>
        </p:txBody>
      </p:sp>
      <p:sp>
        <p:nvSpPr>
          <p:cNvPr id="4" name="Slide Number Placeholder 3"/>
          <p:cNvSpPr>
            <a:spLocks noGrp="1"/>
          </p:cNvSpPr>
          <p:nvPr>
            <p:ph type="sldNum" sz="quarter" idx="5"/>
          </p:nvPr>
        </p:nvSpPr>
        <p:spPr/>
        <p:txBody>
          <a:bodyPr/>
          <a:lstStyle/>
          <a:p>
            <a:fld id="{8D6983B6-00B6-4D1A-AA64-99FE49CFED02}" type="slidenum">
              <a:rPr lang="en-GB" smtClean="0"/>
              <a:t>9</a:t>
            </a:fld>
            <a:endParaRPr lang="en-GB" dirty="0"/>
          </a:p>
        </p:txBody>
      </p:sp>
    </p:spTree>
    <p:extLst>
      <p:ext uri="{BB962C8B-B14F-4D97-AF65-F5344CB8AC3E}">
        <p14:creationId xmlns:p14="http://schemas.microsoft.com/office/powerpoint/2010/main" val="3970039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financial benefits are we measuring/ influence in the programme – what are the goals for each directorate within the forward plan ? Business cases for phase 2 ?</a:t>
            </a:r>
          </a:p>
        </p:txBody>
      </p:sp>
      <p:sp>
        <p:nvSpPr>
          <p:cNvPr id="4" name="Slide Number Placeholder 3"/>
          <p:cNvSpPr>
            <a:spLocks noGrp="1"/>
          </p:cNvSpPr>
          <p:nvPr>
            <p:ph type="sldNum" sz="quarter" idx="5"/>
          </p:nvPr>
        </p:nvSpPr>
        <p:spPr/>
        <p:txBody>
          <a:bodyPr/>
          <a:lstStyle/>
          <a:p>
            <a:fld id="{8D6983B6-00B6-4D1A-AA64-99FE49CFED02}" type="slidenum">
              <a:rPr lang="en-GB" smtClean="0"/>
              <a:t>10</a:t>
            </a:fld>
            <a:endParaRPr lang="en-GB" dirty="0"/>
          </a:p>
        </p:txBody>
      </p:sp>
    </p:spTree>
    <p:extLst>
      <p:ext uri="{BB962C8B-B14F-4D97-AF65-F5344CB8AC3E}">
        <p14:creationId xmlns:p14="http://schemas.microsoft.com/office/powerpoint/2010/main" val="478756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is acceptance criteria</a:t>
            </a:r>
          </a:p>
        </p:txBody>
      </p:sp>
      <p:sp>
        <p:nvSpPr>
          <p:cNvPr id="4" name="Slide Number Placeholder 3"/>
          <p:cNvSpPr>
            <a:spLocks noGrp="1"/>
          </p:cNvSpPr>
          <p:nvPr>
            <p:ph type="sldNum" sz="quarter" idx="5"/>
          </p:nvPr>
        </p:nvSpPr>
        <p:spPr/>
        <p:txBody>
          <a:bodyPr/>
          <a:lstStyle/>
          <a:p>
            <a:fld id="{8D6983B6-00B6-4D1A-AA64-99FE49CFED02}" type="slidenum">
              <a:rPr lang="en-GB" smtClean="0"/>
              <a:t>11</a:t>
            </a:fld>
            <a:endParaRPr lang="en-GB" dirty="0"/>
          </a:p>
        </p:txBody>
      </p:sp>
    </p:spTree>
    <p:extLst>
      <p:ext uri="{BB962C8B-B14F-4D97-AF65-F5344CB8AC3E}">
        <p14:creationId xmlns:p14="http://schemas.microsoft.com/office/powerpoint/2010/main" val="3045006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Simpson is a 4 stage payment plan -</a:t>
            </a:r>
            <a:endParaRPr lang="en-GB" sz="1800" b="0" i="0" u="none" strike="noStrike" baseline="0" dirty="0">
              <a:solidFill>
                <a:srgbClr val="000000"/>
              </a:solidFill>
              <a:latin typeface="___WRD_EMBED_SUB_43"/>
            </a:endParaRPr>
          </a:p>
          <a:p>
            <a:r>
              <a:rPr lang="en-GB" sz="1800" b="0" i="0" u="none" strike="noStrike" baseline="0" dirty="0">
                <a:solidFill>
                  <a:srgbClr val="000000"/>
                </a:solidFill>
                <a:latin typeface="___WRD_EMBED_SUB_43"/>
              </a:rPr>
              <a:t>25% on completion of Requirements Gathering &amp; Design stage (10% if break clause exercised) </a:t>
            </a:r>
          </a:p>
          <a:p>
            <a:r>
              <a:rPr lang="en-GB" sz="1800" b="0" i="0" u="none" strike="noStrike" baseline="0" dirty="0">
                <a:solidFill>
                  <a:srgbClr val="000000"/>
                </a:solidFill>
                <a:latin typeface="Courier New" panose="02070309020205020404" pitchFamily="49" charset="0"/>
              </a:rPr>
              <a:t>o </a:t>
            </a:r>
            <a:r>
              <a:rPr lang="en-GB" sz="1800" b="0" i="0" u="none" strike="noStrike" baseline="0" dirty="0">
                <a:solidFill>
                  <a:srgbClr val="000000"/>
                </a:solidFill>
                <a:latin typeface="___WRD_EMBED_SUB_43"/>
              </a:rPr>
              <a:t>40% on completion of Environment Setup and Data Export &amp; Modelling stage </a:t>
            </a:r>
          </a:p>
          <a:p>
            <a:r>
              <a:rPr lang="en-GB" sz="1800" b="0" i="0" u="none" strike="noStrike" baseline="0" dirty="0">
                <a:solidFill>
                  <a:srgbClr val="000000"/>
                </a:solidFill>
                <a:latin typeface="Courier New" panose="02070309020205020404" pitchFamily="49" charset="0"/>
              </a:rPr>
              <a:t>o </a:t>
            </a:r>
            <a:r>
              <a:rPr lang="en-GB" sz="1800" b="0" i="0" u="none" strike="noStrike" baseline="0" dirty="0">
                <a:solidFill>
                  <a:srgbClr val="000000"/>
                </a:solidFill>
                <a:latin typeface="___WRD_EMBED_SUB_43"/>
              </a:rPr>
              <a:t>25% on completion of Reporting stage </a:t>
            </a:r>
          </a:p>
          <a:p>
            <a:r>
              <a:rPr lang="en-GB" sz="1800" b="0" i="0" u="none" strike="noStrike" baseline="0" dirty="0">
                <a:solidFill>
                  <a:srgbClr val="000000"/>
                </a:solidFill>
                <a:latin typeface="Courier New" panose="02070309020205020404" pitchFamily="49" charset="0"/>
              </a:rPr>
              <a:t>o </a:t>
            </a:r>
            <a:r>
              <a:rPr lang="en-GB" sz="1800" b="0" i="0" u="none" strike="noStrike" baseline="0" dirty="0">
                <a:solidFill>
                  <a:srgbClr val="000000"/>
                </a:solidFill>
                <a:latin typeface="___WRD_EMBED_SUB_43"/>
              </a:rPr>
              <a:t>10% on completion of Release Activities stage and sign-off </a:t>
            </a:r>
          </a:p>
          <a:p>
            <a:endParaRPr lang="en-GB" sz="1800" b="0" i="0" u="none" strike="noStrike" baseline="0" dirty="0">
              <a:solidFill>
                <a:srgbClr val="000000"/>
              </a:solidFill>
              <a:latin typeface="___WRD_EMBED_SUB_43"/>
            </a:endParaRPr>
          </a:p>
          <a:p>
            <a:endParaRPr lang="en-GB" dirty="0"/>
          </a:p>
        </p:txBody>
      </p:sp>
      <p:sp>
        <p:nvSpPr>
          <p:cNvPr id="4" name="Slide Number Placeholder 3"/>
          <p:cNvSpPr>
            <a:spLocks noGrp="1"/>
          </p:cNvSpPr>
          <p:nvPr>
            <p:ph type="sldNum" sz="quarter" idx="5"/>
          </p:nvPr>
        </p:nvSpPr>
        <p:spPr/>
        <p:txBody>
          <a:bodyPr/>
          <a:lstStyle/>
          <a:p>
            <a:fld id="{8D6983B6-00B6-4D1A-AA64-99FE49CFED02}" type="slidenum">
              <a:rPr lang="en-GB" smtClean="0"/>
              <a:t>12</a:t>
            </a:fld>
            <a:endParaRPr lang="en-GB" dirty="0"/>
          </a:p>
        </p:txBody>
      </p:sp>
    </p:spTree>
    <p:extLst>
      <p:ext uri="{BB962C8B-B14F-4D97-AF65-F5344CB8AC3E}">
        <p14:creationId xmlns:p14="http://schemas.microsoft.com/office/powerpoint/2010/main" val="3899900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Andrew / </a:t>
            </a:r>
          </a:p>
        </p:txBody>
      </p:sp>
      <p:sp>
        <p:nvSpPr>
          <p:cNvPr id="4" name="Slide Number Placeholder 3"/>
          <p:cNvSpPr>
            <a:spLocks noGrp="1"/>
          </p:cNvSpPr>
          <p:nvPr>
            <p:ph type="sldNum" sz="quarter" idx="5"/>
          </p:nvPr>
        </p:nvSpPr>
        <p:spPr/>
        <p:txBody>
          <a:bodyPr/>
          <a:lstStyle/>
          <a:p>
            <a:fld id="{8D6983B6-00B6-4D1A-AA64-99FE49CFED02}" type="slidenum">
              <a:rPr lang="en-GB" smtClean="0"/>
              <a:t>13</a:t>
            </a:fld>
            <a:endParaRPr lang="en-GB" dirty="0"/>
          </a:p>
        </p:txBody>
      </p:sp>
    </p:spTree>
    <p:extLst>
      <p:ext uri="{BB962C8B-B14F-4D97-AF65-F5344CB8AC3E}">
        <p14:creationId xmlns:p14="http://schemas.microsoft.com/office/powerpoint/2010/main" val="2786709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 impact as far as project is aware.</a:t>
            </a:r>
          </a:p>
        </p:txBody>
      </p:sp>
      <p:sp>
        <p:nvSpPr>
          <p:cNvPr id="4" name="Slide Number Placeholder 3"/>
          <p:cNvSpPr>
            <a:spLocks noGrp="1"/>
          </p:cNvSpPr>
          <p:nvPr>
            <p:ph type="sldNum" sz="quarter" idx="5"/>
          </p:nvPr>
        </p:nvSpPr>
        <p:spPr/>
        <p:txBody>
          <a:bodyPr/>
          <a:lstStyle/>
          <a:p>
            <a:fld id="{8D6983B6-00B6-4D1A-AA64-99FE49CFED02}" type="slidenum">
              <a:rPr lang="en-GB" smtClean="0"/>
              <a:t>14</a:t>
            </a:fld>
            <a:endParaRPr lang="en-GB" dirty="0"/>
          </a:p>
        </p:txBody>
      </p:sp>
    </p:spTree>
    <p:extLst>
      <p:ext uri="{BB962C8B-B14F-4D97-AF65-F5344CB8AC3E}">
        <p14:creationId xmlns:p14="http://schemas.microsoft.com/office/powerpoint/2010/main" val="2268927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tx2"/>
        </a:solidFill>
        <a:effectLst/>
      </p:bgPr>
    </p:bg>
    <p:spTree>
      <p:nvGrpSpPr>
        <p:cNvPr id="1" name=""/>
        <p:cNvGrpSpPr/>
        <p:nvPr/>
      </p:nvGrpSpPr>
      <p:grpSpPr>
        <a:xfrm>
          <a:off x="0" y="0"/>
          <a:ext cx="0" cy="0"/>
          <a:chOff x="0" y="0"/>
          <a:chExt cx="0" cy="0"/>
        </a:xfrm>
      </p:grpSpPr>
      <p:sp>
        <p:nvSpPr>
          <p:cNvPr id="9" name="TextBox 4">
            <a:extLst>
              <a:ext uri="{FF2B5EF4-FFF2-40B4-BE49-F238E27FC236}">
                <a16:creationId xmlns:a16="http://schemas.microsoft.com/office/drawing/2014/main" id="{B7A44E5D-09C1-43B6-8589-F9A09EE575DC}"/>
              </a:ext>
            </a:extLst>
          </p:cNvPr>
          <p:cNvSpPr txBox="1"/>
          <p:nvPr/>
        </p:nvSpPr>
        <p:spPr>
          <a:xfrm>
            <a:off x="532856" y="1549400"/>
            <a:ext cx="5772151" cy="628377"/>
          </a:xfrm>
          <a:prstGeom prst="rect">
            <a:avLst/>
          </a:prstGeom>
        </p:spPr>
        <p:txBody>
          <a:bodyPr lIns="0" tIns="0" rIns="0" bIns="0" rtlCol="0" anchor="t">
            <a:spAutoFit/>
          </a:bodyPr>
          <a:lstStyle/>
          <a:p>
            <a:pPr>
              <a:lnSpc>
                <a:spcPts val="4889"/>
              </a:lnSpc>
            </a:pPr>
            <a:endParaRPr lang="en-US" sz="4613" dirty="0">
              <a:solidFill>
                <a:srgbClr val="FFFFFF"/>
              </a:solidFill>
              <a:latin typeface="Libre Franklin Black"/>
            </a:endParaRPr>
          </a:p>
        </p:txBody>
      </p:sp>
    </p:spTree>
    <p:extLst>
      <p:ext uri="{BB962C8B-B14F-4D97-AF65-F5344CB8AC3E}">
        <p14:creationId xmlns:p14="http://schemas.microsoft.com/office/powerpoint/2010/main" val="2512320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228600" y="1066805"/>
            <a:ext cx="4114800" cy="301730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228600" y="4237572"/>
            <a:ext cx="1066800" cy="243417"/>
          </a:xfrm>
          <a:prstGeom prst="rect">
            <a:avLst/>
          </a:prstGeom>
        </p:spPr>
        <p:txBody>
          <a:bodyPr/>
          <a:lstStyle/>
          <a:p>
            <a:fld id="{1D8BD707-D9CF-40AE-B4C6-C98DA3205C09}" type="datetimeFigureOut">
              <a:rPr lang="en-US" smtClean="0"/>
              <a:t>6/28/2023</a:t>
            </a:fld>
            <a:endParaRPr lang="en-US" dirty="0"/>
          </a:p>
        </p:txBody>
      </p:sp>
      <p:sp>
        <p:nvSpPr>
          <p:cNvPr id="5" name="Footer Placeholder 4"/>
          <p:cNvSpPr>
            <a:spLocks noGrp="1"/>
          </p:cNvSpPr>
          <p:nvPr>
            <p:ph type="ftr" sz="quarter" idx="11"/>
          </p:nvPr>
        </p:nvSpPr>
        <p:spPr>
          <a:xfrm>
            <a:off x="1562101" y="4237572"/>
            <a:ext cx="1447800" cy="243417"/>
          </a:xfrm>
          <a:prstGeom prst="rect">
            <a:avLst/>
          </a:prstGeom>
        </p:spPr>
        <p:txBody>
          <a:bodyPr/>
          <a:lstStyle/>
          <a:p>
            <a:endParaRPr lang="en-GB" dirty="0"/>
          </a:p>
        </p:txBody>
      </p:sp>
      <p:sp>
        <p:nvSpPr>
          <p:cNvPr id="6" name="Slide Number Placeholder 5"/>
          <p:cNvSpPr>
            <a:spLocks noGrp="1"/>
          </p:cNvSpPr>
          <p:nvPr>
            <p:ph type="sldNum" sz="quarter" idx="12"/>
          </p:nvPr>
        </p:nvSpPr>
        <p:spPr>
          <a:xfrm>
            <a:off x="3276601" y="4237572"/>
            <a:ext cx="1066800" cy="243417"/>
          </a:xfrm>
          <a:prstGeom prst="rect">
            <a:avLst/>
          </a:prstGeom>
        </p:spPr>
        <p:txBody>
          <a:bodyPr/>
          <a:lstStyle/>
          <a:p>
            <a:fld id="{B6F15528-21DE-4FAA-801E-634DDDAF4B2B}" type="slidenum">
              <a:rPr lang="en-GB" smtClean="0"/>
              <a:t>‹#›</a:t>
            </a:fld>
            <a:endParaRPr lang="en-GB" dirty="0"/>
          </a:p>
        </p:txBody>
      </p:sp>
      <p:sp>
        <p:nvSpPr>
          <p:cNvPr id="7" name="TextBox 2">
            <a:extLst>
              <a:ext uri="{FF2B5EF4-FFF2-40B4-BE49-F238E27FC236}">
                <a16:creationId xmlns:a16="http://schemas.microsoft.com/office/drawing/2014/main" id="{C555883A-2343-469B-8040-2546D2EC4894}"/>
              </a:ext>
            </a:extLst>
          </p:cNvPr>
          <p:cNvSpPr txBox="1"/>
          <p:nvPr/>
        </p:nvSpPr>
        <p:spPr>
          <a:xfrm>
            <a:off x="1515484" y="465755"/>
            <a:ext cx="5780798" cy="500137"/>
          </a:xfrm>
          <a:prstGeom prst="rect">
            <a:avLst/>
          </a:prstGeom>
        </p:spPr>
        <p:txBody>
          <a:bodyPr lIns="0" tIns="0" rIns="0" bIns="0" rtlCol="0" anchor="t">
            <a:spAutoFit/>
          </a:bodyPr>
          <a:lstStyle/>
          <a:p>
            <a:pPr>
              <a:lnSpc>
                <a:spcPts val="3871"/>
              </a:lnSpc>
            </a:pPr>
            <a:r>
              <a:rPr lang="en-US" sz="3652" dirty="0">
                <a:solidFill>
                  <a:srgbClr val="737373"/>
                </a:solidFill>
                <a:latin typeface="Libre Franklin Bold"/>
              </a:rPr>
              <a:t>Title</a:t>
            </a:r>
          </a:p>
        </p:txBody>
      </p:sp>
      <p:sp>
        <p:nvSpPr>
          <p:cNvPr id="8" name="TextBox 4">
            <a:extLst>
              <a:ext uri="{FF2B5EF4-FFF2-40B4-BE49-F238E27FC236}">
                <a16:creationId xmlns:a16="http://schemas.microsoft.com/office/drawing/2014/main" id="{924BC99C-9538-4F4A-ACBC-133BE841AD0B}"/>
              </a:ext>
            </a:extLst>
          </p:cNvPr>
          <p:cNvSpPr txBox="1"/>
          <p:nvPr/>
        </p:nvSpPr>
        <p:spPr>
          <a:xfrm>
            <a:off x="514353" y="704852"/>
            <a:ext cx="660547" cy="153888"/>
          </a:xfrm>
          <a:prstGeom prst="rect">
            <a:avLst/>
          </a:prstGeom>
        </p:spPr>
        <p:txBody>
          <a:bodyPr lIns="0" tIns="0" rIns="0" bIns="0" rtlCol="0" anchor="t">
            <a:spAutoFit/>
          </a:bodyPr>
          <a:lstStyle/>
          <a:p>
            <a:pPr>
              <a:lnSpc>
                <a:spcPts val="1221"/>
              </a:lnSpc>
            </a:pPr>
            <a:r>
              <a:rPr lang="en-US" sz="1153" dirty="0">
                <a:solidFill>
                  <a:srgbClr val="737373"/>
                </a:solidFill>
                <a:latin typeface="Libre Franklin Black"/>
              </a:rPr>
              <a:t>02</a:t>
            </a:r>
          </a:p>
        </p:txBody>
      </p:sp>
    </p:spTree>
    <p:extLst>
      <p:ext uri="{BB962C8B-B14F-4D97-AF65-F5344CB8AC3E}">
        <p14:creationId xmlns:p14="http://schemas.microsoft.com/office/powerpoint/2010/main" val="158415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1" y="183097"/>
            <a:ext cx="10287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83097"/>
            <a:ext cx="3009900" cy="390101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228600" y="4237572"/>
            <a:ext cx="1066800" cy="243417"/>
          </a:xfrm>
          <a:prstGeom prst="rect">
            <a:avLst/>
          </a:prstGeom>
        </p:spPr>
        <p:txBody>
          <a:bodyPr/>
          <a:lstStyle/>
          <a:p>
            <a:fld id="{1D8BD707-D9CF-40AE-B4C6-C98DA3205C09}" type="datetimeFigureOut">
              <a:rPr lang="en-US" smtClean="0"/>
              <a:t>6/28/2023</a:t>
            </a:fld>
            <a:endParaRPr lang="en-US" dirty="0"/>
          </a:p>
        </p:txBody>
      </p:sp>
      <p:sp>
        <p:nvSpPr>
          <p:cNvPr id="5" name="Footer Placeholder 4"/>
          <p:cNvSpPr>
            <a:spLocks noGrp="1"/>
          </p:cNvSpPr>
          <p:nvPr>
            <p:ph type="ftr" sz="quarter" idx="11"/>
          </p:nvPr>
        </p:nvSpPr>
        <p:spPr>
          <a:xfrm>
            <a:off x="1562101" y="4237572"/>
            <a:ext cx="1447800" cy="243417"/>
          </a:xfrm>
          <a:prstGeom prst="rect">
            <a:avLst/>
          </a:prstGeom>
        </p:spPr>
        <p:txBody>
          <a:bodyPr/>
          <a:lstStyle/>
          <a:p>
            <a:endParaRPr lang="en-GB" dirty="0"/>
          </a:p>
        </p:txBody>
      </p:sp>
      <p:sp>
        <p:nvSpPr>
          <p:cNvPr id="6" name="Slide Number Placeholder 5"/>
          <p:cNvSpPr>
            <a:spLocks noGrp="1"/>
          </p:cNvSpPr>
          <p:nvPr>
            <p:ph type="sldNum" sz="quarter" idx="12"/>
          </p:nvPr>
        </p:nvSpPr>
        <p:spPr>
          <a:xfrm>
            <a:off x="3276601" y="4237572"/>
            <a:ext cx="1066800" cy="243417"/>
          </a:xfrm>
          <a:prstGeom prst="rect">
            <a:avLst/>
          </a:prstGeom>
        </p:spPr>
        <p:txBody>
          <a:bodyPr/>
          <a:lstStyle/>
          <a:p>
            <a:fld id="{B6F15528-21DE-4FAA-801E-634DDDAF4B2B}" type="slidenum">
              <a:rPr lang="en-GB" smtClean="0"/>
              <a:t>‹#›</a:t>
            </a:fld>
            <a:endParaRPr lang="en-GB" dirty="0"/>
          </a:p>
        </p:txBody>
      </p:sp>
      <p:sp>
        <p:nvSpPr>
          <p:cNvPr id="7" name="TextBox 2">
            <a:extLst>
              <a:ext uri="{FF2B5EF4-FFF2-40B4-BE49-F238E27FC236}">
                <a16:creationId xmlns:a16="http://schemas.microsoft.com/office/drawing/2014/main" id="{7789CFC2-20A8-450E-B98C-C163F530D2BF}"/>
              </a:ext>
            </a:extLst>
          </p:cNvPr>
          <p:cNvSpPr txBox="1"/>
          <p:nvPr/>
        </p:nvSpPr>
        <p:spPr>
          <a:xfrm>
            <a:off x="1515484" y="465755"/>
            <a:ext cx="5780798" cy="500137"/>
          </a:xfrm>
          <a:prstGeom prst="rect">
            <a:avLst/>
          </a:prstGeom>
        </p:spPr>
        <p:txBody>
          <a:bodyPr lIns="0" tIns="0" rIns="0" bIns="0" rtlCol="0" anchor="t">
            <a:spAutoFit/>
          </a:bodyPr>
          <a:lstStyle/>
          <a:p>
            <a:pPr>
              <a:lnSpc>
                <a:spcPts val="3871"/>
              </a:lnSpc>
            </a:pPr>
            <a:r>
              <a:rPr lang="en-US" sz="3652" dirty="0">
                <a:solidFill>
                  <a:srgbClr val="737373"/>
                </a:solidFill>
                <a:latin typeface="Libre Franklin Bold"/>
              </a:rPr>
              <a:t>Title</a:t>
            </a:r>
          </a:p>
        </p:txBody>
      </p:sp>
      <p:sp>
        <p:nvSpPr>
          <p:cNvPr id="8" name="TextBox 4">
            <a:extLst>
              <a:ext uri="{FF2B5EF4-FFF2-40B4-BE49-F238E27FC236}">
                <a16:creationId xmlns:a16="http://schemas.microsoft.com/office/drawing/2014/main" id="{CF8A19C7-6E5F-4588-AD1E-E84BA3A03A52}"/>
              </a:ext>
            </a:extLst>
          </p:cNvPr>
          <p:cNvSpPr txBox="1"/>
          <p:nvPr/>
        </p:nvSpPr>
        <p:spPr>
          <a:xfrm>
            <a:off x="514353" y="704852"/>
            <a:ext cx="660547" cy="153888"/>
          </a:xfrm>
          <a:prstGeom prst="rect">
            <a:avLst/>
          </a:prstGeom>
        </p:spPr>
        <p:txBody>
          <a:bodyPr lIns="0" tIns="0" rIns="0" bIns="0" rtlCol="0" anchor="t">
            <a:spAutoFit/>
          </a:bodyPr>
          <a:lstStyle/>
          <a:p>
            <a:pPr>
              <a:lnSpc>
                <a:spcPts val="1221"/>
              </a:lnSpc>
            </a:pPr>
            <a:r>
              <a:rPr lang="en-US" sz="1153" dirty="0">
                <a:solidFill>
                  <a:srgbClr val="737373"/>
                </a:solidFill>
                <a:latin typeface="Libre Franklin Black"/>
              </a:rPr>
              <a:t>02</a:t>
            </a:r>
          </a:p>
        </p:txBody>
      </p:sp>
    </p:spTree>
    <p:extLst>
      <p:ext uri="{BB962C8B-B14F-4D97-AF65-F5344CB8AC3E}">
        <p14:creationId xmlns:p14="http://schemas.microsoft.com/office/powerpoint/2010/main" val="3722271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F4358-84B1-420C-8CDE-0953AE0A897A}"/>
              </a:ext>
            </a:extLst>
          </p:cNvPr>
          <p:cNvSpPr>
            <a:spLocks noGrp="1"/>
          </p:cNvSpPr>
          <p:nvPr>
            <p:ph type="ctrTitle"/>
          </p:nvPr>
        </p:nvSpPr>
        <p:spPr>
          <a:xfrm>
            <a:off x="1143000" y="1122363"/>
            <a:ext cx="6858000" cy="2387600"/>
          </a:xfrm>
        </p:spPr>
        <p:txBody>
          <a:bodyPr anchor="b"/>
          <a:lstStyle>
            <a:lvl1pPr algn="ctr">
              <a:defRPr sz="4325"/>
            </a:lvl1pPr>
          </a:lstStyle>
          <a:p>
            <a:r>
              <a:rPr lang="en-US"/>
              <a:t>Click to edit Master title style</a:t>
            </a:r>
            <a:endParaRPr lang="en-GB"/>
          </a:p>
        </p:txBody>
      </p:sp>
      <p:sp>
        <p:nvSpPr>
          <p:cNvPr id="3" name="Subtitle 2">
            <a:extLst>
              <a:ext uri="{FF2B5EF4-FFF2-40B4-BE49-F238E27FC236}">
                <a16:creationId xmlns:a16="http://schemas.microsoft.com/office/drawing/2014/main" id="{0E30ACCD-E009-4D9A-8872-EB0B34639135}"/>
              </a:ext>
            </a:extLst>
          </p:cNvPr>
          <p:cNvSpPr>
            <a:spLocks noGrp="1"/>
          </p:cNvSpPr>
          <p:nvPr>
            <p:ph type="subTitle" idx="1"/>
          </p:nvPr>
        </p:nvSpPr>
        <p:spPr>
          <a:xfrm>
            <a:off x="1143000" y="3602038"/>
            <a:ext cx="6858000" cy="1655762"/>
          </a:xfrm>
        </p:spPr>
        <p:txBody>
          <a:bodyPr/>
          <a:lstStyle>
            <a:lvl1pPr marL="0" indent="0" algn="ctr">
              <a:buNone/>
              <a:defRPr sz="1731"/>
            </a:lvl1pPr>
            <a:lvl2pPr marL="329542" indent="0" algn="ctr">
              <a:buNone/>
              <a:defRPr sz="1443"/>
            </a:lvl2pPr>
            <a:lvl3pPr marL="659084" indent="0" algn="ctr">
              <a:buNone/>
              <a:defRPr sz="1297"/>
            </a:lvl3pPr>
            <a:lvl4pPr marL="988625" indent="0" algn="ctr">
              <a:buNone/>
              <a:defRPr sz="1153"/>
            </a:lvl4pPr>
            <a:lvl5pPr marL="1318166" indent="0" algn="ctr">
              <a:buNone/>
              <a:defRPr sz="1153"/>
            </a:lvl5pPr>
            <a:lvl6pPr marL="1647708" indent="0" algn="ctr">
              <a:buNone/>
              <a:defRPr sz="1153"/>
            </a:lvl6pPr>
            <a:lvl7pPr marL="1977249" indent="0" algn="ctr">
              <a:buNone/>
              <a:defRPr sz="1153"/>
            </a:lvl7pPr>
            <a:lvl8pPr marL="2306790" indent="0" algn="ctr">
              <a:buNone/>
              <a:defRPr sz="1153"/>
            </a:lvl8pPr>
            <a:lvl9pPr marL="2636333" indent="0" algn="ctr">
              <a:buNone/>
              <a:defRPr sz="115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F134EFA-3DEA-44E7-81A6-CD2EE1240923}"/>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BB034D38-BD7F-4AC9-8A8B-A42DD1A82EE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AACAEF1-CD5F-4732-9D0F-E279582F0D79}"/>
              </a:ext>
            </a:extLst>
          </p:cNvPr>
          <p:cNvSpPr>
            <a:spLocks noGrp="1"/>
          </p:cNvSpPr>
          <p:nvPr>
            <p:ph type="sldNum" sz="quarter" idx="12"/>
          </p:nvPr>
        </p:nvSpPr>
        <p:spPr/>
        <p:txBody>
          <a:bodyPr/>
          <a:lstStyle/>
          <a:p>
            <a:endParaRPr lang="en-GB" dirty="0"/>
          </a:p>
        </p:txBody>
      </p:sp>
    </p:spTree>
    <p:extLst>
      <p:ext uri="{BB962C8B-B14F-4D97-AF65-F5344CB8AC3E}">
        <p14:creationId xmlns:p14="http://schemas.microsoft.com/office/powerpoint/2010/main" val="42826045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741CC-80D4-4113-8689-3D3C54BC7105}"/>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952301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8600" y="101042"/>
            <a:ext cx="1630017" cy="762000"/>
          </a:xfrm>
        </p:spPr>
        <p:txBody>
          <a:bodyPr/>
          <a:lstStyle>
            <a:lvl1pPr marL="0" marR="0" indent="0" algn="l" defTabSz="439410" rtl="0" eaLnBrk="1" fontAlgn="auto" latinLnBrk="0" hangingPunct="1">
              <a:lnSpc>
                <a:spcPct val="100000"/>
              </a:lnSpc>
              <a:spcBef>
                <a:spcPct val="0"/>
              </a:spcBef>
              <a:spcAft>
                <a:spcPts val="0"/>
              </a:spcAft>
              <a:buClrTx/>
              <a:buSzTx/>
              <a:buFontTx/>
              <a:buNone/>
              <a:tabLst/>
              <a:defRPr/>
            </a:lvl1pPr>
          </a:lstStyle>
          <a:p>
            <a:pPr marL="0" marR="0" lvl="0" indent="0" algn="ctr" defTabSz="439410" rtl="0" eaLnBrk="1" fontAlgn="auto" latinLnBrk="0" hangingPunct="1">
              <a:lnSpc>
                <a:spcPct val="100000"/>
              </a:lnSpc>
              <a:spcBef>
                <a:spcPct val="0"/>
              </a:spcBef>
              <a:spcAft>
                <a:spcPts val="0"/>
              </a:spcAft>
              <a:buClrTx/>
              <a:buSzTx/>
              <a:buFontTx/>
              <a:buNone/>
              <a:tabLst/>
              <a:defRPr/>
            </a:pPr>
            <a:br>
              <a:rPr lang="en-US" sz="2115">
                <a:solidFill>
                  <a:srgbClr val="737373"/>
                </a:solidFill>
                <a:latin typeface="Libre Franklin Bold"/>
              </a:rPr>
            </a:br>
            <a:r>
              <a:rPr lang="en-US" sz="2115">
                <a:solidFill>
                  <a:srgbClr val="737373"/>
                </a:solidFill>
                <a:latin typeface="Libre Franklin Bold"/>
              </a:rPr>
              <a:t>Title</a:t>
            </a:r>
            <a:br>
              <a:rPr lang="en-US" sz="2115">
                <a:solidFill>
                  <a:srgbClr val="737373"/>
                </a:solidFill>
                <a:latin typeface="Libre Franklin Bold"/>
              </a:rPr>
            </a:br>
            <a:endParaRPr lang="en-US"/>
          </a:p>
        </p:txBody>
      </p:sp>
      <p:sp>
        <p:nvSpPr>
          <p:cNvPr id="3" name="Content Placeholder 2"/>
          <p:cNvSpPr>
            <a:spLocks noGrp="1"/>
          </p:cNvSpPr>
          <p:nvPr>
            <p:ph idx="1"/>
          </p:nvPr>
        </p:nvSpPr>
        <p:spPr>
          <a:xfrm>
            <a:off x="228600" y="1066805"/>
            <a:ext cx="4114800" cy="301730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228600" y="4237572"/>
            <a:ext cx="1066800" cy="243417"/>
          </a:xfrm>
          <a:prstGeom prst="rect">
            <a:avLst/>
          </a:prstGeom>
        </p:spPr>
        <p:txBody>
          <a:bodyPr/>
          <a:lstStyle/>
          <a:p>
            <a:fld id="{1D8BD707-D9CF-40AE-B4C6-C98DA3205C09}" type="datetimeFigureOut">
              <a:rPr lang="en-US" smtClean="0"/>
              <a:t>6/28/2023</a:t>
            </a:fld>
            <a:endParaRPr lang="en-US" dirty="0"/>
          </a:p>
        </p:txBody>
      </p:sp>
      <p:sp>
        <p:nvSpPr>
          <p:cNvPr id="5" name="Footer Placeholder 4"/>
          <p:cNvSpPr>
            <a:spLocks noGrp="1"/>
          </p:cNvSpPr>
          <p:nvPr>
            <p:ph type="ftr" sz="quarter" idx="11"/>
          </p:nvPr>
        </p:nvSpPr>
        <p:spPr>
          <a:xfrm>
            <a:off x="1562101" y="4237572"/>
            <a:ext cx="1447800" cy="243417"/>
          </a:xfrm>
          <a:prstGeom prst="rect">
            <a:avLst/>
          </a:prstGeom>
        </p:spPr>
        <p:txBody>
          <a:bodyPr/>
          <a:lstStyle/>
          <a:p>
            <a:endParaRPr lang="en-GB" dirty="0"/>
          </a:p>
        </p:txBody>
      </p:sp>
      <p:sp>
        <p:nvSpPr>
          <p:cNvPr id="6" name="Slide Number Placeholder 5"/>
          <p:cNvSpPr>
            <a:spLocks noGrp="1"/>
          </p:cNvSpPr>
          <p:nvPr>
            <p:ph type="sldNum" sz="quarter" idx="12"/>
          </p:nvPr>
        </p:nvSpPr>
        <p:spPr>
          <a:xfrm>
            <a:off x="3276601" y="4237572"/>
            <a:ext cx="1066800" cy="243417"/>
          </a:xfrm>
          <a:prstGeom prst="rect">
            <a:avLst/>
          </a:prstGeom>
        </p:spPr>
        <p:txBody>
          <a:bodyPr/>
          <a:lstStyle/>
          <a:p>
            <a:fld id="{B6F15528-21DE-4FAA-801E-634DDDAF4B2B}" type="slidenum">
              <a:rPr lang="en-GB" smtClean="0"/>
              <a:t>‹#›</a:t>
            </a:fld>
            <a:endParaRPr lang="en-GB" dirty="0"/>
          </a:p>
        </p:txBody>
      </p:sp>
      <p:cxnSp>
        <p:nvCxnSpPr>
          <p:cNvPr id="10" name="Straight Connector 9">
            <a:extLst>
              <a:ext uri="{FF2B5EF4-FFF2-40B4-BE49-F238E27FC236}">
                <a16:creationId xmlns:a16="http://schemas.microsoft.com/office/drawing/2014/main" id="{DEB12366-A818-450C-8E93-4598D33D11A8}"/>
              </a:ext>
            </a:extLst>
          </p:cNvPr>
          <p:cNvCxnSpPr/>
          <p:nvPr userDrawn="1"/>
        </p:nvCxnSpPr>
        <p:spPr>
          <a:xfrm>
            <a:off x="457200" y="764704"/>
            <a:ext cx="82296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5003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937934"/>
            <a:ext cx="3886200" cy="908050"/>
          </a:xfrm>
        </p:spPr>
        <p:txBody>
          <a:bodyPr anchor="t"/>
          <a:lstStyle>
            <a:lvl1pPr algn="l">
              <a:defRPr sz="1923" b="1" cap="all"/>
            </a:lvl1pPr>
          </a:lstStyle>
          <a:p>
            <a:r>
              <a:rPr lang="en-US"/>
              <a:t>Click to edit Master title style</a:t>
            </a:r>
          </a:p>
        </p:txBody>
      </p:sp>
      <p:sp>
        <p:nvSpPr>
          <p:cNvPr id="3" name="Text Placeholder 2"/>
          <p:cNvSpPr>
            <a:spLocks noGrp="1"/>
          </p:cNvSpPr>
          <p:nvPr>
            <p:ph type="body" idx="1"/>
          </p:nvPr>
        </p:nvSpPr>
        <p:spPr>
          <a:xfrm>
            <a:off x="361157" y="1937814"/>
            <a:ext cx="3886200" cy="1000125"/>
          </a:xfrm>
          <a:prstGeom prst="rect">
            <a:avLst/>
          </a:prstGeom>
        </p:spPr>
        <p:txBody>
          <a:bodyPr anchor="b"/>
          <a:lstStyle>
            <a:lvl1pPr marL="0" indent="0">
              <a:buNone/>
              <a:defRPr sz="961">
                <a:solidFill>
                  <a:schemeClr val="tx1">
                    <a:tint val="75000"/>
                  </a:schemeClr>
                </a:solidFill>
              </a:defRPr>
            </a:lvl1pPr>
            <a:lvl2pPr marL="219705" indent="0">
              <a:buNone/>
              <a:defRPr sz="865">
                <a:solidFill>
                  <a:schemeClr val="tx1">
                    <a:tint val="75000"/>
                  </a:schemeClr>
                </a:solidFill>
              </a:defRPr>
            </a:lvl2pPr>
            <a:lvl3pPr marL="439410" indent="0">
              <a:buNone/>
              <a:defRPr sz="769">
                <a:solidFill>
                  <a:schemeClr val="tx1">
                    <a:tint val="75000"/>
                  </a:schemeClr>
                </a:solidFill>
              </a:defRPr>
            </a:lvl3pPr>
            <a:lvl4pPr marL="659117" indent="0">
              <a:buNone/>
              <a:defRPr sz="673">
                <a:solidFill>
                  <a:schemeClr val="tx1">
                    <a:tint val="75000"/>
                  </a:schemeClr>
                </a:solidFill>
              </a:defRPr>
            </a:lvl4pPr>
            <a:lvl5pPr marL="878821" indent="0">
              <a:buNone/>
              <a:defRPr sz="673">
                <a:solidFill>
                  <a:schemeClr val="tx1">
                    <a:tint val="75000"/>
                  </a:schemeClr>
                </a:solidFill>
              </a:defRPr>
            </a:lvl5pPr>
            <a:lvl6pPr marL="1098527" indent="0">
              <a:buNone/>
              <a:defRPr sz="673">
                <a:solidFill>
                  <a:schemeClr val="tx1">
                    <a:tint val="75000"/>
                  </a:schemeClr>
                </a:solidFill>
              </a:defRPr>
            </a:lvl6pPr>
            <a:lvl7pPr marL="1318232" indent="0">
              <a:buNone/>
              <a:defRPr sz="673">
                <a:solidFill>
                  <a:schemeClr val="tx1">
                    <a:tint val="75000"/>
                  </a:schemeClr>
                </a:solidFill>
              </a:defRPr>
            </a:lvl7pPr>
            <a:lvl8pPr marL="1537938" indent="0">
              <a:buNone/>
              <a:defRPr sz="673">
                <a:solidFill>
                  <a:schemeClr val="tx1">
                    <a:tint val="75000"/>
                  </a:schemeClr>
                </a:solidFill>
              </a:defRPr>
            </a:lvl8pPr>
            <a:lvl9pPr marL="1757643" indent="0">
              <a:buNone/>
              <a:defRPr sz="67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228600" y="4237572"/>
            <a:ext cx="1066800" cy="243417"/>
          </a:xfrm>
          <a:prstGeom prst="rect">
            <a:avLst/>
          </a:prstGeom>
        </p:spPr>
        <p:txBody>
          <a:bodyPr/>
          <a:lstStyle/>
          <a:p>
            <a:fld id="{1D8BD707-D9CF-40AE-B4C6-C98DA3205C09}" type="datetimeFigureOut">
              <a:rPr lang="en-US" smtClean="0"/>
              <a:t>6/28/2023</a:t>
            </a:fld>
            <a:endParaRPr lang="en-US" dirty="0"/>
          </a:p>
        </p:txBody>
      </p:sp>
      <p:sp>
        <p:nvSpPr>
          <p:cNvPr id="5" name="Footer Placeholder 4"/>
          <p:cNvSpPr>
            <a:spLocks noGrp="1"/>
          </p:cNvSpPr>
          <p:nvPr>
            <p:ph type="ftr" sz="quarter" idx="11"/>
          </p:nvPr>
        </p:nvSpPr>
        <p:spPr>
          <a:xfrm>
            <a:off x="1562101" y="4237572"/>
            <a:ext cx="1447800" cy="243417"/>
          </a:xfrm>
          <a:prstGeom prst="rect">
            <a:avLst/>
          </a:prstGeom>
        </p:spPr>
        <p:txBody>
          <a:bodyPr/>
          <a:lstStyle/>
          <a:p>
            <a:endParaRPr lang="en-GB" dirty="0"/>
          </a:p>
        </p:txBody>
      </p:sp>
      <p:sp>
        <p:nvSpPr>
          <p:cNvPr id="6" name="Slide Number Placeholder 5"/>
          <p:cNvSpPr>
            <a:spLocks noGrp="1"/>
          </p:cNvSpPr>
          <p:nvPr>
            <p:ph type="sldNum" sz="quarter" idx="12"/>
          </p:nvPr>
        </p:nvSpPr>
        <p:spPr>
          <a:xfrm>
            <a:off x="3276601" y="4237572"/>
            <a:ext cx="1066800" cy="243417"/>
          </a:xfrm>
          <a:prstGeom prst="rect">
            <a:avLst/>
          </a:prstGeom>
        </p:spPr>
        <p:txBody>
          <a:bodyPr/>
          <a:lstStyle/>
          <a:p>
            <a:fld id="{B6F15528-21DE-4FAA-801E-634DDDAF4B2B}" type="slidenum">
              <a:rPr lang="en-GB" smtClean="0"/>
              <a:t>‹#›</a:t>
            </a:fld>
            <a:endParaRPr lang="en-GB" dirty="0"/>
          </a:p>
        </p:txBody>
      </p:sp>
      <p:sp>
        <p:nvSpPr>
          <p:cNvPr id="7" name="TextBox 2">
            <a:extLst>
              <a:ext uri="{FF2B5EF4-FFF2-40B4-BE49-F238E27FC236}">
                <a16:creationId xmlns:a16="http://schemas.microsoft.com/office/drawing/2014/main" id="{D851E3C3-04D1-4F8B-8F2F-829C6B06E122}"/>
              </a:ext>
            </a:extLst>
          </p:cNvPr>
          <p:cNvSpPr txBox="1"/>
          <p:nvPr/>
        </p:nvSpPr>
        <p:spPr>
          <a:xfrm>
            <a:off x="1515484" y="465755"/>
            <a:ext cx="5780798" cy="500137"/>
          </a:xfrm>
          <a:prstGeom prst="rect">
            <a:avLst/>
          </a:prstGeom>
        </p:spPr>
        <p:txBody>
          <a:bodyPr lIns="0" tIns="0" rIns="0" bIns="0" rtlCol="0" anchor="t">
            <a:spAutoFit/>
          </a:bodyPr>
          <a:lstStyle/>
          <a:p>
            <a:pPr>
              <a:lnSpc>
                <a:spcPts val="3871"/>
              </a:lnSpc>
            </a:pPr>
            <a:r>
              <a:rPr lang="en-US" sz="3652" dirty="0">
                <a:solidFill>
                  <a:srgbClr val="737373"/>
                </a:solidFill>
                <a:latin typeface="Libre Franklin Bold"/>
              </a:rPr>
              <a:t>Title</a:t>
            </a:r>
          </a:p>
        </p:txBody>
      </p:sp>
      <p:sp>
        <p:nvSpPr>
          <p:cNvPr id="8" name="TextBox 4">
            <a:extLst>
              <a:ext uri="{FF2B5EF4-FFF2-40B4-BE49-F238E27FC236}">
                <a16:creationId xmlns:a16="http://schemas.microsoft.com/office/drawing/2014/main" id="{6D8DF98B-3082-4AAD-BD17-0EF55D00B987}"/>
              </a:ext>
            </a:extLst>
          </p:cNvPr>
          <p:cNvSpPr txBox="1"/>
          <p:nvPr/>
        </p:nvSpPr>
        <p:spPr>
          <a:xfrm>
            <a:off x="514353" y="704852"/>
            <a:ext cx="660547" cy="153888"/>
          </a:xfrm>
          <a:prstGeom prst="rect">
            <a:avLst/>
          </a:prstGeom>
        </p:spPr>
        <p:txBody>
          <a:bodyPr lIns="0" tIns="0" rIns="0" bIns="0" rtlCol="0" anchor="t">
            <a:spAutoFit/>
          </a:bodyPr>
          <a:lstStyle/>
          <a:p>
            <a:pPr>
              <a:lnSpc>
                <a:spcPts val="1221"/>
              </a:lnSpc>
            </a:pPr>
            <a:r>
              <a:rPr lang="en-US" sz="1153" dirty="0">
                <a:solidFill>
                  <a:srgbClr val="737373"/>
                </a:solidFill>
                <a:latin typeface="Libre Franklin Black"/>
              </a:rPr>
              <a:t>02</a:t>
            </a:r>
          </a:p>
        </p:txBody>
      </p:sp>
    </p:spTree>
    <p:extLst>
      <p:ext uri="{BB962C8B-B14F-4D97-AF65-F5344CB8AC3E}">
        <p14:creationId xmlns:p14="http://schemas.microsoft.com/office/powerpoint/2010/main" val="471885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066805"/>
            <a:ext cx="2019300" cy="3017309"/>
          </a:xfrm>
          <a:prstGeom prst="rect">
            <a:avLst/>
          </a:prstGeom>
        </p:spPr>
        <p:txBody>
          <a:bodyPr/>
          <a:lstStyle>
            <a:lvl1pPr>
              <a:defRPr sz="1347"/>
            </a:lvl1pPr>
            <a:lvl2pPr>
              <a:defRPr sz="1153"/>
            </a:lvl2pPr>
            <a:lvl3pPr>
              <a:defRPr sz="961"/>
            </a:lvl3pPr>
            <a:lvl4pPr>
              <a:defRPr sz="865"/>
            </a:lvl4pPr>
            <a:lvl5pPr>
              <a:defRPr sz="865"/>
            </a:lvl5pPr>
            <a:lvl6pPr>
              <a:defRPr sz="865"/>
            </a:lvl6pPr>
            <a:lvl7pPr>
              <a:defRPr sz="865"/>
            </a:lvl7pPr>
            <a:lvl8pPr>
              <a:defRPr sz="865"/>
            </a:lvl8pPr>
            <a:lvl9pPr>
              <a:defRPr sz="8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324100" y="1066805"/>
            <a:ext cx="2019300" cy="3017309"/>
          </a:xfrm>
          <a:prstGeom prst="rect">
            <a:avLst/>
          </a:prstGeom>
        </p:spPr>
        <p:txBody>
          <a:bodyPr/>
          <a:lstStyle>
            <a:lvl1pPr>
              <a:defRPr sz="1347"/>
            </a:lvl1pPr>
            <a:lvl2pPr>
              <a:defRPr sz="1153"/>
            </a:lvl2pPr>
            <a:lvl3pPr>
              <a:defRPr sz="961"/>
            </a:lvl3pPr>
            <a:lvl4pPr>
              <a:defRPr sz="865"/>
            </a:lvl4pPr>
            <a:lvl5pPr>
              <a:defRPr sz="865"/>
            </a:lvl5pPr>
            <a:lvl6pPr>
              <a:defRPr sz="865"/>
            </a:lvl6pPr>
            <a:lvl7pPr>
              <a:defRPr sz="865"/>
            </a:lvl7pPr>
            <a:lvl8pPr>
              <a:defRPr sz="865"/>
            </a:lvl8pPr>
            <a:lvl9pPr>
              <a:defRPr sz="8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228600" y="4237572"/>
            <a:ext cx="1066800" cy="243417"/>
          </a:xfrm>
          <a:prstGeom prst="rect">
            <a:avLst/>
          </a:prstGeom>
        </p:spPr>
        <p:txBody>
          <a:bodyPr/>
          <a:lstStyle/>
          <a:p>
            <a:fld id="{1D8BD707-D9CF-40AE-B4C6-C98DA3205C09}" type="datetimeFigureOut">
              <a:rPr lang="en-US" smtClean="0"/>
              <a:t>6/28/2023</a:t>
            </a:fld>
            <a:endParaRPr lang="en-US" dirty="0"/>
          </a:p>
        </p:txBody>
      </p:sp>
      <p:sp>
        <p:nvSpPr>
          <p:cNvPr id="6" name="Footer Placeholder 5"/>
          <p:cNvSpPr>
            <a:spLocks noGrp="1"/>
          </p:cNvSpPr>
          <p:nvPr>
            <p:ph type="ftr" sz="quarter" idx="11"/>
          </p:nvPr>
        </p:nvSpPr>
        <p:spPr>
          <a:xfrm>
            <a:off x="1562101" y="4237572"/>
            <a:ext cx="1447800" cy="243417"/>
          </a:xfrm>
          <a:prstGeom prst="rect">
            <a:avLst/>
          </a:prstGeom>
        </p:spPr>
        <p:txBody>
          <a:bodyPr/>
          <a:lstStyle/>
          <a:p>
            <a:endParaRPr lang="en-GB" dirty="0"/>
          </a:p>
        </p:txBody>
      </p:sp>
      <p:sp>
        <p:nvSpPr>
          <p:cNvPr id="7" name="Slide Number Placeholder 6"/>
          <p:cNvSpPr>
            <a:spLocks noGrp="1"/>
          </p:cNvSpPr>
          <p:nvPr>
            <p:ph type="sldNum" sz="quarter" idx="12"/>
          </p:nvPr>
        </p:nvSpPr>
        <p:spPr>
          <a:xfrm>
            <a:off x="3276601" y="4237572"/>
            <a:ext cx="1066800" cy="243417"/>
          </a:xfrm>
          <a:prstGeom prst="rect">
            <a:avLst/>
          </a:prstGeom>
        </p:spPr>
        <p:txBody>
          <a:bodyPr/>
          <a:lstStyle/>
          <a:p>
            <a:fld id="{B6F15528-21DE-4FAA-801E-634DDDAF4B2B}" type="slidenum">
              <a:rPr lang="en-GB" smtClean="0"/>
              <a:t>‹#›</a:t>
            </a:fld>
            <a:endParaRPr lang="en-GB" dirty="0"/>
          </a:p>
        </p:txBody>
      </p:sp>
      <p:sp>
        <p:nvSpPr>
          <p:cNvPr id="8" name="TextBox 2">
            <a:extLst>
              <a:ext uri="{FF2B5EF4-FFF2-40B4-BE49-F238E27FC236}">
                <a16:creationId xmlns:a16="http://schemas.microsoft.com/office/drawing/2014/main" id="{159D7648-9CF2-49DF-93A1-5EAFDBA67017}"/>
              </a:ext>
            </a:extLst>
          </p:cNvPr>
          <p:cNvSpPr txBox="1"/>
          <p:nvPr/>
        </p:nvSpPr>
        <p:spPr>
          <a:xfrm>
            <a:off x="1515484" y="465755"/>
            <a:ext cx="5780798" cy="500137"/>
          </a:xfrm>
          <a:prstGeom prst="rect">
            <a:avLst/>
          </a:prstGeom>
        </p:spPr>
        <p:txBody>
          <a:bodyPr lIns="0" tIns="0" rIns="0" bIns="0" rtlCol="0" anchor="t">
            <a:spAutoFit/>
          </a:bodyPr>
          <a:lstStyle/>
          <a:p>
            <a:pPr>
              <a:lnSpc>
                <a:spcPts val="3871"/>
              </a:lnSpc>
            </a:pPr>
            <a:r>
              <a:rPr lang="en-US" sz="3652" dirty="0">
                <a:solidFill>
                  <a:srgbClr val="737373"/>
                </a:solidFill>
                <a:latin typeface="Libre Franklin Bold"/>
              </a:rPr>
              <a:t>Title</a:t>
            </a:r>
          </a:p>
        </p:txBody>
      </p:sp>
      <p:sp>
        <p:nvSpPr>
          <p:cNvPr id="9" name="TextBox 4">
            <a:extLst>
              <a:ext uri="{FF2B5EF4-FFF2-40B4-BE49-F238E27FC236}">
                <a16:creationId xmlns:a16="http://schemas.microsoft.com/office/drawing/2014/main" id="{04230D13-E5B1-4C39-8747-CF1E664860B2}"/>
              </a:ext>
            </a:extLst>
          </p:cNvPr>
          <p:cNvSpPr txBox="1"/>
          <p:nvPr/>
        </p:nvSpPr>
        <p:spPr>
          <a:xfrm>
            <a:off x="514353" y="704852"/>
            <a:ext cx="660547" cy="153888"/>
          </a:xfrm>
          <a:prstGeom prst="rect">
            <a:avLst/>
          </a:prstGeom>
        </p:spPr>
        <p:txBody>
          <a:bodyPr lIns="0" tIns="0" rIns="0" bIns="0" rtlCol="0" anchor="t">
            <a:spAutoFit/>
          </a:bodyPr>
          <a:lstStyle/>
          <a:p>
            <a:pPr>
              <a:lnSpc>
                <a:spcPts val="1221"/>
              </a:lnSpc>
            </a:pPr>
            <a:r>
              <a:rPr lang="en-US" sz="1153" dirty="0">
                <a:solidFill>
                  <a:srgbClr val="737373"/>
                </a:solidFill>
                <a:latin typeface="Libre Franklin Black"/>
              </a:rPr>
              <a:t>02</a:t>
            </a:r>
          </a:p>
        </p:txBody>
      </p:sp>
    </p:spTree>
    <p:extLst>
      <p:ext uri="{BB962C8B-B14F-4D97-AF65-F5344CB8AC3E}">
        <p14:creationId xmlns:p14="http://schemas.microsoft.com/office/powerpoint/2010/main" val="182764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28601" y="1023409"/>
            <a:ext cx="2020094" cy="426508"/>
          </a:xfrm>
          <a:prstGeom prst="rect">
            <a:avLst/>
          </a:prstGeom>
        </p:spPr>
        <p:txBody>
          <a:bodyPr anchor="b"/>
          <a:lstStyle>
            <a:lvl1pPr marL="0" indent="0">
              <a:buNone/>
              <a:defRPr sz="1153" b="1"/>
            </a:lvl1pPr>
            <a:lvl2pPr marL="219705" indent="0">
              <a:buNone/>
              <a:defRPr sz="961" b="1"/>
            </a:lvl2pPr>
            <a:lvl3pPr marL="439410" indent="0">
              <a:buNone/>
              <a:defRPr sz="865" b="1"/>
            </a:lvl3pPr>
            <a:lvl4pPr marL="659117" indent="0">
              <a:buNone/>
              <a:defRPr sz="769" b="1"/>
            </a:lvl4pPr>
            <a:lvl5pPr marL="878821" indent="0">
              <a:buNone/>
              <a:defRPr sz="769" b="1"/>
            </a:lvl5pPr>
            <a:lvl6pPr marL="1098527" indent="0">
              <a:buNone/>
              <a:defRPr sz="769" b="1"/>
            </a:lvl6pPr>
            <a:lvl7pPr marL="1318232" indent="0">
              <a:buNone/>
              <a:defRPr sz="769" b="1"/>
            </a:lvl7pPr>
            <a:lvl8pPr marL="1537938" indent="0">
              <a:buNone/>
              <a:defRPr sz="769" b="1"/>
            </a:lvl8pPr>
            <a:lvl9pPr marL="1757643" indent="0">
              <a:buNone/>
              <a:defRPr sz="769" b="1"/>
            </a:lvl9pPr>
          </a:lstStyle>
          <a:p>
            <a:pPr lvl="0"/>
            <a:r>
              <a:rPr lang="en-US"/>
              <a:t>Click to edit Master text styles</a:t>
            </a:r>
          </a:p>
        </p:txBody>
      </p:sp>
      <p:sp>
        <p:nvSpPr>
          <p:cNvPr id="4" name="Content Placeholder 3"/>
          <p:cNvSpPr>
            <a:spLocks noGrp="1"/>
          </p:cNvSpPr>
          <p:nvPr>
            <p:ph sz="half" idx="2"/>
          </p:nvPr>
        </p:nvSpPr>
        <p:spPr>
          <a:xfrm>
            <a:off x="228601" y="1449917"/>
            <a:ext cx="2020094" cy="2634192"/>
          </a:xfrm>
          <a:prstGeom prst="rect">
            <a:avLst/>
          </a:prstGeom>
        </p:spPr>
        <p:txBody>
          <a:bodyPr/>
          <a:lstStyle>
            <a:lvl1pPr>
              <a:defRPr sz="1153"/>
            </a:lvl1pPr>
            <a:lvl2pPr>
              <a:defRPr sz="961"/>
            </a:lvl2pPr>
            <a:lvl3pPr>
              <a:defRPr sz="865"/>
            </a:lvl3pPr>
            <a:lvl4pPr>
              <a:defRPr sz="769"/>
            </a:lvl4pPr>
            <a:lvl5pPr>
              <a:defRPr sz="769"/>
            </a:lvl5pPr>
            <a:lvl6pPr>
              <a:defRPr sz="769"/>
            </a:lvl6pPr>
            <a:lvl7pPr>
              <a:defRPr sz="769"/>
            </a:lvl7pPr>
            <a:lvl8pPr>
              <a:defRPr sz="769"/>
            </a:lvl8pPr>
            <a:lvl9pPr>
              <a:defRPr sz="76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322513" y="1023409"/>
            <a:ext cx="2020888" cy="426508"/>
          </a:xfrm>
          <a:prstGeom prst="rect">
            <a:avLst/>
          </a:prstGeom>
        </p:spPr>
        <p:txBody>
          <a:bodyPr anchor="b"/>
          <a:lstStyle>
            <a:lvl1pPr marL="0" indent="0">
              <a:buNone/>
              <a:defRPr sz="1153" b="1"/>
            </a:lvl1pPr>
            <a:lvl2pPr marL="219705" indent="0">
              <a:buNone/>
              <a:defRPr sz="961" b="1"/>
            </a:lvl2pPr>
            <a:lvl3pPr marL="439410" indent="0">
              <a:buNone/>
              <a:defRPr sz="865" b="1"/>
            </a:lvl3pPr>
            <a:lvl4pPr marL="659117" indent="0">
              <a:buNone/>
              <a:defRPr sz="769" b="1"/>
            </a:lvl4pPr>
            <a:lvl5pPr marL="878821" indent="0">
              <a:buNone/>
              <a:defRPr sz="769" b="1"/>
            </a:lvl5pPr>
            <a:lvl6pPr marL="1098527" indent="0">
              <a:buNone/>
              <a:defRPr sz="769" b="1"/>
            </a:lvl6pPr>
            <a:lvl7pPr marL="1318232" indent="0">
              <a:buNone/>
              <a:defRPr sz="769" b="1"/>
            </a:lvl7pPr>
            <a:lvl8pPr marL="1537938" indent="0">
              <a:buNone/>
              <a:defRPr sz="769" b="1"/>
            </a:lvl8pPr>
            <a:lvl9pPr marL="1757643" indent="0">
              <a:buNone/>
              <a:defRPr sz="769" b="1"/>
            </a:lvl9pPr>
          </a:lstStyle>
          <a:p>
            <a:pPr lvl="0"/>
            <a:r>
              <a:rPr lang="en-US"/>
              <a:t>Click to edit Master text styles</a:t>
            </a:r>
          </a:p>
        </p:txBody>
      </p:sp>
      <p:sp>
        <p:nvSpPr>
          <p:cNvPr id="6" name="Content Placeholder 5"/>
          <p:cNvSpPr>
            <a:spLocks noGrp="1"/>
          </p:cNvSpPr>
          <p:nvPr>
            <p:ph sz="quarter" idx="4"/>
          </p:nvPr>
        </p:nvSpPr>
        <p:spPr>
          <a:xfrm>
            <a:off x="2322513" y="1449917"/>
            <a:ext cx="2020888" cy="2634192"/>
          </a:xfrm>
          <a:prstGeom prst="rect">
            <a:avLst/>
          </a:prstGeom>
        </p:spPr>
        <p:txBody>
          <a:bodyPr/>
          <a:lstStyle>
            <a:lvl1pPr>
              <a:defRPr sz="1153"/>
            </a:lvl1pPr>
            <a:lvl2pPr>
              <a:defRPr sz="961"/>
            </a:lvl2pPr>
            <a:lvl3pPr>
              <a:defRPr sz="865"/>
            </a:lvl3pPr>
            <a:lvl4pPr>
              <a:defRPr sz="769"/>
            </a:lvl4pPr>
            <a:lvl5pPr>
              <a:defRPr sz="769"/>
            </a:lvl5pPr>
            <a:lvl6pPr>
              <a:defRPr sz="769"/>
            </a:lvl6pPr>
            <a:lvl7pPr>
              <a:defRPr sz="769"/>
            </a:lvl7pPr>
            <a:lvl8pPr>
              <a:defRPr sz="769"/>
            </a:lvl8pPr>
            <a:lvl9pPr>
              <a:defRPr sz="76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228600" y="4237572"/>
            <a:ext cx="1066800" cy="243417"/>
          </a:xfrm>
          <a:prstGeom prst="rect">
            <a:avLst/>
          </a:prstGeom>
        </p:spPr>
        <p:txBody>
          <a:bodyPr/>
          <a:lstStyle/>
          <a:p>
            <a:fld id="{1D8BD707-D9CF-40AE-B4C6-C98DA3205C09}" type="datetimeFigureOut">
              <a:rPr lang="en-US" smtClean="0"/>
              <a:t>6/28/2023</a:t>
            </a:fld>
            <a:endParaRPr lang="en-US" dirty="0"/>
          </a:p>
        </p:txBody>
      </p:sp>
      <p:sp>
        <p:nvSpPr>
          <p:cNvPr id="8" name="Footer Placeholder 7"/>
          <p:cNvSpPr>
            <a:spLocks noGrp="1"/>
          </p:cNvSpPr>
          <p:nvPr>
            <p:ph type="ftr" sz="quarter" idx="11"/>
          </p:nvPr>
        </p:nvSpPr>
        <p:spPr>
          <a:xfrm>
            <a:off x="1562101" y="4237572"/>
            <a:ext cx="1447800" cy="243417"/>
          </a:xfrm>
          <a:prstGeom prst="rect">
            <a:avLst/>
          </a:prstGeom>
        </p:spPr>
        <p:txBody>
          <a:bodyPr/>
          <a:lstStyle/>
          <a:p>
            <a:endParaRPr lang="en-GB" dirty="0"/>
          </a:p>
        </p:txBody>
      </p:sp>
      <p:sp>
        <p:nvSpPr>
          <p:cNvPr id="9" name="Slide Number Placeholder 8"/>
          <p:cNvSpPr>
            <a:spLocks noGrp="1"/>
          </p:cNvSpPr>
          <p:nvPr>
            <p:ph type="sldNum" sz="quarter" idx="12"/>
          </p:nvPr>
        </p:nvSpPr>
        <p:spPr>
          <a:xfrm>
            <a:off x="3276601" y="4237572"/>
            <a:ext cx="1066800" cy="243417"/>
          </a:xfrm>
          <a:prstGeom prst="rect">
            <a:avLst/>
          </a:prstGeom>
        </p:spPr>
        <p:txBody>
          <a:bodyPr/>
          <a:lstStyle/>
          <a:p>
            <a:fld id="{B6F15528-21DE-4FAA-801E-634DDDAF4B2B}" type="slidenum">
              <a:rPr lang="en-GB" smtClean="0"/>
              <a:t>‹#›</a:t>
            </a:fld>
            <a:endParaRPr lang="en-GB" dirty="0"/>
          </a:p>
        </p:txBody>
      </p:sp>
      <p:sp>
        <p:nvSpPr>
          <p:cNvPr id="10" name="TextBox 2">
            <a:extLst>
              <a:ext uri="{FF2B5EF4-FFF2-40B4-BE49-F238E27FC236}">
                <a16:creationId xmlns:a16="http://schemas.microsoft.com/office/drawing/2014/main" id="{D320F8A8-9DF1-4F79-BDB6-8D9BCBB4A538}"/>
              </a:ext>
            </a:extLst>
          </p:cNvPr>
          <p:cNvSpPr txBox="1"/>
          <p:nvPr/>
        </p:nvSpPr>
        <p:spPr>
          <a:xfrm>
            <a:off x="1515484" y="465755"/>
            <a:ext cx="5780798" cy="500137"/>
          </a:xfrm>
          <a:prstGeom prst="rect">
            <a:avLst/>
          </a:prstGeom>
        </p:spPr>
        <p:txBody>
          <a:bodyPr lIns="0" tIns="0" rIns="0" bIns="0" rtlCol="0" anchor="t">
            <a:spAutoFit/>
          </a:bodyPr>
          <a:lstStyle/>
          <a:p>
            <a:pPr>
              <a:lnSpc>
                <a:spcPts val="3871"/>
              </a:lnSpc>
            </a:pPr>
            <a:r>
              <a:rPr lang="en-US" sz="3652" dirty="0">
                <a:solidFill>
                  <a:srgbClr val="737373"/>
                </a:solidFill>
                <a:latin typeface="Libre Franklin Bold"/>
              </a:rPr>
              <a:t>Title</a:t>
            </a:r>
          </a:p>
        </p:txBody>
      </p:sp>
      <p:sp>
        <p:nvSpPr>
          <p:cNvPr id="11" name="TextBox 4">
            <a:extLst>
              <a:ext uri="{FF2B5EF4-FFF2-40B4-BE49-F238E27FC236}">
                <a16:creationId xmlns:a16="http://schemas.microsoft.com/office/drawing/2014/main" id="{F9C67F8B-15B5-4971-A532-685AEE8E2728}"/>
              </a:ext>
            </a:extLst>
          </p:cNvPr>
          <p:cNvSpPr txBox="1"/>
          <p:nvPr/>
        </p:nvSpPr>
        <p:spPr>
          <a:xfrm>
            <a:off x="514353" y="704852"/>
            <a:ext cx="660547" cy="153888"/>
          </a:xfrm>
          <a:prstGeom prst="rect">
            <a:avLst/>
          </a:prstGeom>
        </p:spPr>
        <p:txBody>
          <a:bodyPr lIns="0" tIns="0" rIns="0" bIns="0" rtlCol="0" anchor="t">
            <a:spAutoFit/>
          </a:bodyPr>
          <a:lstStyle/>
          <a:p>
            <a:pPr>
              <a:lnSpc>
                <a:spcPts val="1221"/>
              </a:lnSpc>
            </a:pPr>
            <a:r>
              <a:rPr lang="en-US" sz="1153" dirty="0">
                <a:solidFill>
                  <a:srgbClr val="737373"/>
                </a:solidFill>
                <a:latin typeface="Libre Franklin Black"/>
              </a:rPr>
              <a:t>02</a:t>
            </a:r>
          </a:p>
        </p:txBody>
      </p:sp>
    </p:spTree>
    <p:extLst>
      <p:ext uri="{BB962C8B-B14F-4D97-AF65-F5344CB8AC3E}">
        <p14:creationId xmlns:p14="http://schemas.microsoft.com/office/powerpoint/2010/main" val="1843965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72139" y="264686"/>
            <a:ext cx="3402419" cy="762000"/>
          </a:xfrm>
        </p:spPr>
        <p:txBody>
          <a:bodyPr/>
          <a:lstStyle/>
          <a:p>
            <a:r>
              <a:rPr lang="en-US"/>
              <a:t>Click to edit Master title style</a:t>
            </a:r>
          </a:p>
        </p:txBody>
      </p:sp>
      <p:cxnSp>
        <p:nvCxnSpPr>
          <p:cNvPr id="11" name="Straight Connector 10">
            <a:extLst>
              <a:ext uri="{FF2B5EF4-FFF2-40B4-BE49-F238E27FC236}">
                <a16:creationId xmlns:a16="http://schemas.microsoft.com/office/drawing/2014/main" id="{308BD10D-8931-4AA9-9120-048FBA971455}"/>
              </a:ext>
            </a:extLst>
          </p:cNvPr>
          <p:cNvCxnSpPr/>
          <p:nvPr userDrawn="1"/>
        </p:nvCxnSpPr>
        <p:spPr>
          <a:xfrm>
            <a:off x="457200" y="889797"/>
            <a:ext cx="82296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148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28600" y="4237572"/>
            <a:ext cx="1066800" cy="243417"/>
          </a:xfrm>
          <a:prstGeom prst="rect">
            <a:avLst/>
          </a:prstGeom>
        </p:spPr>
        <p:txBody>
          <a:bodyPr/>
          <a:lstStyle/>
          <a:p>
            <a:fld id="{1D8BD707-D9CF-40AE-B4C6-C98DA3205C09}" type="datetimeFigureOut">
              <a:rPr lang="en-US" smtClean="0"/>
              <a:t>6/28/2023</a:t>
            </a:fld>
            <a:endParaRPr lang="en-US" dirty="0"/>
          </a:p>
        </p:txBody>
      </p:sp>
      <p:sp>
        <p:nvSpPr>
          <p:cNvPr id="3" name="Footer Placeholder 2"/>
          <p:cNvSpPr>
            <a:spLocks noGrp="1"/>
          </p:cNvSpPr>
          <p:nvPr>
            <p:ph type="ftr" sz="quarter" idx="11"/>
          </p:nvPr>
        </p:nvSpPr>
        <p:spPr>
          <a:xfrm>
            <a:off x="1562101" y="4237572"/>
            <a:ext cx="1447800" cy="243417"/>
          </a:xfrm>
          <a:prstGeom prst="rect">
            <a:avLst/>
          </a:prstGeom>
        </p:spPr>
        <p:txBody>
          <a:bodyPr/>
          <a:lstStyle/>
          <a:p>
            <a:endParaRPr lang="en-GB" dirty="0"/>
          </a:p>
        </p:txBody>
      </p:sp>
      <p:sp>
        <p:nvSpPr>
          <p:cNvPr id="4" name="Slide Number Placeholder 3"/>
          <p:cNvSpPr>
            <a:spLocks noGrp="1"/>
          </p:cNvSpPr>
          <p:nvPr>
            <p:ph type="sldNum" sz="quarter" idx="12"/>
          </p:nvPr>
        </p:nvSpPr>
        <p:spPr>
          <a:xfrm>
            <a:off x="3276601" y="4237572"/>
            <a:ext cx="1066800" cy="243417"/>
          </a:xfrm>
          <a:prstGeom prst="rect">
            <a:avLst/>
          </a:prstGeom>
        </p:spPr>
        <p:txBody>
          <a:bodyPr/>
          <a:lstStyle/>
          <a:p>
            <a:fld id="{B6F15528-21DE-4FAA-801E-634DDDAF4B2B}" type="slidenum">
              <a:rPr lang="en-GB" smtClean="0"/>
              <a:t>‹#›</a:t>
            </a:fld>
            <a:endParaRPr lang="en-GB" dirty="0"/>
          </a:p>
        </p:txBody>
      </p:sp>
      <p:sp>
        <p:nvSpPr>
          <p:cNvPr id="5" name="TextBox 2">
            <a:extLst>
              <a:ext uri="{FF2B5EF4-FFF2-40B4-BE49-F238E27FC236}">
                <a16:creationId xmlns:a16="http://schemas.microsoft.com/office/drawing/2014/main" id="{8F7AA28F-AD3B-4938-9A3D-AD35A81655F8}"/>
              </a:ext>
            </a:extLst>
          </p:cNvPr>
          <p:cNvSpPr txBox="1"/>
          <p:nvPr/>
        </p:nvSpPr>
        <p:spPr>
          <a:xfrm>
            <a:off x="1515484" y="465755"/>
            <a:ext cx="5780798" cy="500137"/>
          </a:xfrm>
          <a:prstGeom prst="rect">
            <a:avLst/>
          </a:prstGeom>
        </p:spPr>
        <p:txBody>
          <a:bodyPr lIns="0" tIns="0" rIns="0" bIns="0" rtlCol="0" anchor="t">
            <a:spAutoFit/>
          </a:bodyPr>
          <a:lstStyle/>
          <a:p>
            <a:pPr>
              <a:lnSpc>
                <a:spcPts val="3871"/>
              </a:lnSpc>
            </a:pPr>
            <a:r>
              <a:rPr lang="en-US" sz="3652" dirty="0">
                <a:solidFill>
                  <a:srgbClr val="737373"/>
                </a:solidFill>
                <a:latin typeface="Libre Franklin Bold"/>
              </a:rPr>
              <a:t>Title</a:t>
            </a:r>
          </a:p>
        </p:txBody>
      </p:sp>
      <p:sp>
        <p:nvSpPr>
          <p:cNvPr id="6" name="TextBox 4">
            <a:extLst>
              <a:ext uri="{FF2B5EF4-FFF2-40B4-BE49-F238E27FC236}">
                <a16:creationId xmlns:a16="http://schemas.microsoft.com/office/drawing/2014/main" id="{CF7E60DB-CDAA-4F33-8F57-A6B3D696DDB6}"/>
              </a:ext>
            </a:extLst>
          </p:cNvPr>
          <p:cNvSpPr txBox="1"/>
          <p:nvPr/>
        </p:nvSpPr>
        <p:spPr>
          <a:xfrm>
            <a:off x="514353" y="704852"/>
            <a:ext cx="660547" cy="153888"/>
          </a:xfrm>
          <a:prstGeom prst="rect">
            <a:avLst/>
          </a:prstGeom>
        </p:spPr>
        <p:txBody>
          <a:bodyPr lIns="0" tIns="0" rIns="0" bIns="0" rtlCol="0" anchor="t">
            <a:spAutoFit/>
          </a:bodyPr>
          <a:lstStyle/>
          <a:p>
            <a:pPr>
              <a:lnSpc>
                <a:spcPts val="1221"/>
              </a:lnSpc>
            </a:pPr>
            <a:r>
              <a:rPr lang="en-US" sz="1153" dirty="0">
                <a:solidFill>
                  <a:srgbClr val="737373"/>
                </a:solidFill>
                <a:latin typeface="Libre Franklin Black"/>
              </a:rPr>
              <a:t>02</a:t>
            </a:r>
          </a:p>
        </p:txBody>
      </p:sp>
    </p:spTree>
    <p:extLst>
      <p:ext uri="{BB962C8B-B14F-4D97-AF65-F5344CB8AC3E}">
        <p14:creationId xmlns:p14="http://schemas.microsoft.com/office/powerpoint/2010/main" val="40831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2" y="182033"/>
            <a:ext cx="1504157" cy="774700"/>
          </a:xfrm>
        </p:spPr>
        <p:txBody>
          <a:bodyPr anchor="b"/>
          <a:lstStyle>
            <a:lvl1pPr algn="l">
              <a:defRPr sz="961" b="1"/>
            </a:lvl1pPr>
          </a:lstStyle>
          <a:p>
            <a:r>
              <a:rPr lang="en-US"/>
              <a:t>Click to edit Master title style</a:t>
            </a:r>
          </a:p>
        </p:txBody>
      </p:sp>
      <p:sp>
        <p:nvSpPr>
          <p:cNvPr id="3" name="Content Placeholder 2"/>
          <p:cNvSpPr>
            <a:spLocks noGrp="1"/>
          </p:cNvSpPr>
          <p:nvPr>
            <p:ph idx="1"/>
          </p:nvPr>
        </p:nvSpPr>
        <p:spPr>
          <a:xfrm>
            <a:off x="1787527" y="182039"/>
            <a:ext cx="2555876" cy="3902075"/>
          </a:xfrm>
          <a:prstGeom prst="rect">
            <a:avLst/>
          </a:prstGeom>
        </p:spPr>
        <p:txBody>
          <a:bodyPr/>
          <a:lstStyle>
            <a:lvl1pPr>
              <a:defRPr sz="1537"/>
            </a:lvl1pPr>
            <a:lvl2pPr>
              <a:defRPr sz="1347"/>
            </a:lvl2pPr>
            <a:lvl3pPr>
              <a:defRPr sz="1153"/>
            </a:lvl3pPr>
            <a:lvl4pPr>
              <a:defRPr sz="961"/>
            </a:lvl4pPr>
            <a:lvl5pPr>
              <a:defRPr sz="961"/>
            </a:lvl5pPr>
            <a:lvl6pPr>
              <a:defRPr sz="961"/>
            </a:lvl6pPr>
            <a:lvl7pPr>
              <a:defRPr sz="961"/>
            </a:lvl7pPr>
            <a:lvl8pPr>
              <a:defRPr sz="961"/>
            </a:lvl8pPr>
            <a:lvl9pPr>
              <a:defRPr sz="96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8602" y="956739"/>
            <a:ext cx="1504157" cy="3127375"/>
          </a:xfrm>
          <a:prstGeom prst="rect">
            <a:avLst/>
          </a:prstGeom>
        </p:spPr>
        <p:txBody>
          <a:bodyPr/>
          <a:lstStyle>
            <a:lvl1pPr marL="0" indent="0">
              <a:buNone/>
              <a:defRPr sz="673"/>
            </a:lvl1pPr>
            <a:lvl2pPr marL="219705" indent="0">
              <a:buNone/>
              <a:defRPr sz="577"/>
            </a:lvl2pPr>
            <a:lvl3pPr marL="439410" indent="0">
              <a:buNone/>
              <a:defRPr sz="481"/>
            </a:lvl3pPr>
            <a:lvl4pPr marL="659117" indent="0">
              <a:buNone/>
              <a:defRPr sz="432"/>
            </a:lvl4pPr>
            <a:lvl5pPr marL="878821" indent="0">
              <a:buNone/>
              <a:defRPr sz="432"/>
            </a:lvl5pPr>
            <a:lvl6pPr marL="1098527" indent="0">
              <a:buNone/>
              <a:defRPr sz="432"/>
            </a:lvl6pPr>
            <a:lvl7pPr marL="1318232" indent="0">
              <a:buNone/>
              <a:defRPr sz="432"/>
            </a:lvl7pPr>
            <a:lvl8pPr marL="1537938" indent="0">
              <a:buNone/>
              <a:defRPr sz="432"/>
            </a:lvl8pPr>
            <a:lvl9pPr marL="1757643" indent="0">
              <a:buNone/>
              <a:defRPr sz="432"/>
            </a:lvl9pPr>
          </a:lstStyle>
          <a:p>
            <a:pPr lvl="0"/>
            <a:r>
              <a:rPr lang="en-US"/>
              <a:t>Click to edit Master text styles</a:t>
            </a:r>
          </a:p>
        </p:txBody>
      </p:sp>
      <p:sp>
        <p:nvSpPr>
          <p:cNvPr id="5" name="Date Placeholder 4"/>
          <p:cNvSpPr>
            <a:spLocks noGrp="1"/>
          </p:cNvSpPr>
          <p:nvPr>
            <p:ph type="dt" sz="half" idx="10"/>
          </p:nvPr>
        </p:nvSpPr>
        <p:spPr>
          <a:xfrm>
            <a:off x="228600" y="4237572"/>
            <a:ext cx="1066800" cy="243417"/>
          </a:xfrm>
          <a:prstGeom prst="rect">
            <a:avLst/>
          </a:prstGeom>
        </p:spPr>
        <p:txBody>
          <a:bodyPr/>
          <a:lstStyle/>
          <a:p>
            <a:fld id="{1D8BD707-D9CF-40AE-B4C6-C98DA3205C09}" type="datetimeFigureOut">
              <a:rPr lang="en-US" smtClean="0"/>
              <a:t>6/28/2023</a:t>
            </a:fld>
            <a:endParaRPr lang="en-US" dirty="0"/>
          </a:p>
        </p:txBody>
      </p:sp>
      <p:sp>
        <p:nvSpPr>
          <p:cNvPr id="6" name="Footer Placeholder 5"/>
          <p:cNvSpPr>
            <a:spLocks noGrp="1"/>
          </p:cNvSpPr>
          <p:nvPr>
            <p:ph type="ftr" sz="quarter" idx="11"/>
          </p:nvPr>
        </p:nvSpPr>
        <p:spPr>
          <a:xfrm>
            <a:off x="1562101" y="4237572"/>
            <a:ext cx="1447800" cy="243417"/>
          </a:xfrm>
          <a:prstGeom prst="rect">
            <a:avLst/>
          </a:prstGeom>
        </p:spPr>
        <p:txBody>
          <a:bodyPr/>
          <a:lstStyle/>
          <a:p>
            <a:endParaRPr lang="en-GB" dirty="0"/>
          </a:p>
        </p:txBody>
      </p:sp>
      <p:sp>
        <p:nvSpPr>
          <p:cNvPr id="7" name="Slide Number Placeholder 6"/>
          <p:cNvSpPr>
            <a:spLocks noGrp="1"/>
          </p:cNvSpPr>
          <p:nvPr>
            <p:ph type="sldNum" sz="quarter" idx="12"/>
          </p:nvPr>
        </p:nvSpPr>
        <p:spPr>
          <a:xfrm>
            <a:off x="3276601" y="4237572"/>
            <a:ext cx="1066800" cy="243417"/>
          </a:xfrm>
          <a:prstGeom prst="rect">
            <a:avLst/>
          </a:prstGeom>
        </p:spPr>
        <p:txBody>
          <a:bodyPr/>
          <a:lstStyle/>
          <a:p>
            <a:fld id="{B6F15528-21DE-4FAA-801E-634DDDAF4B2B}" type="slidenum">
              <a:rPr lang="en-GB" smtClean="0"/>
              <a:t>‹#›</a:t>
            </a:fld>
            <a:endParaRPr lang="en-GB" dirty="0"/>
          </a:p>
        </p:txBody>
      </p:sp>
      <p:sp>
        <p:nvSpPr>
          <p:cNvPr id="8" name="TextBox 2">
            <a:extLst>
              <a:ext uri="{FF2B5EF4-FFF2-40B4-BE49-F238E27FC236}">
                <a16:creationId xmlns:a16="http://schemas.microsoft.com/office/drawing/2014/main" id="{1507796D-737C-4EDE-B9C4-8F4CADB6543B}"/>
              </a:ext>
            </a:extLst>
          </p:cNvPr>
          <p:cNvSpPr txBox="1"/>
          <p:nvPr/>
        </p:nvSpPr>
        <p:spPr>
          <a:xfrm>
            <a:off x="1515484" y="465755"/>
            <a:ext cx="5780798" cy="500137"/>
          </a:xfrm>
          <a:prstGeom prst="rect">
            <a:avLst/>
          </a:prstGeom>
        </p:spPr>
        <p:txBody>
          <a:bodyPr lIns="0" tIns="0" rIns="0" bIns="0" rtlCol="0" anchor="t">
            <a:spAutoFit/>
          </a:bodyPr>
          <a:lstStyle/>
          <a:p>
            <a:pPr>
              <a:lnSpc>
                <a:spcPts val="3871"/>
              </a:lnSpc>
            </a:pPr>
            <a:r>
              <a:rPr lang="en-US" sz="3652" dirty="0">
                <a:solidFill>
                  <a:srgbClr val="737373"/>
                </a:solidFill>
                <a:latin typeface="Libre Franklin Bold"/>
              </a:rPr>
              <a:t>Title</a:t>
            </a:r>
          </a:p>
        </p:txBody>
      </p:sp>
      <p:sp>
        <p:nvSpPr>
          <p:cNvPr id="9" name="TextBox 4">
            <a:extLst>
              <a:ext uri="{FF2B5EF4-FFF2-40B4-BE49-F238E27FC236}">
                <a16:creationId xmlns:a16="http://schemas.microsoft.com/office/drawing/2014/main" id="{C9F23E4E-24CC-4E22-A483-74AF22554669}"/>
              </a:ext>
            </a:extLst>
          </p:cNvPr>
          <p:cNvSpPr txBox="1"/>
          <p:nvPr/>
        </p:nvSpPr>
        <p:spPr>
          <a:xfrm>
            <a:off x="514353" y="704852"/>
            <a:ext cx="660547" cy="153888"/>
          </a:xfrm>
          <a:prstGeom prst="rect">
            <a:avLst/>
          </a:prstGeom>
        </p:spPr>
        <p:txBody>
          <a:bodyPr lIns="0" tIns="0" rIns="0" bIns="0" rtlCol="0" anchor="t">
            <a:spAutoFit/>
          </a:bodyPr>
          <a:lstStyle/>
          <a:p>
            <a:pPr>
              <a:lnSpc>
                <a:spcPts val="1221"/>
              </a:lnSpc>
            </a:pPr>
            <a:r>
              <a:rPr lang="en-US" sz="1153" dirty="0">
                <a:solidFill>
                  <a:srgbClr val="737373"/>
                </a:solidFill>
                <a:latin typeface="Libre Franklin Black"/>
              </a:rPr>
              <a:t>02</a:t>
            </a:r>
          </a:p>
        </p:txBody>
      </p:sp>
    </p:spTree>
    <p:extLst>
      <p:ext uri="{BB962C8B-B14F-4D97-AF65-F5344CB8AC3E}">
        <p14:creationId xmlns:p14="http://schemas.microsoft.com/office/powerpoint/2010/main" val="1145646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3200405"/>
            <a:ext cx="2743200" cy="377825"/>
          </a:xfrm>
        </p:spPr>
        <p:txBody>
          <a:bodyPr anchor="b"/>
          <a:lstStyle>
            <a:lvl1pPr algn="l">
              <a:defRPr sz="961" b="1"/>
            </a:lvl1pPr>
          </a:lstStyle>
          <a:p>
            <a:r>
              <a:rPr lang="en-US"/>
              <a:t>Click to edit Master title style</a:t>
            </a:r>
          </a:p>
        </p:txBody>
      </p:sp>
      <p:sp>
        <p:nvSpPr>
          <p:cNvPr id="3" name="Picture Placeholder 2"/>
          <p:cNvSpPr>
            <a:spLocks noGrp="1"/>
          </p:cNvSpPr>
          <p:nvPr>
            <p:ph type="pic" idx="1"/>
          </p:nvPr>
        </p:nvSpPr>
        <p:spPr>
          <a:xfrm>
            <a:off x="896144" y="408517"/>
            <a:ext cx="2743200" cy="2743200"/>
          </a:xfrm>
          <a:prstGeom prst="rect">
            <a:avLst/>
          </a:prstGeom>
        </p:spPr>
        <p:txBody>
          <a:bodyPr/>
          <a:lstStyle>
            <a:lvl1pPr marL="0" indent="0">
              <a:buNone/>
              <a:defRPr sz="1537"/>
            </a:lvl1pPr>
            <a:lvl2pPr marL="219705" indent="0">
              <a:buNone/>
              <a:defRPr sz="1347"/>
            </a:lvl2pPr>
            <a:lvl3pPr marL="439410" indent="0">
              <a:buNone/>
              <a:defRPr sz="1153"/>
            </a:lvl3pPr>
            <a:lvl4pPr marL="659117" indent="0">
              <a:buNone/>
              <a:defRPr sz="961"/>
            </a:lvl4pPr>
            <a:lvl5pPr marL="878821" indent="0">
              <a:buNone/>
              <a:defRPr sz="961"/>
            </a:lvl5pPr>
            <a:lvl6pPr marL="1098527" indent="0">
              <a:buNone/>
              <a:defRPr sz="961"/>
            </a:lvl6pPr>
            <a:lvl7pPr marL="1318232" indent="0">
              <a:buNone/>
              <a:defRPr sz="961"/>
            </a:lvl7pPr>
            <a:lvl8pPr marL="1537938" indent="0">
              <a:buNone/>
              <a:defRPr sz="961"/>
            </a:lvl8pPr>
            <a:lvl9pPr marL="1757643" indent="0">
              <a:buNone/>
              <a:defRPr sz="961"/>
            </a:lvl9pPr>
          </a:lstStyle>
          <a:p>
            <a:r>
              <a:rPr lang="en-US" dirty="0"/>
              <a:t>Click icon to add picture</a:t>
            </a:r>
          </a:p>
        </p:txBody>
      </p:sp>
      <p:sp>
        <p:nvSpPr>
          <p:cNvPr id="4" name="Text Placeholder 3"/>
          <p:cNvSpPr>
            <a:spLocks noGrp="1"/>
          </p:cNvSpPr>
          <p:nvPr>
            <p:ph type="body" sz="half" idx="2"/>
          </p:nvPr>
        </p:nvSpPr>
        <p:spPr>
          <a:xfrm>
            <a:off x="896144" y="3578230"/>
            <a:ext cx="2743200" cy="536575"/>
          </a:xfrm>
          <a:prstGeom prst="rect">
            <a:avLst/>
          </a:prstGeom>
        </p:spPr>
        <p:txBody>
          <a:bodyPr/>
          <a:lstStyle>
            <a:lvl1pPr marL="0" indent="0">
              <a:buNone/>
              <a:defRPr sz="673"/>
            </a:lvl1pPr>
            <a:lvl2pPr marL="219705" indent="0">
              <a:buNone/>
              <a:defRPr sz="577"/>
            </a:lvl2pPr>
            <a:lvl3pPr marL="439410" indent="0">
              <a:buNone/>
              <a:defRPr sz="481"/>
            </a:lvl3pPr>
            <a:lvl4pPr marL="659117" indent="0">
              <a:buNone/>
              <a:defRPr sz="432"/>
            </a:lvl4pPr>
            <a:lvl5pPr marL="878821" indent="0">
              <a:buNone/>
              <a:defRPr sz="432"/>
            </a:lvl5pPr>
            <a:lvl6pPr marL="1098527" indent="0">
              <a:buNone/>
              <a:defRPr sz="432"/>
            </a:lvl6pPr>
            <a:lvl7pPr marL="1318232" indent="0">
              <a:buNone/>
              <a:defRPr sz="432"/>
            </a:lvl7pPr>
            <a:lvl8pPr marL="1537938" indent="0">
              <a:buNone/>
              <a:defRPr sz="432"/>
            </a:lvl8pPr>
            <a:lvl9pPr marL="1757643" indent="0">
              <a:buNone/>
              <a:defRPr sz="432"/>
            </a:lvl9pPr>
          </a:lstStyle>
          <a:p>
            <a:pPr lvl="0"/>
            <a:r>
              <a:rPr lang="en-US"/>
              <a:t>Click to edit Master text styles</a:t>
            </a:r>
          </a:p>
        </p:txBody>
      </p:sp>
      <p:sp>
        <p:nvSpPr>
          <p:cNvPr id="5" name="Date Placeholder 4"/>
          <p:cNvSpPr>
            <a:spLocks noGrp="1"/>
          </p:cNvSpPr>
          <p:nvPr>
            <p:ph type="dt" sz="half" idx="10"/>
          </p:nvPr>
        </p:nvSpPr>
        <p:spPr>
          <a:xfrm>
            <a:off x="228600" y="4237572"/>
            <a:ext cx="1066800" cy="243417"/>
          </a:xfrm>
          <a:prstGeom prst="rect">
            <a:avLst/>
          </a:prstGeom>
        </p:spPr>
        <p:txBody>
          <a:bodyPr/>
          <a:lstStyle/>
          <a:p>
            <a:fld id="{1D8BD707-D9CF-40AE-B4C6-C98DA3205C09}" type="datetimeFigureOut">
              <a:rPr lang="en-US" smtClean="0"/>
              <a:t>6/28/2023</a:t>
            </a:fld>
            <a:endParaRPr lang="en-US" dirty="0"/>
          </a:p>
        </p:txBody>
      </p:sp>
      <p:sp>
        <p:nvSpPr>
          <p:cNvPr id="6" name="Footer Placeholder 5"/>
          <p:cNvSpPr>
            <a:spLocks noGrp="1"/>
          </p:cNvSpPr>
          <p:nvPr>
            <p:ph type="ftr" sz="quarter" idx="11"/>
          </p:nvPr>
        </p:nvSpPr>
        <p:spPr>
          <a:xfrm>
            <a:off x="1562101" y="4237572"/>
            <a:ext cx="1447800" cy="243417"/>
          </a:xfrm>
          <a:prstGeom prst="rect">
            <a:avLst/>
          </a:prstGeom>
        </p:spPr>
        <p:txBody>
          <a:bodyPr/>
          <a:lstStyle/>
          <a:p>
            <a:endParaRPr lang="en-GB" dirty="0"/>
          </a:p>
        </p:txBody>
      </p:sp>
      <p:sp>
        <p:nvSpPr>
          <p:cNvPr id="7" name="Slide Number Placeholder 6"/>
          <p:cNvSpPr>
            <a:spLocks noGrp="1"/>
          </p:cNvSpPr>
          <p:nvPr>
            <p:ph type="sldNum" sz="quarter" idx="12"/>
          </p:nvPr>
        </p:nvSpPr>
        <p:spPr>
          <a:xfrm>
            <a:off x="3276601" y="4237572"/>
            <a:ext cx="1066800" cy="243417"/>
          </a:xfrm>
          <a:prstGeom prst="rect">
            <a:avLst/>
          </a:prstGeom>
        </p:spPr>
        <p:txBody>
          <a:bodyPr/>
          <a:lstStyle/>
          <a:p>
            <a:fld id="{B6F15528-21DE-4FAA-801E-634DDDAF4B2B}" type="slidenum">
              <a:rPr lang="en-GB" smtClean="0"/>
              <a:t>‹#›</a:t>
            </a:fld>
            <a:endParaRPr lang="en-GB" dirty="0"/>
          </a:p>
        </p:txBody>
      </p:sp>
      <p:sp>
        <p:nvSpPr>
          <p:cNvPr id="8" name="TextBox 2">
            <a:extLst>
              <a:ext uri="{FF2B5EF4-FFF2-40B4-BE49-F238E27FC236}">
                <a16:creationId xmlns:a16="http://schemas.microsoft.com/office/drawing/2014/main" id="{5CCC87CD-D0EF-4197-B0D5-1F584FE31C31}"/>
              </a:ext>
            </a:extLst>
          </p:cNvPr>
          <p:cNvSpPr txBox="1"/>
          <p:nvPr/>
        </p:nvSpPr>
        <p:spPr>
          <a:xfrm>
            <a:off x="1515484" y="465755"/>
            <a:ext cx="5780798" cy="500137"/>
          </a:xfrm>
          <a:prstGeom prst="rect">
            <a:avLst/>
          </a:prstGeom>
        </p:spPr>
        <p:txBody>
          <a:bodyPr lIns="0" tIns="0" rIns="0" bIns="0" rtlCol="0" anchor="t">
            <a:spAutoFit/>
          </a:bodyPr>
          <a:lstStyle/>
          <a:p>
            <a:pPr>
              <a:lnSpc>
                <a:spcPts val="3871"/>
              </a:lnSpc>
            </a:pPr>
            <a:r>
              <a:rPr lang="en-US" sz="3652" dirty="0">
                <a:solidFill>
                  <a:srgbClr val="737373"/>
                </a:solidFill>
                <a:latin typeface="Libre Franklin Bold"/>
              </a:rPr>
              <a:t>Title</a:t>
            </a:r>
          </a:p>
        </p:txBody>
      </p:sp>
      <p:sp>
        <p:nvSpPr>
          <p:cNvPr id="9" name="TextBox 4">
            <a:extLst>
              <a:ext uri="{FF2B5EF4-FFF2-40B4-BE49-F238E27FC236}">
                <a16:creationId xmlns:a16="http://schemas.microsoft.com/office/drawing/2014/main" id="{10405AC8-3C37-452A-ABC4-AAFAACBB5078}"/>
              </a:ext>
            </a:extLst>
          </p:cNvPr>
          <p:cNvSpPr txBox="1"/>
          <p:nvPr/>
        </p:nvSpPr>
        <p:spPr>
          <a:xfrm>
            <a:off x="514353" y="704852"/>
            <a:ext cx="660547" cy="153888"/>
          </a:xfrm>
          <a:prstGeom prst="rect">
            <a:avLst/>
          </a:prstGeom>
        </p:spPr>
        <p:txBody>
          <a:bodyPr lIns="0" tIns="0" rIns="0" bIns="0" rtlCol="0" anchor="t">
            <a:spAutoFit/>
          </a:bodyPr>
          <a:lstStyle/>
          <a:p>
            <a:pPr>
              <a:lnSpc>
                <a:spcPts val="1221"/>
              </a:lnSpc>
            </a:pPr>
            <a:r>
              <a:rPr lang="en-US" sz="1153" dirty="0">
                <a:solidFill>
                  <a:srgbClr val="737373"/>
                </a:solidFill>
                <a:latin typeface="Libre Franklin Black"/>
              </a:rPr>
              <a:t>02</a:t>
            </a:r>
          </a:p>
        </p:txBody>
      </p:sp>
    </p:spTree>
    <p:extLst>
      <p:ext uri="{BB962C8B-B14F-4D97-AF65-F5344CB8AC3E}">
        <p14:creationId xmlns:p14="http://schemas.microsoft.com/office/powerpoint/2010/main" val="2283898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9027" y="232788"/>
            <a:ext cx="4114800" cy="762000"/>
          </a:xfrm>
          <a:prstGeom prst="rect">
            <a:avLst/>
          </a:prstGeom>
        </p:spPr>
        <p:txBody>
          <a:bodyPr vert="horz" lIns="91440" tIns="45720" rIns="91440" bIns="45720" rtlCol="0" anchor="ctr">
            <a:normAutofit/>
          </a:bodyPr>
          <a:lstStyle/>
          <a:p>
            <a:r>
              <a:rPr lang="en-US"/>
              <a:t>Click to edit Master title style</a:t>
            </a:r>
          </a:p>
        </p:txBody>
      </p:sp>
      <p:grpSp>
        <p:nvGrpSpPr>
          <p:cNvPr id="30" name="Group 5">
            <a:extLst>
              <a:ext uri="{FF2B5EF4-FFF2-40B4-BE49-F238E27FC236}">
                <a16:creationId xmlns:a16="http://schemas.microsoft.com/office/drawing/2014/main" id="{C223558D-0EED-43D2-8E6F-4D222C2C0774}"/>
              </a:ext>
            </a:extLst>
          </p:cNvPr>
          <p:cNvGrpSpPr/>
          <p:nvPr/>
        </p:nvGrpSpPr>
        <p:grpSpPr>
          <a:xfrm>
            <a:off x="-73" y="5516418"/>
            <a:ext cx="9144073" cy="1341587"/>
            <a:chOff x="0" y="0"/>
            <a:chExt cx="6321961" cy="680731"/>
          </a:xfrm>
          <a:solidFill>
            <a:schemeClr val="tx2"/>
          </a:solidFill>
        </p:grpSpPr>
        <p:sp>
          <p:nvSpPr>
            <p:cNvPr id="31" name="Freeform 6">
              <a:extLst>
                <a:ext uri="{FF2B5EF4-FFF2-40B4-BE49-F238E27FC236}">
                  <a16:creationId xmlns:a16="http://schemas.microsoft.com/office/drawing/2014/main" id="{818EF17E-BE35-4368-A824-4393CDA298A6}"/>
                </a:ext>
              </a:extLst>
            </p:cNvPr>
            <p:cNvSpPr/>
            <p:nvPr/>
          </p:nvSpPr>
          <p:spPr>
            <a:xfrm>
              <a:off x="0" y="0"/>
              <a:ext cx="6321961" cy="680731"/>
            </a:xfrm>
            <a:custGeom>
              <a:avLst/>
              <a:gdLst/>
              <a:ahLst/>
              <a:cxnLst/>
              <a:rect l="l" t="t" r="r" b="b"/>
              <a:pathLst>
                <a:path w="6321961" h="680731">
                  <a:moveTo>
                    <a:pt x="0" y="0"/>
                  </a:moveTo>
                  <a:lnTo>
                    <a:pt x="6321961" y="0"/>
                  </a:lnTo>
                  <a:lnTo>
                    <a:pt x="6321961" y="680731"/>
                  </a:lnTo>
                  <a:lnTo>
                    <a:pt x="0" y="680731"/>
                  </a:lnTo>
                  <a:close/>
                </a:path>
              </a:pathLst>
            </a:custGeom>
            <a:grpFill/>
            <a:ln>
              <a:solidFill>
                <a:schemeClr val="tx2"/>
              </a:solidFill>
            </a:ln>
          </p:spPr>
        </p:sp>
      </p:grpSp>
      <p:pic>
        <p:nvPicPr>
          <p:cNvPr id="32" name="Picture 7">
            <a:extLst>
              <a:ext uri="{FF2B5EF4-FFF2-40B4-BE49-F238E27FC236}">
                <a16:creationId xmlns:a16="http://schemas.microsoft.com/office/drawing/2014/main" id="{419AC577-B719-42F7-AE40-AA42DA8F6AC3}"/>
              </a:ext>
            </a:extLst>
          </p:cNvPr>
          <p:cNvPicPr>
            <a:picLocks noChangeAspect="1"/>
          </p:cNvPicPr>
          <p:nvPr/>
        </p:nvPicPr>
        <p:blipFill>
          <a:blip r:embed="rId15"/>
          <a:srcRect/>
          <a:stretch>
            <a:fillRect/>
          </a:stretch>
        </p:blipFill>
        <p:spPr>
          <a:xfrm>
            <a:off x="7295236" y="5649026"/>
            <a:ext cx="1567529" cy="1076370"/>
          </a:xfrm>
          <a:prstGeom prst="rect">
            <a:avLst/>
          </a:prstGeom>
        </p:spPr>
      </p:pic>
      <p:sp>
        <p:nvSpPr>
          <p:cNvPr id="3" name="MSIPCMContentMarking" descr="{&quot;HashCode&quot;:1172166973,&quot;Placement&quot;:&quot;Footer&quot;,&quot;Top&quot;:505.8859,&quot;Left&quot;:0.0,&quot;SlideWidth&quot;:720,&quot;SlideHeight&quot;:540}">
            <a:extLst>
              <a:ext uri="{FF2B5EF4-FFF2-40B4-BE49-F238E27FC236}">
                <a16:creationId xmlns:a16="http://schemas.microsoft.com/office/drawing/2014/main" id="{1796BDF2-EE92-4120-B60E-3A8B9A53ABEF}"/>
              </a:ext>
            </a:extLst>
          </p:cNvPr>
          <p:cNvSpPr txBox="1"/>
          <p:nvPr userDrawn="1"/>
        </p:nvSpPr>
        <p:spPr>
          <a:xfrm>
            <a:off x="0" y="6424751"/>
            <a:ext cx="9144000" cy="433249"/>
          </a:xfrm>
          <a:prstGeom prst="rect">
            <a:avLst/>
          </a:prstGeom>
          <a:noFill/>
        </p:spPr>
        <p:txBody>
          <a:bodyPr vert="horz" wrap="square" lIns="0" tIns="0" rIns="0" bIns="0" rtlCol="0" anchor="ctr" anchorCtr="1">
            <a:spAutoFit/>
          </a:bodyPr>
          <a:lstStyle/>
          <a:p>
            <a:pPr algn="l">
              <a:spcBef>
                <a:spcPts val="0"/>
              </a:spcBef>
              <a:spcAft>
                <a:spcPts val="0"/>
              </a:spcAft>
            </a:pPr>
            <a:r>
              <a:rPr lang="en-GB" sz="1000" dirty="0">
                <a:solidFill>
                  <a:srgbClr val="000000"/>
                </a:solidFill>
                <a:latin typeface="Calibri" panose="020F0502020204030204" pitchFamily="34" charset="0"/>
              </a:rPr>
              <a:t>Private: Information that contains a small amount of sensitive data which is essential to communicate with an individual but doesn’t require to be sent via secure methods.</a:t>
            </a:r>
          </a:p>
        </p:txBody>
      </p:sp>
    </p:spTree>
    <p:extLst>
      <p:ext uri="{BB962C8B-B14F-4D97-AF65-F5344CB8AC3E}">
        <p14:creationId xmlns:p14="http://schemas.microsoft.com/office/powerpoint/2010/main" val="1738760761"/>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9" r:id="rId13"/>
  </p:sldLayoutIdLst>
  <p:txStyles>
    <p:titleStyle>
      <a:lvl1pPr algn="ctr" defTabSz="439410" rtl="0" eaLnBrk="1" latinLnBrk="0" hangingPunct="1">
        <a:spcBef>
          <a:spcPct val="0"/>
        </a:spcBef>
        <a:buNone/>
        <a:defRPr sz="2115" kern="1200">
          <a:solidFill>
            <a:schemeClr val="tx1"/>
          </a:solidFill>
          <a:latin typeface="+mj-lt"/>
          <a:ea typeface="+mj-ea"/>
          <a:cs typeface="+mj-cs"/>
        </a:defRPr>
      </a:lvl1pPr>
    </p:titleStyle>
    <p:bodyStyle>
      <a:lvl1pPr marL="164779" indent="-164779" algn="l" defTabSz="439410" rtl="0" eaLnBrk="1" latinLnBrk="0" hangingPunct="1">
        <a:spcBef>
          <a:spcPct val="20000"/>
        </a:spcBef>
        <a:buFont typeface="Arial" pitchFamily="34" charset="0"/>
        <a:buChar char="•"/>
        <a:defRPr sz="1537" kern="1200">
          <a:solidFill>
            <a:schemeClr val="tx1"/>
          </a:solidFill>
          <a:latin typeface="+mn-lt"/>
          <a:ea typeface="+mn-ea"/>
          <a:cs typeface="+mn-cs"/>
        </a:defRPr>
      </a:lvl1pPr>
      <a:lvl2pPr marL="357022" indent="-137317" algn="l" defTabSz="439410" rtl="0" eaLnBrk="1" latinLnBrk="0" hangingPunct="1">
        <a:spcBef>
          <a:spcPct val="20000"/>
        </a:spcBef>
        <a:buFont typeface="Arial" pitchFamily="34" charset="0"/>
        <a:buChar char="–"/>
        <a:defRPr sz="1347" kern="1200">
          <a:solidFill>
            <a:schemeClr val="tx1"/>
          </a:solidFill>
          <a:latin typeface="+mn-lt"/>
          <a:ea typeface="+mn-ea"/>
          <a:cs typeface="+mn-cs"/>
        </a:defRPr>
      </a:lvl2pPr>
      <a:lvl3pPr marL="549264" indent="-109853" algn="l" defTabSz="439410" rtl="0" eaLnBrk="1" latinLnBrk="0" hangingPunct="1">
        <a:spcBef>
          <a:spcPct val="20000"/>
        </a:spcBef>
        <a:buFont typeface="Arial" pitchFamily="34" charset="0"/>
        <a:buChar char="•"/>
        <a:defRPr sz="1153" kern="1200">
          <a:solidFill>
            <a:schemeClr val="tx1"/>
          </a:solidFill>
          <a:latin typeface="+mn-lt"/>
          <a:ea typeface="+mn-ea"/>
          <a:cs typeface="+mn-cs"/>
        </a:defRPr>
      </a:lvl3pPr>
      <a:lvl4pPr marL="768969" indent="-109853" algn="l" defTabSz="439410" rtl="0" eaLnBrk="1" latinLnBrk="0" hangingPunct="1">
        <a:spcBef>
          <a:spcPct val="20000"/>
        </a:spcBef>
        <a:buFont typeface="Arial" pitchFamily="34" charset="0"/>
        <a:buChar char="–"/>
        <a:defRPr sz="961" kern="1200">
          <a:solidFill>
            <a:schemeClr val="tx1"/>
          </a:solidFill>
          <a:latin typeface="+mn-lt"/>
          <a:ea typeface="+mn-ea"/>
          <a:cs typeface="+mn-cs"/>
        </a:defRPr>
      </a:lvl4pPr>
      <a:lvl5pPr marL="988674" indent="-109853" algn="l" defTabSz="439410" rtl="0" eaLnBrk="1" latinLnBrk="0" hangingPunct="1">
        <a:spcBef>
          <a:spcPct val="20000"/>
        </a:spcBef>
        <a:buFont typeface="Arial" pitchFamily="34" charset="0"/>
        <a:buChar char="»"/>
        <a:defRPr sz="961" kern="1200">
          <a:solidFill>
            <a:schemeClr val="tx1"/>
          </a:solidFill>
          <a:latin typeface="+mn-lt"/>
          <a:ea typeface="+mn-ea"/>
          <a:cs typeface="+mn-cs"/>
        </a:defRPr>
      </a:lvl5pPr>
      <a:lvl6pPr marL="1208380" indent="-109853" algn="l" defTabSz="439410" rtl="0" eaLnBrk="1" latinLnBrk="0" hangingPunct="1">
        <a:spcBef>
          <a:spcPct val="20000"/>
        </a:spcBef>
        <a:buFont typeface="Arial" pitchFamily="34" charset="0"/>
        <a:buChar char="•"/>
        <a:defRPr sz="961" kern="1200">
          <a:solidFill>
            <a:schemeClr val="tx1"/>
          </a:solidFill>
          <a:latin typeface="+mn-lt"/>
          <a:ea typeface="+mn-ea"/>
          <a:cs typeface="+mn-cs"/>
        </a:defRPr>
      </a:lvl6pPr>
      <a:lvl7pPr marL="1428084" indent="-109853" algn="l" defTabSz="439410" rtl="0" eaLnBrk="1" latinLnBrk="0" hangingPunct="1">
        <a:spcBef>
          <a:spcPct val="20000"/>
        </a:spcBef>
        <a:buFont typeface="Arial" pitchFamily="34" charset="0"/>
        <a:buChar char="•"/>
        <a:defRPr sz="961" kern="1200">
          <a:solidFill>
            <a:schemeClr val="tx1"/>
          </a:solidFill>
          <a:latin typeface="+mn-lt"/>
          <a:ea typeface="+mn-ea"/>
          <a:cs typeface="+mn-cs"/>
        </a:defRPr>
      </a:lvl7pPr>
      <a:lvl8pPr marL="1647789" indent="-109853" algn="l" defTabSz="439410" rtl="0" eaLnBrk="1" latinLnBrk="0" hangingPunct="1">
        <a:spcBef>
          <a:spcPct val="20000"/>
        </a:spcBef>
        <a:buFont typeface="Arial" pitchFamily="34" charset="0"/>
        <a:buChar char="•"/>
        <a:defRPr sz="961" kern="1200">
          <a:solidFill>
            <a:schemeClr val="tx1"/>
          </a:solidFill>
          <a:latin typeface="+mn-lt"/>
          <a:ea typeface="+mn-ea"/>
          <a:cs typeface="+mn-cs"/>
        </a:defRPr>
      </a:lvl8pPr>
      <a:lvl9pPr marL="1867496" indent="-109853" algn="l" defTabSz="439410" rtl="0" eaLnBrk="1" latinLnBrk="0" hangingPunct="1">
        <a:spcBef>
          <a:spcPct val="20000"/>
        </a:spcBef>
        <a:buFont typeface="Arial" pitchFamily="34" charset="0"/>
        <a:buChar char="•"/>
        <a:defRPr sz="961" kern="1200">
          <a:solidFill>
            <a:schemeClr val="tx1"/>
          </a:solidFill>
          <a:latin typeface="+mn-lt"/>
          <a:ea typeface="+mn-ea"/>
          <a:cs typeface="+mn-cs"/>
        </a:defRPr>
      </a:lvl9pPr>
    </p:bodyStyle>
    <p:otherStyle>
      <a:defPPr>
        <a:defRPr lang="en-US"/>
      </a:defPPr>
      <a:lvl1pPr marL="0" algn="l" defTabSz="439410" rtl="0" eaLnBrk="1" latinLnBrk="0" hangingPunct="1">
        <a:defRPr sz="865" kern="1200">
          <a:solidFill>
            <a:schemeClr val="tx1"/>
          </a:solidFill>
          <a:latin typeface="+mn-lt"/>
          <a:ea typeface="+mn-ea"/>
          <a:cs typeface="+mn-cs"/>
        </a:defRPr>
      </a:lvl1pPr>
      <a:lvl2pPr marL="219705" algn="l" defTabSz="439410" rtl="0" eaLnBrk="1" latinLnBrk="0" hangingPunct="1">
        <a:defRPr sz="865" kern="1200">
          <a:solidFill>
            <a:schemeClr val="tx1"/>
          </a:solidFill>
          <a:latin typeface="+mn-lt"/>
          <a:ea typeface="+mn-ea"/>
          <a:cs typeface="+mn-cs"/>
        </a:defRPr>
      </a:lvl2pPr>
      <a:lvl3pPr marL="439410" algn="l" defTabSz="439410" rtl="0" eaLnBrk="1" latinLnBrk="0" hangingPunct="1">
        <a:defRPr sz="865" kern="1200">
          <a:solidFill>
            <a:schemeClr val="tx1"/>
          </a:solidFill>
          <a:latin typeface="+mn-lt"/>
          <a:ea typeface="+mn-ea"/>
          <a:cs typeface="+mn-cs"/>
        </a:defRPr>
      </a:lvl3pPr>
      <a:lvl4pPr marL="659117" algn="l" defTabSz="439410" rtl="0" eaLnBrk="1" latinLnBrk="0" hangingPunct="1">
        <a:defRPr sz="865" kern="1200">
          <a:solidFill>
            <a:schemeClr val="tx1"/>
          </a:solidFill>
          <a:latin typeface="+mn-lt"/>
          <a:ea typeface="+mn-ea"/>
          <a:cs typeface="+mn-cs"/>
        </a:defRPr>
      </a:lvl4pPr>
      <a:lvl5pPr marL="878821" algn="l" defTabSz="439410" rtl="0" eaLnBrk="1" latinLnBrk="0" hangingPunct="1">
        <a:defRPr sz="865" kern="1200">
          <a:solidFill>
            <a:schemeClr val="tx1"/>
          </a:solidFill>
          <a:latin typeface="+mn-lt"/>
          <a:ea typeface="+mn-ea"/>
          <a:cs typeface="+mn-cs"/>
        </a:defRPr>
      </a:lvl5pPr>
      <a:lvl6pPr marL="1098527" algn="l" defTabSz="439410" rtl="0" eaLnBrk="1" latinLnBrk="0" hangingPunct="1">
        <a:defRPr sz="865" kern="1200">
          <a:solidFill>
            <a:schemeClr val="tx1"/>
          </a:solidFill>
          <a:latin typeface="+mn-lt"/>
          <a:ea typeface="+mn-ea"/>
          <a:cs typeface="+mn-cs"/>
        </a:defRPr>
      </a:lvl6pPr>
      <a:lvl7pPr marL="1318232" algn="l" defTabSz="439410" rtl="0" eaLnBrk="1" latinLnBrk="0" hangingPunct="1">
        <a:defRPr sz="865" kern="1200">
          <a:solidFill>
            <a:schemeClr val="tx1"/>
          </a:solidFill>
          <a:latin typeface="+mn-lt"/>
          <a:ea typeface="+mn-ea"/>
          <a:cs typeface="+mn-cs"/>
        </a:defRPr>
      </a:lvl7pPr>
      <a:lvl8pPr marL="1537938" algn="l" defTabSz="439410" rtl="0" eaLnBrk="1" latinLnBrk="0" hangingPunct="1">
        <a:defRPr sz="865" kern="1200">
          <a:solidFill>
            <a:schemeClr val="tx1"/>
          </a:solidFill>
          <a:latin typeface="+mn-lt"/>
          <a:ea typeface="+mn-ea"/>
          <a:cs typeface="+mn-cs"/>
        </a:defRPr>
      </a:lvl8pPr>
      <a:lvl9pPr marL="1757643" algn="l" defTabSz="439410" rtl="0" eaLnBrk="1" latinLnBrk="0" hangingPunct="1">
        <a:defRPr sz="8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0E31B9-844A-4332-840C-524281C4C53D}"/>
              </a:ext>
            </a:extLst>
          </p:cNvPr>
          <p:cNvSpPr>
            <a:spLocks noGrp="1"/>
          </p:cNvSpPr>
          <p:nvPr>
            <p:ph type="subTitle" idx="4294967295"/>
          </p:nvPr>
        </p:nvSpPr>
        <p:spPr>
          <a:xfrm>
            <a:off x="278453" y="2030589"/>
            <a:ext cx="8910467" cy="1211077"/>
          </a:xfrm>
          <a:prstGeom prst="rect">
            <a:avLst/>
          </a:prstGeom>
        </p:spPr>
        <p:txBody>
          <a:bodyPr lIns="91440" tIns="45720" rIns="91440" bIns="45720" anchor="t"/>
          <a:lstStyle/>
          <a:p>
            <a:pPr marL="0" indent="0">
              <a:buNone/>
            </a:pPr>
            <a:endParaRPr lang="en-GB" sz="4000" dirty="0">
              <a:solidFill>
                <a:schemeClr val="bg1"/>
              </a:solidFill>
            </a:endParaRPr>
          </a:p>
          <a:p>
            <a:pPr marL="0" indent="0">
              <a:buNone/>
            </a:pPr>
            <a:r>
              <a:rPr lang="en-GB" sz="4000" dirty="0">
                <a:solidFill>
                  <a:schemeClr val="bg1"/>
                </a:solidFill>
              </a:rPr>
              <a:t>Project Initiation Document</a:t>
            </a:r>
            <a:endParaRPr lang="en-GB" sz="4000" dirty="0">
              <a:solidFill>
                <a:schemeClr val="bg1"/>
              </a:solidFill>
              <a:cs typeface="Calibri"/>
            </a:endParaRPr>
          </a:p>
        </p:txBody>
      </p:sp>
      <p:sp>
        <p:nvSpPr>
          <p:cNvPr id="4" name="Subtitle 2">
            <a:extLst>
              <a:ext uri="{FF2B5EF4-FFF2-40B4-BE49-F238E27FC236}">
                <a16:creationId xmlns:a16="http://schemas.microsoft.com/office/drawing/2014/main" id="{571565EF-7359-440C-B478-1DE57632E3A0}"/>
              </a:ext>
            </a:extLst>
          </p:cNvPr>
          <p:cNvSpPr txBox="1">
            <a:spLocks/>
          </p:cNvSpPr>
          <p:nvPr/>
        </p:nvSpPr>
        <p:spPr>
          <a:xfrm>
            <a:off x="278453" y="3624720"/>
            <a:ext cx="6651833" cy="842223"/>
          </a:xfrm>
          <a:prstGeom prst="rect">
            <a:avLst/>
          </a:prstGeom>
        </p:spPr>
        <p:txBody>
          <a:bodyPr lIns="91440" tIns="45720" rIns="91440" bIns="45720" anchor="t"/>
          <a:lstStyle>
            <a:lvl1pPr marL="164798" indent="-164798" algn="l" defTabSz="439461" rtl="0" eaLnBrk="1" latinLnBrk="0" hangingPunct="1">
              <a:spcBef>
                <a:spcPct val="20000"/>
              </a:spcBef>
              <a:buFont typeface="Arial" pitchFamily="34" charset="0"/>
              <a:buChar char="•"/>
              <a:defRPr sz="1538" kern="1200">
                <a:solidFill>
                  <a:schemeClr val="tx1"/>
                </a:solidFill>
                <a:latin typeface="+mn-lt"/>
                <a:ea typeface="+mn-ea"/>
                <a:cs typeface="+mn-cs"/>
              </a:defRPr>
            </a:lvl1pPr>
            <a:lvl2pPr marL="357062" indent="-137331" algn="l" defTabSz="439461" rtl="0" eaLnBrk="1" latinLnBrk="0" hangingPunct="1">
              <a:spcBef>
                <a:spcPct val="20000"/>
              </a:spcBef>
              <a:buFont typeface="Arial" pitchFamily="34" charset="0"/>
              <a:buChar char="–"/>
              <a:defRPr sz="1346" kern="1200">
                <a:solidFill>
                  <a:schemeClr val="tx1"/>
                </a:solidFill>
                <a:latin typeface="+mn-lt"/>
                <a:ea typeface="+mn-ea"/>
                <a:cs typeface="+mn-cs"/>
              </a:defRPr>
            </a:lvl2pPr>
            <a:lvl3pPr marL="549326" indent="-109865" algn="l" defTabSz="439461" rtl="0" eaLnBrk="1" latinLnBrk="0" hangingPunct="1">
              <a:spcBef>
                <a:spcPct val="20000"/>
              </a:spcBef>
              <a:buFont typeface="Arial" pitchFamily="34" charset="0"/>
              <a:buChar char="•"/>
              <a:defRPr sz="1153" kern="1200">
                <a:solidFill>
                  <a:schemeClr val="tx1"/>
                </a:solidFill>
                <a:latin typeface="+mn-lt"/>
                <a:ea typeface="+mn-ea"/>
                <a:cs typeface="+mn-cs"/>
              </a:defRPr>
            </a:lvl3pPr>
            <a:lvl4pPr marL="769056"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4pPr>
            <a:lvl5pPr marL="988786"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5pPr>
            <a:lvl6pPr marL="1208517"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6pPr>
            <a:lvl7pPr marL="1428247"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7pPr>
            <a:lvl8pPr marL="1647977"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8pPr>
            <a:lvl9pPr marL="1867708" indent="-109865" algn="l" defTabSz="439461" rtl="0" eaLnBrk="1" latinLnBrk="0" hangingPunct="1">
              <a:spcBef>
                <a:spcPct val="20000"/>
              </a:spcBef>
              <a:buFont typeface="Arial" pitchFamily="34" charset="0"/>
              <a:buChar char="•"/>
              <a:defRPr sz="961" kern="1200">
                <a:solidFill>
                  <a:schemeClr val="tx1"/>
                </a:solidFill>
                <a:latin typeface="+mn-lt"/>
                <a:ea typeface="+mn-ea"/>
                <a:cs typeface="+mn-cs"/>
              </a:defRPr>
            </a:lvl9pPr>
          </a:lstStyle>
          <a:p>
            <a:pPr marL="0" indent="0">
              <a:buNone/>
            </a:pPr>
            <a:r>
              <a:rPr lang="en-GB" sz="1700" dirty="0">
                <a:solidFill>
                  <a:schemeClr val="bg1"/>
                </a:solidFill>
              </a:rPr>
              <a:t>DATE</a:t>
            </a:r>
            <a:endParaRPr lang="en-GB" sz="1731" dirty="0">
              <a:solidFill>
                <a:schemeClr val="bg1"/>
              </a:solidFill>
            </a:endParaRPr>
          </a:p>
        </p:txBody>
      </p:sp>
      <p:sp>
        <p:nvSpPr>
          <p:cNvPr id="5" name="Subtitle 2">
            <a:extLst>
              <a:ext uri="{FF2B5EF4-FFF2-40B4-BE49-F238E27FC236}">
                <a16:creationId xmlns:a16="http://schemas.microsoft.com/office/drawing/2014/main" id="{AC00294A-A899-47D8-9AB3-23B3B6AA308C}"/>
              </a:ext>
            </a:extLst>
          </p:cNvPr>
          <p:cNvSpPr txBox="1">
            <a:spLocks/>
          </p:cNvSpPr>
          <p:nvPr/>
        </p:nvSpPr>
        <p:spPr>
          <a:xfrm>
            <a:off x="233533" y="4258871"/>
            <a:ext cx="8910467" cy="1809420"/>
          </a:xfrm>
          <a:prstGeom prst="rect">
            <a:avLst/>
          </a:prstGeom>
        </p:spPr>
        <p:txBody>
          <a:bodyPr lIns="91440" tIns="45720" rIns="91440" bIns="45720" anchor="t"/>
          <a:lstStyle>
            <a:lvl1pPr marL="164783" indent="-164783" algn="l" defTabSz="439421" rtl="0" eaLnBrk="1" latinLnBrk="0" hangingPunct="1">
              <a:spcBef>
                <a:spcPct val="20000"/>
              </a:spcBef>
              <a:buFont typeface="Arial" pitchFamily="34" charset="0"/>
              <a:buChar char="•"/>
              <a:defRPr sz="1537" kern="1200">
                <a:solidFill>
                  <a:schemeClr val="tx1"/>
                </a:solidFill>
                <a:latin typeface="+mn-lt"/>
                <a:ea typeface="+mn-ea"/>
                <a:cs typeface="+mn-cs"/>
              </a:defRPr>
            </a:lvl1pPr>
            <a:lvl2pPr marL="357030" indent="-137320" algn="l" defTabSz="439421" rtl="0" eaLnBrk="1" latinLnBrk="0" hangingPunct="1">
              <a:spcBef>
                <a:spcPct val="20000"/>
              </a:spcBef>
              <a:buFont typeface="Arial" pitchFamily="34" charset="0"/>
              <a:buChar char="–"/>
              <a:defRPr sz="1346" kern="1200">
                <a:solidFill>
                  <a:schemeClr val="tx1"/>
                </a:solidFill>
                <a:latin typeface="+mn-lt"/>
                <a:ea typeface="+mn-ea"/>
                <a:cs typeface="+mn-cs"/>
              </a:defRPr>
            </a:lvl2pPr>
            <a:lvl3pPr marL="549277" indent="-109856" algn="l" defTabSz="439421" rtl="0" eaLnBrk="1" latinLnBrk="0" hangingPunct="1">
              <a:spcBef>
                <a:spcPct val="20000"/>
              </a:spcBef>
              <a:buFont typeface="Arial" pitchFamily="34" charset="0"/>
              <a:buChar char="•"/>
              <a:defRPr sz="1153" kern="1200">
                <a:solidFill>
                  <a:schemeClr val="tx1"/>
                </a:solidFill>
                <a:latin typeface="+mn-lt"/>
                <a:ea typeface="+mn-ea"/>
                <a:cs typeface="+mn-cs"/>
              </a:defRPr>
            </a:lvl3pPr>
            <a:lvl4pPr marL="768988"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4pPr>
            <a:lvl5pPr marL="988699"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5pPr>
            <a:lvl6pPr marL="1208410"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6pPr>
            <a:lvl7pPr marL="1428120"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7pPr>
            <a:lvl8pPr marL="1647831"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8pPr>
            <a:lvl9pPr marL="1867542" indent="-109856" algn="l" defTabSz="439421" rtl="0" eaLnBrk="1" latinLnBrk="0" hangingPunct="1">
              <a:spcBef>
                <a:spcPct val="20000"/>
              </a:spcBef>
              <a:buFont typeface="Arial" pitchFamily="34" charset="0"/>
              <a:buChar char="•"/>
              <a:defRPr sz="961" kern="1200">
                <a:solidFill>
                  <a:schemeClr val="tx1"/>
                </a:solidFill>
                <a:latin typeface="+mn-lt"/>
                <a:ea typeface="+mn-ea"/>
                <a:cs typeface="+mn-cs"/>
              </a:defRPr>
            </a:lvl9pPr>
          </a:lstStyle>
          <a:p>
            <a:pPr marL="0" indent="0">
              <a:buNone/>
            </a:pPr>
            <a:r>
              <a:rPr lang="en-GB" sz="2200" i="1" dirty="0">
                <a:solidFill>
                  <a:schemeClr val="accent1">
                    <a:lumMod val="40000"/>
                    <a:lumOff val="60000"/>
                  </a:schemeClr>
                </a:solidFill>
                <a:cs typeface="Calibri"/>
              </a:rPr>
              <a:t>Name:  Jo Veitch</a:t>
            </a:r>
          </a:p>
          <a:p>
            <a:pPr marL="0" indent="0">
              <a:buNone/>
            </a:pPr>
            <a:r>
              <a:rPr lang="en-GB" sz="2200" i="1" dirty="0">
                <a:solidFill>
                  <a:schemeClr val="accent1">
                    <a:lumMod val="40000"/>
                    <a:lumOff val="60000"/>
                  </a:schemeClr>
                </a:solidFill>
                <a:cs typeface="Calibri"/>
              </a:rPr>
              <a:t>Programme: Data &amp; insight – phase 1</a:t>
            </a:r>
          </a:p>
          <a:p>
            <a:pPr marL="0" indent="0">
              <a:buNone/>
            </a:pPr>
            <a:r>
              <a:rPr lang="en-GB" sz="2200" i="1" dirty="0">
                <a:solidFill>
                  <a:schemeClr val="accent1">
                    <a:lumMod val="40000"/>
                    <a:lumOff val="60000"/>
                  </a:schemeClr>
                </a:solidFill>
                <a:cs typeface="Calibri"/>
              </a:rPr>
              <a:t>Ref Number: IT-PD- 003</a:t>
            </a:r>
          </a:p>
        </p:txBody>
      </p:sp>
    </p:spTree>
    <p:extLst>
      <p:ext uri="{BB962C8B-B14F-4D97-AF65-F5344CB8AC3E}">
        <p14:creationId xmlns:p14="http://schemas.microsoft.com/office/powerpoint/2010/main" val="736803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7243201"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Benefit Realisation – through insight</a:t>
            </a:r>
          </a:p>
        </p:txBody>
      </p:sp>
      <p:sp>
        <p:nvSpPr>
          <p:cNvPr id="21" name="TextBox 20">
            <a:extLst>
              <a:ext uri="{FF2B5EF4-FFF2-40B4-BE49-F238E27FC236}">
                <a16:creationId xmlns:a16="http://schemas.microsoft.com/office/drawing/2014/main" id="{5504E5CD-C019-4CB8-800A-4BA07BEF8350}"/>
              </a:ext>
            </a:extLst>
          </p:cNvPr>
          <p:cNvSpPr txBox="1"/>
          <p:nvPr/>
        </p:nvSpPr>
        <p:spPr>
          <a:xfrm>
            <a:off x="412602" y="1164012"/>
            <a:ext cx="8263565" cy="5047536"/>
          </a:xfrm>
          <a:prstGeom prst="rect">
            <a:avLst/>
          </a:prstGeom>
          <a:noFill/>
        </p:spPr>
        <p:txBody>
          <a:bodyPr wrap="square">
            <a:spAutoFit/>
          </a:bodyPr>
          <a:lstStyle/>
          <a:p>
            <a:pPr lvl="0">
              <a:buNone/>
            </a:pPr>
            <a:r>
              <a:rPr lang="en-GB" sz="1200" b="0" i="1" u="none" strike="noStrike" noProof="0" dirty="0"/>
              <a:t>Customer focus  </a:t>
            </a:r>
            <a:r>
              <a:rPr lang="en-GB" sz="1200" b="0" i="0" u="none" strike="noStrike" noProof="0" dirty="0"/>
              <a:t>- what we do and how we do it</a:t>
            </a:r>
            <a:r>
              <a:rPr lang="en-GB" sz="1200" dirty="0"/>
              <a:t> is driven by insight, creates efficiency's, savings, enriches lives, enables us to plan, commission and monitor our services to deliver value for money and  be transparent. Phase 1 will set foundations in place to support this vision and provide the as is base line </a:t>
            </a:r>
          </a:p>
          <a:p>
            <a:pPr lvl="0">
              <a:buNone/>
            </a:pPr>
            <a:endParaRPr lang="en-GB" sz="1200" dirty="0"/>
          </a:p>
          <a:p>
            <a:r>
              <a:rPr lang="en-GB" sz="1200" b="0" i="1" u="none" strike="noStrike" noProof="0" dirty="0"/>
              <a:t>Being ambitious </a:t>
            </a:r>
            <a:r>
              <a:rPr lang="en-GB" sz="1200" b="0" i="0" u="none" strike="noStrike" noProof="0" dirty="0"/>
              <a:t>– Insight</a:t>
            </a:r>
            <a:r>
              <a:rPr lang="en-GB" sz="1200" noProof="0" dirty="0"/>
              <a:t> enables </a:t>
            </a:r>
            <a:r>
              <a:rPr lang="en-GB" sz="1200" dirty="0"/>
              <a:t>forward-thinking, innovative, entrepreneurial services and teams</a:t>
            </a:r>
            <a:r>
              <a:rPr lang="en-GB" sz="1200" b="0" i="0" u="none" strike="noStrike" noProof="0" dirty="0"/>
              <a:t>.</a:t>
            </a:r>
          </a:p>
          <a:p>
            <a:endParaRPr lang="en-GB" sz="1200" b="0" i="0" u="none" strike="noStrike" noProof="0" dirty="0"/>
          </a:p>
          <a:p>
            <a:pPr lvl="0">
              <a:buNone/>
            </a:pPr>
            <a:r>
              <a:rPr lang="en-GB" sz="1200" i="1" u="none" strike="noStrike" noProof="0" dirty="0"/>
              <a:t>One team </a:t>
            </a:r>
            <a:r>
              <a:rPr lang="en-GB" sz="1200" b="0" i="0" u="none" strike="noStrike" noProof="0" dirty="0"/>
              <a:t>– Insight provides one version of the truth, </a:t>
            </a:r>
            <a:r>
              <a:rPr lang="en-GB" sz="1200" dirty="0"/>
              <a:t>supports us being accountable for our service delivery in the context of our community wellbeing and Council objectives.</a:t>
            </a:r>
          </a:p>
          <a:p>
            <a:pPr lvl="0">
              <a:buNone/>
            </a:pPr>
            <a:endParaRPr lang="en-GB" sz="1200" dirty="0"/>
          </a:p>
          <a:p>
            <a:pPr lvl="0">
              <a:buNone/>
            </a:pPr>
            <a:r>
              <a:rPr lang="en-GB" sz="1400" dirty="0"/>
              <a:t>Corporate Priorities:  </a:t>
            </a:r>
            <a:endParaRPr lang="en-GB" sz="1200" dirty="0"/>
          </a:p>
          <a:p>
            <a:pPr lvl="0">
              <a:buNone/>
            </a:pPr>
            <a:r>
              <a:rPr lang="en-GB" sz="1200" dirty="0"/>
              <a:t>Insight will inform and inspire us to achieve and improve against our priorities </a:t>
            </a:r>
            <a:r>
              <a:rPr lang="en-US" sz="1400" b="0" i="0" u="none" strike="noStrike" kern="1200" dirty="0">
                <a:solidFill>
                  <a:srgbClr val="FFFFFF"/>
                </a:solidFill>
                <a:effectLst/>
              </a:rPr>
              <a:t>n</a:t>
            </a:r>
          </a:p>
          <a:p>
            <a:pPr marL="171450" indent="-171450" fontAlgn="ctr">
              <a:buFont typeface="Wingdings" panose="05000000000000000000" pitchFamily="2" charset="2"/>
              <a:buChar char="q"/>
            </a:pPr>
            <a:r>
              <a:rPr lang="en-US" sz="1200" b="0" i="0" u="none" strike="noStrike" kern="1200" dirty="0">
                <a:solidFill>
                  <a:srgbClr val="FFFFFF"/>
                </a:solidFill>
                <a:effectLst/>
              </a:rPr>
              <a:t> up </a:t>
            </a:r>
          </a:p>
          <a:p>
            <a:pPr algn="l" rtl="0" fontAlgn="base"/>
            <a:r>
              <a:rPr lang="en-GB" sz="1200" b="0" i="0" u="sng" dirty="0">
                <a:solidFill>
                  <a:srgbClr val="000000"/>
                </a:solidFill>
                <a:effectLst/>
                <a:latin typeface="Calibri" panose="020F0502020204030204" pitchFamily="34" charset="0"/>
              </a:rPr>
              <a:t>Equality Impact:</a:t>
            </a:r>
            <a:r>
              <a:rPr lang="en-GB" sz="1200" b="0" i="0" dirty="0">
                <a:solidFill>
                  <a:srgbClr val="000000"/>
                </a:solidFill>
                <a:effectLst/>
                <a:latin typeface="Calibri" panose="020F0502020204030204" pitchFamily="34" charset="0"/>
              </a:rPr>
              <a:t> Improvements to data and insight will result in a better monitoring and information regarding equalities impacts both within the organisation and borough resulting in targeted action to drive improvements. </a:t>
            </a:r>
            <a:endParaRPr lang="en-GB" sz="1200" b="0" i="0" dirty="0">
              <a:solidFill>
                <a:srgbClr val="000000"/>
              </a:solidFill>
              <a:effectLst/>
              <a:latin typeface="Segoe UI" panose="020B0502040204020203" pitchFamily="34" charset="0"/>
            </a:endParaRPr>
          </a:p>
          <a:p>
            <a:pPr algn="l" rtl="0" fontAlgn="base"/>
            <a:r>
              <a:rPr lang="en-GB" sz="1200" b="0" i="0" dirty="0">
                <a:solidFill>
                  <a:srgbClr val="000000"/>
                </a:solidFill>
                <a:effectLst/>
                <a:latin typeface="Calibri" panose="020F0502020204030204" pitchFamily="34" charset="0"/>
              </a:rPr>
              <a:t> </a:t>
            </a:r>
            <a:r>
              <a:rPr lang="en-GB" sz="1200" b="0" i="0" u="sng" dirty="0">
                <a:solidFill>
                  <a:srgbClr val="000000"/>
                </a:solidFill>
                <a:effectLst/>
                <a:latin typeface="Calibri" panose="020F0502020204030204" pitchFamily="34" charset="0"/>
              </a:rPr>
              <a:t>Social Value:</a:t>
            </a:r>
            <a:r>
              <a:rPr lang="en-GB" sz="1200" b="0" i="0" dirty="0">
                <a:solidFill>
                  <a:srgbClr val="000000"/>
                </a:solidFill>
                <a:effectLst/>
                <a:latin typeface="Calibri" panose="020F0502020204030204" pitchFamily="34" charset="0"/>
              </a:rPr>
              <a:t> A better understanding of residents through data will resulting in tailored services to meet their needs and better outcomes for communities including environmental, social and economic benefits. </a:t>
            </a:r>
            <a:endParaRPr lang="en-GB" sz="1200" b="0" i="0" dirty="0">
              <a:solidFill>
                <a:srgbClr val="000000"/>
              </a:solidFill>
              <a:effectLst/>
              <a:latin typeface="Segoe UI" panose="020B0502040204020203" pitchFamily="34" charset="0"/>
            </a:endParaRPr>
          </a:p>
          <a:p>
            <a:pPr algn="l" rtl="0" fontAlgn="base"/>
            <a:r>
              <a:rPr lang="en-GB" sz="1200" b="0" i="0" dirty="0">
                <a:solidFill>
                  <a:srgbClr val="000000"/>
                </a:solidFill>
                <a:effectLst/>
                <a:latin typeface="Calibri" panose="020F0502020204030204" pitchFamily="34" charset="0"/>
              </a:rPr>
              <a:t> </a:t>
            </a:r>
            <a:r>
              <a:rPr lang="en-GB" sz="1200" b="0" i="0" u="sng" dirty="0">
                <a:solidFill>
                  <a:srgbClr val="000000"/>
                </a:solidFill>
                <a:effectLst/>
                <a:latin typeface="Calibri" panose="020F0502020204030204" pitchFamily="34" charset="0"/>
              </a:rPr>
              <a:t>Sustainability:</a:t>
            </a:r>
            <a:r>
              <a:rPr lang="en-GB" sz="1200" b="0" i="0" dirty="0">
                <a:solidFill>
                  <a:srgbClr val="000000"/>
                </a:solidFill>
                <a:effectLst/>
                <a:latin typeface="Calibri" panose="020F0502020204030204" pitchFamily="34" charset="0"/>
              </a:rPr>
              <a:t> Utilising data sets and insights to make changes to drive sustainability across service areas </a:t>
            </a:r>
            <a:endParaRPr lang="en-GB" sz="1200" b="0" i="0" dirty="0">
              <a:solidFill>
                <a:srgbClr val="000000"/>
              </a:solidFill>
              <a:effectLst/>
              <a:latin typeface="Segoe UI" panose="020B0502040204020203" pitchFamily="34" charset="0"/>
            </a:endParaRPr>
          </a:p>
          <a:p>
            <a:pPr algn="l" rtl="0" fontAlgn="base"/>
            <a:r>
              <a:rPr lang="en-GB" sz="1200" b="0" i="0" dirty="0">
                <a:solidFill>
                  <a:srgbClr val="000000"/>
                </a:solidFill>
                <a:effectLst/>
                <a:latin typeface="Calibri" panose="020F0502020204030204" pitchFamily="34" charset="0"/>
              </a:rPr>
              <a:t> </a:t>
            </a:r>
            <a:r>
              <a:rPr lang="en-GB" sz="1200" b="0" i="0" u="sng" dirty="0">
                <a:solidFill>
                  <a:srgbClr val="000000"/>
                </a:solidFill>
                <a:effectLst/>
                <a:latin typeface="Calibri" panose="020F0502020204030204" pitchFamily="34" charset="0"/>
              </a:rPr>
              <a:t>Climate Crisis:</a:t>
            </a:r>
            <a:r>
              <a:rPr lang="en-GB" sz="1200" b="0" i="0" dirty="0">
                <a:solidFill>
                  <a:srgbClr val="000000"/>
                </a:solidFill>
                <a:effectLst/>
                <a:latin typeface="Calibri" panose="020F0502020204030204" pitchFamily="34" charset="0"/>
              </a:rPr>
              <a:t> Utilising our data and insights to make data led decisions around our climate change action plan and monitoring how we measure its success. </a:t>
            </a:r>
          </a:p>
          <a:p>
            <a:pPr algn="l" rtl="0" fontAlgn="base"/>
            <a:endParaRPr lang="en-GB" sz="1200" dirty="0">
              <a:solidFill>
                <a:srgbClr val="000000"/>
              </a:solidFill>
              <a:latin typeface="Calibri" panose="020F0502020204030204" pitchFamily="34" charset="0"/>
            </a:endParaRPr>
          </a:p>
          <a:p>
            <a:pPr algn="l" rtl="0" fontAlgn="base"/>
            <a:r>
              <a:rPr lang="en-GB" sz="1200" b="0" i="0" dirty="0">
                <a:solidFill>
                  <a:srgbClr val="000000"/>
                </a:solidFill>
                <a:effectLst/>
                <a:latin typeface="Calibri" panose="020F0502020204030204" pitchFamily="34" charset="0"/>
              </a:rPr>
              <a:t>Reduction in time and effort to produce and organise data, to simplify record keeping and enable a holistic view of our borough, people and activities, as we roll out the project over the coming phases. To enable our data teams to be proactive, providing predictive insight to inform our actions and decisions.</a:t>
            </a:r>
            <a:endParaRPr lang="en-GB" sz="1200" b="0" i="0" dirty="0">
              <a:solidFill>
                <a:srgbClr val="000000"/>
              </a:solidFill>
              <a:effectLst/>
              <a:latin typeface="Segoe UI" panose="020B0502040204020203" pitchFamily="34" charset="0"/>
            </a:endParaRPr>
          </a:p>
          <a:p>
            <a:pPr fontAlgn="ctr"/>
            <a:endParaRPr lang="en-US" sz="1400" dirty="0"/>
          </a:p>
          <a:p>
            <a:pPr fontAlgn="ctr"/>
            <a:endParaRPr lang="en-US" sz="1400" dirty="0"/>
          </a:p>
          <a:p>
            <a:pPr lvl="0">
              <a:buNone/>
            </a:pPr>
            <a:endParaRPr lang="en-GB" sz="1400" b="0" i="0" u="none" strike="noStrike" noProof="0" dirty="0"/>
          </a:p>
        </p:txBody>
      </p:sp>
    </p:spTree>
    <p:extLst>
      <p:ext uri="{BB962C8B-B14F-4D97-AF65-F5344CB8AC3E}">
        <p14:creationId xmlns:p14="http://schemas.microsoft.com/office/powerpoint/2010/main" val="3621685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5445465"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Acceptance Criteria</a:t>
            </a:r>
          </a:p>
        </p:txBody>
      </p:sp>
      <p:sp>
        <p:nvSpPr>
          <p:cNvPr id="21" name="TextBox 20">
            <a:extLst>
              <a:ext uri="{FF2B5EF4-FFF2-40B4-BE49-F238E27FC236}">
                <a16:creationId xmlns:a16="http://schemas.microsoft.com/office/drawing/2014/main" id="{5504E5CD-C019-4CB8-800A-4BA07BEF8350}"/>
              </a:ext>
            </a:extLst>
          </p:cNvPr>
          <p:cNvSpPr txBox="1"/>
          <p:nvPr/>
        </p:nvSpPr>
        <p:spPr>
          <a:xfrm>
            <a:off x="412602" y="1074071"/>
            <a:ext cx="8263565" cy="3539430"/>
          </a:xfrm>
          <a:prstGeom prst="rect">
            <a:avLst/>
          </a:prstGeom>
          <a:noFill/>
        </p:spPr>
        <p:txBody>
          <a:bodyPr wrap="square" lIns="91440" tIns="45720" rIns="91440" bIns="45720" anchor="t">
            <a:spAutoFit/>
          </a:bodyPr>
          <a:lstStyle/>
          <a:p>
            <a:pPr marL="0" algn="l" rtl="0" eaLnBrk="1" fontAlgn="ctr" latinLnBrk="0" hangingPunct="1">
              <a:spcBef>
                <a:spcPts val="0"/>
              </a:spcBef>
              <a:spcAft>
                <a:spcPts val="0"/>
              </a:spcAft>
            </a:pPr>
            <a:endParaRPr lang="en-US" sz="1400" dirty="0"/>
          </a:p>
          <a:p>
            <a:pPr marL="0" algn="l" rtl="0" eaLnBrk="1" fontAlgn="ctr" latinLnBrk="0" hangingPunct="1">
              <a:spcBef>
                <a:spcPts val="0"/>
              </a:spcBef>
              <a:spcAft>
                <a:spcPts val="0"/>
              </a:spcAft>
            </a:pPr>
            <a:r>
              <a:rPr lang="en-US" sz="1400" dirty="0"/>
              <a:t>Corporate Dashboard with Automation (of pre agreed level) KPI results are the same as is method</a:t>
            </a:r>
          </a:p>
          <a:p>
            <a:pPr marL="0" algn="l" rtl="0" eaLnBrk="1" fontAlgn="ctr" latinLnBrk="0" hangingPunct="1">
              <a:spcBef>
                <a:spcPts val="0"/>
              </a:spcBef>
              <a:spcAft>
                <a:spcPts val="0"/>
              </a:spcAft>
            </a:pPr>
            <a:endParaRPr lang="en-US" sz="1400" dirty="0"/>
          </a:p>
          <a:p>
            <a:pPr marL="0" algn="l" rtl="0" eaLnBrk="1" fontAlgn="ctr" latinLnBrk="0" hangingPunct="1">
              <a:spcBef>
                <a:spcPts val="0"/>
              </a:spcBef>
              <a:spcAft>
                <a:spcPts val="0"/>
              </a:spcAft>
            </a:pPr>
            <a:r>
              <a:rPr lang="en-US" sz="1400" dirty="0"/>
              <a:t>KPI for corporate dashboard are valid and add value to corporate plan or mandatory reporting </a:t>
            </a:r>
          </a:p>
          <a:p>
            <a:pPr marL="0" algn="l" rtl="0" eaLnBrk="1" fontAlgn="ctr" latinLnBrk="0" hangingPunct="1">
              <a:spcBef>
                <a:spcPts val="0"/>
              </a:spcBef>
              <a:spcAft>
                <a:spcPts val="0"/>
              </a:spcAft>
            </a:pPr>
            <a:endParaRPr lang="en-US" sz="1400" dirty="0"/>
          </a:p>
          <a:p>
            <a:pPr fontAlgn="ctr"/>
            <a:r>
              <a:rPr lang="en-US" sz="1400" dirty="0"/>
              <a:t>Data Bank  -  approach, foundation, security is in place and KPI  data source feeds are automated into bank.</a:t>
            </a:r>
            <a:endParaRPr lang="en-US" sz="1400" dirty="0">
              <a:cs typeface="Calibri"/>
            </a:endParaRPr>
          </a:p>
          <a:p>
            <a:pPr marL="0" algn="l" rtl="0" eaLnBrk="1" fontAlgn="ctr" latinLnBrk="0" hangingPunct="1">
              <a:spcBef>
                <a:spcPts val="0"/>
              </a:spcBef>
              <a:spcAft>
                <a:spcPts val="0"/>
              </a:spcAft>
            </a:pPr>
            <a:endParaRPr lang="en-US" sz="1400" dirty="0"/>
          </a:p>
          <a:p>
            <a:pPr marL="0" algn="l" rtl="0" eaLnBrk="1" fontAlgn="ctr" latinLnBrk="0" hangingPunct="1">
              <a:spcBef>
                <a:spcPts val="0"/>
              </a:spcBef>
              <a:spcAft>
                <a:spcPts val="0"/>
              </a:spcAft>
            </a:pPr>
            <a:r>
              <a:rPr lang="en-US" sz="1400" dirty="0" err="1"/>
              <a:t>Powerbi</a:t>
            </a:r>
            <a:r>
              <a:rPr lang="en-US" sz="1400" dirty="0"/>
              <a:t> superusers are trained to agreed level in contract, including but not limited to data team, and those involved in the corporate dashboard. </a:t>
            </a:r>
          </a:p>
          <a:p>
            <a:pPr marL="0" algn="l" rtl="0" eaLnBrk="1" fontAlgn="ctr" latinLnBrk="0" hangingPunct="1">
              <a:spcBef>
                <a:spcPts val="0"/>
              </a:spcBef>
              <a:spcAft>
                <a:spcPts val="0"/>
              </a:spcAft>
            </a:pPr>
            <a:endParaRPr lang="en-US" sz="1400" dirty="0"/>
          </a:p>
          <a:p>
            <a:pPr marL="0" algn="l" rtl="0" eaLnBrk="1" fontAlgn="ctr" latinLnBrk="0" hangingPunct="1">
              <a:spcBef>
                <a:spcPts val="0"/>
              </a:spcBef>
              <a:spcAft>
                <a:spcPts val="0"/>
              </a:spcAft>
            </a:pPr>
            <a:r>
              <a:rPr lang="en-US" sz="1400" dirty="0"/>
              <a:t>Technical / phase 2 plan is drafted, and business case can be produced</a:t>
            </a:r>
          </a:p>
          <a:p>
            <a:pPr marL="0" algn="l" rtl="0" eaLnBrk="1" fontAlgn="ctr" latinLnBrk="0" hangingPunct="1">
              <a:spcBef>
                <a:spcPts val="0"/>
              </a:spcBef>
              <a:spcAft>
                <a:spcPts val="0"/>
              </a:spcAft>
            </a:pPr>
            <a:endParaRPr lang="en-US" sz="1400" dirty="0"/>
          </a:p>
          <a:p>
            <a:pPr fontAlgn="ctr"/>
            <a:r>
              <a:rPr lang="en-US" sz="1400" dirty="0"/>
              <a:t>Data and Insight strategy outline approved by DIGG/SW.</a:t>
            </a:r>
            <a:endParaRPr lang="en-US" sz="1400" dirty="0">
              <a:cs typeface="Calibri"/>
            </a:endParaRPr>
          </a:p>
          <a:p>
            <a:endParaRPr lang="en-US" sz="1400" dirty="0"/>
          </a:p>
          <a:p>
            <a:pPr marL="0" algn="l" rtl="0" eaLnBrk="1" fontAlgn="ctr" latinLnBrk="0" hangingPunct="1">
              <a:spcBef>
                <a:spcPts val="0"/>
              </a:spcBef>
              <a:spcAft>
                <a:spcPts val="0"/>
              </a:spcAft>
            </a:pPr>
            <a:r>
              <a:rPr lang="en-US" sz="1400" dirty="0"/>
              <a:t>Cultural shift is visible, superusers engagement and production of data shows positive movement and recommendations to demonstrate this shifting. </a:t>
            </a:r>
          </a:p>
        </p:txBody>
      </p:sp>
    </p:spTree>
    <p:extLst>
      <p:ext uri="{BB962C8B-B14F-4D97-AF65-F5344CB8AC3E}">
        <p14:creationId xmlns:p14="http://schemas.microsoft.com/office/powerpoint/2010/main" val="2562363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5095754"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Costs &amp; Budgets</a:t>
            </a:r>
          </a:p>
        </p:txBody>
      </p:sp>
      <p:graphicFrame>
        <p:nvGraphicFramePr>
          <p:cNvPr id="4" name="Table 3">
            <a:extLst>
              <a:ext uri="{FF2B5EF4-FFF2-40B4-BE49-F238E27FC236}">
                <a16:creationId xmlns:a16="http://schemas.microsoft.com/office/drawing/2014/main" id="{4D979A49-6BF7-4F76-B253-BDD5C66EBA3C}"/>
              </a:ext>
            </a:extLst>
          </p:cNvPr>
          <p:cNvGraphicFramePr>
            <a:graphicFrameLocks noGrp="1"/>
          </p:cNvGraphicFramePr>
          <p:nvPr>
            <p:extLst>
              <p:ext uri="{D42A27DB-BD31-4B8C-83A1-F6EECF244321}">
                <p14:modId xmlns:p14="http://schemas.microsoft.com/office/powerpoint/2010/main" val="1035348445"/>
              </p:ext>
            </p:extLst>
          </p:nvPr>
        </p:nvGraphicFramePr>
        <p:xfrm>
          <a:off x="561234" y="1097980"/>
          <a:ext cx="7578188" cy="3789470"/>
        </p:xfrm>
        <a:graphic>
          <a:graphicData uri="http://schemas.openxmlformats.org/drawingml/2006/table">
            <a:tbl>
              <a:tblPr firstRow="1" bandRow="1">
                <a:tableStyleId>{5C22544A-7EE6-4342-B048-85BDC9FD1C3A}</a:tableStyleId>
              </a:tblPr>
              <a:tblGrid>
                <a:gridCol w="1185781">
                  <a:extLst>
                    <a:ext uri="{9D8B030D-6E8A-4147-A177-3AD203B41FA5}">
                      <a16:colId xmlns:a16="http://schemas.microsoft.com/office/drawing/2014/main" val="1584285801"/>
                    </a:ext>
                  </a:extLst>
                </a:gridCol>
                <a:gridCol w="5249055">
                  <a:extLst>
                    <a:ext uri="{9D8B030D-6E8A-4147-A177-3AD203B41FA5}">
                      <a16:colId xmlns:a16="http://schemas.microsoft.com/office/drawing/2014/main" val="387000696"/>
                    </a:ext>
                  </a:extLst>
                </a:gridCol>
                <a:gridCol w="1143352">
                  <a:extLst>
                    <a:ext uri="{9D8B030D-6E8A-4147-A177-3AD203B41FA5}">
                      <a16:colId xmlns:a16="http://schemas.microsoft.com/office/drawing/2014/main" val="901751607"/>
                    </a:ext>
                  </a:extLst>
                </a:gridCol>
              </a:tblGrid>
              <a:tr h="341225">
                <a:tc>
                  <a:txBody>
                    <a:bodyPr/>
                    <a:lstStyle/>
                    <a:p>
                      <a:r>
                        <a:rPr lang="en-GB" sz="1100" dirty="0"/>
                        <a:t>Component</a:t>
                      </a:r>
                    </a:p>
                  </a:txBody>
                  <a:tcPr marL="83024" marR="83024" marT="41512" marB="41512"/>
                </a:tc>
                <a:tc>
                  <a:txBody>
                    <a:bodyPr/>
                    <a:lstStyle/>
                    <a:p>
                      <a:r>
                        <a:rPr lang="en-GB" sz="1100" dirty="0"/>
                        <a:t>Cost item</a:t>
                      </a:r>
                    </a:p>
                  </a:txBody>
                  <a:tcPr marL="83024" marR="83024" marT="41512" marB="41512"/>
                </a:tc>
                <a:tc>
                  <a:txBody>
                    <a:bodyPr/>
                    <a:lstStyle/>
                    <a:p>
                      <a:r>
                        <a:rPr lang="en-GB" sz="1100" dirty="0"/>
                        <a:t>Costs</a:t>
                      </a:r>
                    </a:p>
                  </a:txBody>
                  <a:tcPr marL="83024" marR="83024" marT="41512" marB="41512"/>
                </a:tc>
                <a:extLst>
                  <a:ext uri="{0D108BD9-81ED-4DB2-BD59-A6C34878D82A}">
                    <a16:rowId xmlns:a16="http://schemas.microsoft.com/office/drawing/2014/main" val="170987178"/>
                  </a:ext>
                </a:extLst>
              </a:tr>
              <a:tr h="472312">
                <a:tc>
                  <a:txBody>
                    <a:bodyPr/>
                    <a:lstStyle/>
                    <a:p>
                      <a:r>
                        <a:rPr lang="en-GB" sz="1100" b="1" dirty="0"/>
                        <a:t>Licenses) on going cost</a:t>
                      </a:r>
                    </a:p>
                  </a:txBody>
                  <a:tcPr marL="83024" marR="83024" marT="41512" marB="41512" anchor="ctr"/>
                </a:tc>
                <a:tc>
                  <a:txBody>
                    <a:bodyPr/>
                    <a:lstStyle/>
                    <a:p>
                      <a:pPr marL="342900" lvl="0" indent="-342900">
                        <a:buAutoNum type="arabicPeriod"/>
                      </a:pPr>
                      <a:r>
                        <a:rPr lang="en-GB" sz="865" b="0" i="0" kern="1200" dirty="0">
                          <a:solidFill>
                            <a:schemeClr val="dk1"/>
                          </a:solidFill>
                          <a:effectLst/>
                          <a:latin typeface="+mn-lt"/>
                          <a:ea typeface="+mn-ea"/>
                          <a:cs typeface="+mn-cs"/>
                        </a:rPr>
                        <a:t>Enterprise mobility &amp; security</a:t>
                      </a:r>
                    </a:p>
                    <a:p>
                      <a:pPr marL="342900" lvl="0" indent="-342900">
                        <a:buAutoNum type="arabicPeriod"/>
                      </a:pPr>
                      <a:r>
                        <a:rPr lang="en-GB" sz="865" b="0" i="0" kern="1200" dirty="0">
                          <a:solidFill>
                            <a:schemeClr val="dk1"/>
                          </a:solidFill>
                          <a:effectLst/>
                          <a:latin typeface="+mn-lt"/>
                          <a:ea typeface="+mn-ea"/>
                          <a:cs typeface="+mn-cs"/>
                        </a:rPr>
                        <a:t> Azure</a:t>
                      </a:r>
                      <a:endParaRPr lang="en-US" dirty="0"/>
                    </a:p>
                  </a:txBody>
                  <a:tcPr marL="83024" marR="83024" marT="41512" marB="41512"/>
                </a:tc>
                <a:tc>
                  <a:txBody>
                    <a:bodyPr/>
                    <a:lstStyle/>
                    <a:p>
                      <a:pPr marL="342900" indent="-342900">
                        <a:buAutoNum type="arabicPeriod"/>
                      </a:pPr>
                      <a:r>
                        <a:rPr lang="en-GB" sz="1100" dirty="0"/>
                        <a:t>£</a:t>
                      </a:r>
                      <a:endParaRPr lang="en-US" dirty="0"/>
                    </a:p>
                  </a:txBody>
                  <a:tcPr marL="83024" marR="83024" marT="41512" marB="41512"/>
                </a:tc>
                <a:extLst>
                  <a:ext uri="{0D108BD9-81ED-4DB2-BD59-A6C34878D82A}">
                    <a16:rowId xmlns:a16="http://schemas.microsoft.com/office/drawing/2014/main" val="3132269640"/>
                  </a:ext>
                </a:extLst>
              </a:tr>
              <a:tr h="341088">
                <a:tc gridSpan="2">
                  <a:txBody>
                    <a:bodyPr/>
                    <a:lstStyle/>
                    <a:p>
                      <a:pPr algn="r"/>
                      <a:r>
                        <a:rPr lang="en-GB" sz="1100" b="1" dirty="0"/>
                        <a:t>Sub total</a:t>
                      </a:r>
                    </a:p>
                  </a:txBody>
                  <a:tcPr marL="83419" marR="83419" marT="41710" marB="41710" anchor="ctr"/>
                </a:tc>
                <a:tc hMerge="1">
                  <a:txBody>
                    <a:bodyPr/>
                    <a:lstStyle/>
                    <a:p>
                      <a:pPr marL="342900" indent="-342900">
                        <a:buAutoNum type="arabicPeriod"/>
                      </a:pPr>
                      <a:endParaRPr lang="en-GB" sz="1800"/>
                    </a:p>
                  </a:txBody>
                  <a:tcPr/>
                </a:tc>
                <a:tc>
                  <a:txBody>
                    <a:bodyPr/>
                    <a:lstStyle/>
                    <a:p>
                      <a:pPr marL="0" indent="0">
                        <a:buNone/>
                      </a:pPr>
                      <a:r>
                        <a:rPr lang="en-GB" sz="1100" b="1" dirty="0"/>
                        <a:t>£-504</a:t>
                      </a:r>
                    </a:p>
                  </a:txBody>
                  <a:tcPr marL="83024" marR="83024" marT="41512" marB="41512"/>
                </a:tc>
                <a:extLst>
                  <a:ext uri="{0D108BD9-81ED-4DB2-BD59-A6C34878D82A}">
                    <a16:rowId xmlns:a16="http://schemas.microsoft.com/office/drawing/2014/main" val="1789813360"/>
                  </a:ext>
                </a:extLst>
              </a:tr>
              <a:tr h="472312">
                <a:tc>
                  <a:txBody>
                    <a:bodyPr/>
                    <a:lstStyle/>
                    <a:p>
                      <a:r>
                        <a:rPr lang="en-GB" sz="1100" b="1" dirty="0"/>
                        <a:t>Data – on going cost</a:t>
                      </a:r>
                    </a:p>
                  </a:txBody>
                  <a:tcPr marL="83024" marR="83024" marT="41512" marB="41512" anchor="ctr"/>
                </a:tc>
                <a:tc>
                  <a:txBody>
                    <a:bodyPr/>
                    <a:lstStyle/>
                    <a:p>
                      <a:pPr marL="342900" indent="-342900">
                        <a:buAutoNum type="arabicPeriod"/>
                      </a:pPr>
                      <a:r>
                        <a:rPr lang="en-GB" sz="1100" dirty="0"/>
                        <a:t>Azure data </a:t>
                      </a:r>
                      <a:r>
                        <a:rPr lang="en-GB" sz="1100" dirty="0" err="1"/>
                        <a:t>refesh</a:t>
                      </a:r>
                      <a:r>
                        <a:rPr lang="en-GB" sz="1100" dirty="0"/>
                        <a:t> estimate 10 </a:t>
                      </a:r>
                      <a:r>
                        <a:rPr lang="en-GB" sz="1100" dirty="0" err="1"/>
                        <a:t>gb</a:t>
                      </a:r>
                      <a:r>
                        <a:rPr lang="en-GB" sz="1100" dirty="0"/>
                        <a:t> (estimated)</a:t>
                      </a:r>
                      <a:endParaRPr lang="en-GB" sz="1100" i="1" dirty="0"/>
                    </a:p>
                    <a:p>
                      <a:pPr marL="342900" indent="-342900">
                        <a:buAutoNum type="arabicPeriod"/>
                      </a:pPr>
                      <a:r>
                        <a:rPr lang="en-GB" sz="1100" i="0" dirty="0"/>
                        <a:t>Example</a:t>
                      </a:r>
                    </a:p>
                  </a:txBody>
                  <a:tcPr marL="83024" marR="83024" marT="41512" marB="41512"/>
                </a:tc>
                <a:tc>
                  <a:txBody>
                    <a:bodyPr/>
                    <a:lstStyle/>
                    <a:p>
                      <a:pPr marL="342900" indent="-342900">
                        <a:buAutoNum type="arabicPeriod"/>
                      </a:pPr>
                      <a:r>
                        <a:rPr lang="en-GB" sz="1100" dirty="0"/>
                        <a:t>£</a:t>
                      </a:r>
                    </a:p>
                  </a:txBody>
                  <a:tcPr marL="83024" marR="83024" marT="41512" marB="41512"/>
                </a:tc>
                <a:extLst>
                  <a:ext uri="{0D108BD9-81ED-4DB2-BD59-A6C34878D82A}">
                    <a16:rowId xmlns:a16="http://schemas.microsoft.com/office/drawing/2014/main" val="1665883733"/>
                  </a:ext>
                </a:extLst>
              </a:tr>
              <a:tr h="341088">
                <a:tc gridSpan="2">
                  <a:txBody>
                    <a:bodyPr/>
                    <a:lstStyle/>
                    <a:p>
                      <a:pPr algn="r"/>
                      <a:r>
                        <a:rPr lang="en-GB" sz="1100" b="1" dirty="0"/>
                        <a:t>Sub total</a:t>
                      </a:r>
                    </a:p>
                  </a:txBody>
                  <a:tcPr marL="83419" marR="83419" marT="41710" marB="41710" anchor="ctr"/>
                </a:tc>
                <a:tc hMerge="1">
                  <a:txBody>
                    <a:bodyPr/>
                    <a:lstStyle/>
                    <a:p>
                      <a:pPr marL="342900" indent="-342900">
                        <a:buAutoNum type="arabicPeriod"/>
                      </a:pPr>
                      <a:endParaRPr lang="en-GB" sz="1800"/>
                    </a:p>
                  </a:txBody>
                  <a:tcPr/>
                </a:tc>
                <a:tc>
                  <a:txBody>
                    <a:bodyPr/>
                    <a:lstStyle/>
                    <a:p>
                      <a:pPr marL="0" indent="0">
                        <a:buNone/>
                      </a:pPr>
                      <a:r>
                        <a:rPr lang="en-GB" sz="1100" b="1" dirty="0"/>
                        <a:t>£-1600</a:t>
                      </a:r>
                    </a:p>
                  </a:txBody>
                  <a:tcPr marL="83024" marR="83024" marT="41512" marB="41512"/>
                </a:tc>
                <a:extLst>
                  <a:ext uri="{0D108BD9-81ED-4DB2-BD59-A6C34878D82A}">
                    <a16:rowId xmlns:a16="http://schemas.microsoft.com/office/drawing/2014/main" val="1377146749"/>
                  </a:ext>
                </a:extLst>
              </a:tr>
              <a:tr h="472312">
                <a:tc>
                  <a:txBody>
                    <a:bodyPr/>
                    <a:lstStyle/>
                    <a:p>
                      <a:r>
                        <a:rPr lang="en-GB" sz="1100" b="1" dirty="0"/>
                        <a:t>External expert phase one cost</a:t>
                      </a:r>
                    </a:p>
                  </a:txBody>
                  <a:tcPr marL="83024" marR="83024" marT="41512" marB="41512" anchor="ctr"/>
                </a:tc>
                <a:tc>
                  <a:txBody>
                    <a:bodyPr/>
                    <a:lstStyle/>
                    <a:p>
                      <a:pPr marL="342900" indent="-342900">
                        <a:buAutoNum type="arabicPeriod"/>
                      </a:pPr>
                      <a:r>
                        <a:rPr lang="en-GB" sz="1100" dirty="0"/>
                        <a:t>Simpsons  - Phase 1 project directorate and corporate dash boards</a:t>
                      </a:r>
                    </a:p>
                  </a:txBody>
                  <a:tcPr marL="83024" marR="83024" marT="41512" marB="41512"/>
                </a:tc>
                <a:tc>
                  <a:txBody>
                    <a:bodyPr/>
                    <a:lstStyle/>
                    <a:p>
                      <a:pPr marL="342900" indent="-342900">
                        <a:buAutoNum type="arabicPeriod"/>
                      </a:pPr>
                      <a:r>
                        <a:rPr lang="en-GB" sz="1100" dirty="0"/>
                        <a:t>£</a:t>
                      </a:r>
                    </a:p>
                    <a:p>
                      <a:pPr marL="342900" indent="-342900">
                        <a:buAutoNum type="arabicPeriod"/>
                      </a:pPr>
                      <a:r>
                        <a:rPr lang="en-GB" sz="1100" dirty="0"/>
                        <a:t>£</a:t>
                      </a:r>
                    </a:p>
                  </a:txBody>
                  <a:tcPr marL="83024" marR="83024" marT="41512" marB="41512"/>
                </a:tc>
                <a:extLst>
                  <a:ext uri="{0D108BD9-81ED-4DB2-BD59-A6C34878D82A}">
                    <a16:rowId xmlns:a16="http://schemas.microsoft.com/office/drawing/2014/main" val="564318057"/>
                  </a:ext>
                </a:extLst>
              </a:tr>
              <a:tr h="341088">
                <a:tc gridSpan="2">
                  <a:txBody>
                    <a:bodyPr/>
                    <a:lstStyle/>
                    <a:p>
                      <a:pPr algn="r"/>
                      <a:r>
                        <a:rPr lang="en-GB" sz="1100" b="1" dirty="0"/>
                        <a:t>Sub total</a:t>
                      </a:r>
                    </a:p>
                  </a:txBody>
                  <a:tcPr marL="83419" marR="83419" marT="41710" marB="41710" anchor="ctr"/>
                </a:tc>
                <a:tc hMerge="1">
                  <a:txBody>
                    <a:bodyPr/>
                    <a:lstStyle/>
                    <a:p>
                      <a:pPr marL="342900" indent="-342900">
                        <a:buAutoNum type="arabicPeriod"/>
                      </a:pPr>
                      <a:endParaRPr lang="en-GB" sz="1800"/>
                    </a:p>
                  </a:txBody>
                  <a:tcPr/>
                </a:tc>
                <a:tc>
                  <a:txBody>
                    <a:bodyPr/>
                    <a:lstStyle/>
                    <a:p>
                      <a:pPr marL="0" indent="0">
                        <a:buNone/>
                      </a:pPr>
                      <a:r>
                        <a:rPr lang="en-GB" sz="1100" b="1" dirty="0"/>
                        <a:t>£-122000</a:t>
                      </a:r>
                    </a:p>
                  </a:txBody>
                  <a:tcPr marL="83024" marR="83024" marT="41512" marB="41512"/>
                </a:tc>
                <a:extLst>
                  <a:ext uri="{0D108BD9-81ED-4DB2-BD59-A6C34878D82A}">
                    <a16:rowId xmlns:a16="http://schemas.microsoft.com/office/drawing/2014/main" val="2519171910"/>
                  </a:ext>
                </a:extLst>
              </a:tr>
              <a:tr h="666957">
                <a:tc>
                  <a:txBody>
                    <a:bodyPr/>
                    <a:lstStyle/>
                    <a:p>
                      <a:r>
                        <a:rPr lang="en-GB" sz="1100" b="1" dirty="0"/>
                        <a:t>Resource</a:t>
                      </a:r>
                    </a:p>
                  </a:txBody>
                  <a:tcPr marL="83024" marR="83024" marT="41512" marB="41512" anchor="ctr"/>
                </a:tc>
                <a:tc>
                  <a:txBody>
                    <a:bodyPr/>
                    <a:lstStyle/>
                    <a:p>
                      <a:pPr marL="342900" indent="-342900">
                        <a:buAutoNum type="arabicPeriod"/>
                      </a:pPr>
                      <a:r>
                        <a:rPr lang="en-GB" sz="1100" dirty="0"/>
                        <a:t>Resource to deliver and support corporate dash boards</a:t>
                      </a:r>
                    </a:p>
                    <a:p>
                      <a:pPr marL="342900" indent="-342900">
                        <a:buAutoNum type="arabicPeriod"/>
                      </a:pPr>
                      <a:r>
                        <a:rPr lang="en-GB" sz="1100" dirty="0"/>
                        <a:t>Resource for future stages </a:t>
                      </a:r>
                    </a:p>
                  </a:txBody>
                  <a:tcPr marL="83024" marR="83024" marT="41512" marB="41512"/>
                </a:tc>
                <a:tc>
                  <a:txBody>
                    <a:bodyPr/>
                    <a:lstStyle/>
                    <a:p>
                      <a:pPr marL="342900" indent="-342900">
                        <a:buFont typeface="+mj-lt"/>
                        <a:buAutoNum type="arabicPeriod"/>
                      </a:pPr>
                      <a:r>
                        <a:rPr lang="en-GB" sz="1100" dirty="0"/>
                        <a:t>£- </a:t>
                      </a:r>
                    </a:p>
                  </a:txBody>
                  <a:tcPr marL="83024" marR="83024" marT="41512" marB="41512"/>
                </a:tc>
                <a:extLst>
                  <a:ext uri="{0D108BD9-81ED-4DB2-BD59-A6C34878D82A}">
                    <a16:rowId xmlns:a16="http://schemas.microsoft.com/office/drawing/2014/main" val="757241255"/>
                  </a:ext>
                </a:extLst>
              </a:tr>
              <a:tr h="341088">
                <a:tc gridSpan="2">
                  <a:txBody>
                    <a:bodyPr/>
                    <a:lstStyle/>
                    <a:p>
                      <a:pPr algn="r"/>
                      <a:r>
                        <a:rPr lang="en-GB" sz="1100" b="1" dirty="0"/>
                        <a:t>Phase one total costs</a:t>
                      </a:r>
                    </a:p>
                  </a:txBody>
                  <a:tcPr marL="83419" marR="83419" marT="41710" marB="41710" anchor="ctr"/>
                </a:tc>
                <a:tc hMerge="1">
                  <a:txBody>
                    <a:bodyPr/>
                    <a:lstStyle/>
                    <a:p>
                      <a:pPr marL="0" indent="0" algn="r">
                        <a:buNone/>
                      </a:pPr>
                      <a:endParaRPr lang="en-GB" sz="1600"/>
                    </a:p>
                  </a:txBody>
                  <a:tcPr/>
                </a:tc>
                <a:tc>
                  <a:txBody>
                    <a:bodyPr/>
                    <a:lstStyle/>
                    <a:p>
                      <a:pPr marL="0" indent="0">
                        <a:buNone/>
                      </a:pPr>
                      <a:r>
                        <a:rPr lang="en-GB" sz="1100" b="1" dirty="0"/>
                        <a:t>£- 124104</a:t>
                      </a:r>
                    </a:p>
                  </a:txBody>
                  <a:tcPr marL="83024" marR="83024" marT="41512" marB="41512"/>
                </a:tc>
                <a:extLst>
                  <a:ext uri="{0D108BD9-81ED-4DB2-BD59-A6C34878D82A}">
                    <a16:rowId xmlns:a16="http://schemas.microsoft.com/office/drawing/2014/main" val="2174101070"/>
                  </a:ext>
                </a:extLst>
              </a:tr>
            </a:tbl>
          </a:graphicData>
        </a:graphic>
      </p:graphicFrame>
    </p:spTree>
    <p:extLst>
      <p:ext uri="{BB962C8B-B14F-4D97-AF65-F5344CB8AC3E}">
        <p14:creationId xmlns:p14="http://schemas.microsoft.com/office/powerpoint/2010/main" val="2749483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5542479"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Project Stakeholders</a:t>
            </a:r>
          </a:p>
        </p:txBody>
      </p:sp>
      <p:sp>
        <p:nvSpPr>
          <p:cNvPr id="21" name="TextBox 20">
            <a:extLst>
              <a:ext uri="{FF2B5EF4-FFF2-40B4-BE49-F238E27FC236}">
                <a16:creationId xmlns:a16="http://schemas.microsoft.com/office/drawing/2014/main" id="{5504E5CD-C019-4CB8-800A-4BA07BEF8350}"/>
              </a:ext>
            </a:extLst>
          </p:cNvPr>
          <p:cNvSpPr txBox="1"/>
          <p:nvPr/>
        </p:nvSpPr>
        <p:spPr>
          <a:xfrm>
            <a:off x="412602" y="1164012"/>
            <a:ext cx="8263565" cy="1169551"/>
          </a:xfrm>
          <a:prstGeom prst="rect">
            <a:avLst/>
          </a:prstGeom>
          <a:noFill/>
        </p:spPr>
        <p:txBody>
          <a:bodyPr wrap="square">
            <a:spAutoFit/>
          </a:bodyPr>
          <a:lstStyle/>
          <a:p>
            <a:pPr fontAlgn="ctr"/>
            <a:endParaRPr lang="en-US" sz="1400" dirty="0"/>
          </a:p>
          <a:p>
            <a:pPr fontAlgn="ctr"/>
            <a:endParaRPr lang="en-US" sz="1400" dirty="0"/>
          </a:p>
          <a:p>
            <a:pPr fontAlgn="ctr"/>
            <a:endParaRPr lang="en-US" sz="1400" dirty="0"/>
          </a:p>
          <a:p>
            <a:pPr marL="0" algn="l" rtl="0" eaLnBrk="1" fontAlgn="ctr" latinLnBrk="0" hangingPunct="1">
              <a:spcBef>
                <a:spcPts val="0"/>
              </a:spcBef>
              <a:spcAft>
                <a:spcPts val="0"/>
              </a:spcAft>
            </a:pPr>
            <a:r>
              <a:rPr lang="en-US" sz="1400" b="0" i="0" u="none" strike="noStrike" kern="1200" dirty="0">
                <a:solidFill>
                  <a:srgbClr val="FFFFFF"/>
                </a:solidFill>
                <a:effectLst/>
              </a:rPr>
              <a:t>Apprenticeships</a:t>
            </a:r>
            <a:endParaRPr lang="en-GB" sz="1400" b="0" i="0" u="none" strike="noStrike" dirty="0">
              <a:effectLst/>
            </a:endParaRPr>
          </a:p>
          <a:p>
            <a:pPr lvl="0">
              <a:buNone/>
            </a:pPr>
            <a:endParaRPr lang="en-GB" sz="1400" b="0" i="0" u="none" strike="noStrike" noProof="0" dirty="0"/>
          </a:p>
        </p:txBody>
      </p:sp>
      <p:graphicFrame>
        <p:nvGraphicFramePr>
          <p:cNvPr id="5" name="Table 3">
            <a:extLst>
              <a:ext uri="{FF2B5EF4-FFF2-40B4-BE49-F238E27FC236}">
                <a16:creationId xmlns:a16="http://schemas.microsoft.com/office/drawing/2014/main" id="{01CE1259-FA21-4A23-AA9C-901A2E5E5D0E}"/>
              </a:ext>
            </a:extLst>
          </p:cNvPr>
          <p:cNvGraphicFramePr>
            <a:graphicFrameLocks noGrp="1"/>
          </p:cNvGraphicFramePr>
          <p:nvPr>
            <p:extLst>
              <p:ext uri="{D42A27DB-BD31-4B8C-83A1-F6EECF244321}">
                <p14:modId xmlns:p14="http://schemas.microsoft.com/office/powerpoint/2010/main" val="1436529793"/>
              </p:ext>
            </p:extLst>
          </p:nvPr>
        </p:nvGraphicFramePr>
        <p:xfrm>
          <a:off x="196347" y="950290"/>
          <a:ext cx="8686396" cy="4540018"/>
        </p:xfrm>
        <a:graphic>
          <a:graphicData uri="http://schemas.openxmlformats.org/drawingml/2006/table">
            <a:tbl>
              <a:tblPr firstRow="1" bandRow="1">
                <a:tableStyleId>{5C22544A-7EE6-4342-B048-85BDC9FD1C3A}</a:tableStyleId>
              </a:tblPr>
              <a:tblGrid>
                <a:gridCol w="1249397">
                  <a:extLst>
                    <a:ext uri="{9D8B030D-6E8A-4147-A177-3AD203B41FA5}">
                      <a16:colId xmlns:a16="http://schemas.microsoft.com/office/drawing/2014/main" val="2697201013"/>
                    </a:ext>
                  </a:extLst>
                </a:gridCol>
                <a:gridCol w="2962587">
                  <a:extLst>
                    <a:ext uri="{9D8B030D-6E8A-4147-A177-3AD203B41FA5}">
                      <a16:colId xmlns:a16="http://schemas.microsoft.com/office/drawing/2014/main" val="2776639891"/>
                    </a:ext>
                  </a:extLst>
                </a:gridCol>
                <a:gridCol w="1353515">
                  <a:extLst>
                    <a:ext uri="{9D8B030D-6E8A-4147-A177-3AD203B41FA5}">
                      <a16:colId xmlns:a16="http://schemas.microsoft.com/office/drawing/2014/main" val="3608327015"/>
                    </a:ext>
                  </a:extLst>
                </a:gridCol>
                <a:gridCol w="3120897">
                  <a:extLst>
                    <a:ext uri="{9D8B030D-6E8A-4147-A177-3AD203B41FA5}">
                      <a16:colId xmlns:a16="http://schemas.microsoft.com/office/drawing/2014/main" val="3407916532"/>
                    </a:ext>
                  </a:extLst>
                </a:gridCol>
              </a:tblGrid>
              <a:tr h="207588">
                <a:tc>
                  <a:txBody>
                    <a:bodyPr/>
                    <a:lstStyle/>
                    <a:p>
                      <a:r>
                        <a:rPr lang="en-GB" sz="1000" dirty="0"/>
                        <a:t>Name </a:t>
                      </a:r>
                    </a:p>
                  </a:txBody>
                  <a:tcPr/>
                </a:tc>
                <a:tc>
                  <a:txBody>
                    <a:bodyPr/>
                    <a:lstStyle/>
                    <a:p>
                      <a:r>
                        <a:rPr lang="en-GB" sz="1000" dirty="0"/>
                        <a:t>Area of work </a:t>
                      </a:r>
                    </a:p>
                  </a:txBody>
                  <a:tcPr/>
                </a:tc>
                <a:tc>
                  <a:txBody>
                    <a:bodyPr/>
                    <a:lstStyle/>
                    <a:p>
                      <a:r>
                        <a:rPr lang="en-GB" sz="1000" dirty="0"/>
                        <a:t>Role </a:t>
                      </a:r>
                    </a:p>
                  </a:txBody>
                  <a:tcPr/>
                </a:tc>
                <a:tc>
                  <a:txBody>
                    <a:bodyPr/>
                    <a:lstStyle/>
                    <a:p>
                      <a:r>
                        <a:rPr lang="en-GB" sz="1050" dirty="0"/>
                        <a:t>Responsibility</a:t>
                      </a:r>
                    </a:p>
                  </a:txBody>
                  <a:tcPr/>
                </a:tc>
                <a:extLst>
                  <a:ext uri="{0D108BD9-81ED-4DB2-BD59-A6C34878D82A}">
                    <a16:rowId xmlns:a16="http://schemas.microsoft.com/office/drawing/2014/main" val="4245194641"/>
                  </a:ext>
                </a:extLst>
              </a:tr>
              <a:tr h="274320">
                <a:tc>
                  <a:txBody>
                    <a:bodyPr/>
                    <a:lstStyle/>
                    <a:p>
                      <a:r>
                        <a:rPr lang="en-GB" sz="1000" dirty="0"/>
                        <a:t>Graham Ebers</a:t>
                      </a:r>
                    </a:p>
                  </a:txBody>
                  <a:tcPr/>
                </a:tc>
                <a:tc>
                  <a:txBody>
                    <a:bodyPr/>
                    <a:lstStyle/>
                    <a:p>
                      <a:r>
                        <a:rPr lang="en-GB" sz="1000" dirty="0"/>
                        <a:t>Director corporate services</a:t>
                      </a:r>
                    </a:p>
                  </a:txBody>
                  <a:tcPr/>
                </a:tc>
                <a:tc>
                  <a:txBody>
                    <a:bodyPr/>
                    <a:lstStyle/>
                    <a:p>
                      <a:r>
                        <a:rPr lang="en-GB" sz="1000" dirty="0"/>
                        <a:t>Sponsor</a:t>
                      </a:r>
                    </a:p>
                  </a:txBody>
                  <a:tcPr/>
                </a:tc>
                <a:tc>
                  <a:txBody>
                    <a:bodyPr/>
                    <a:lstStyle/>
                    <a:p>
                      <a:r>
                        <a:rPr lang="en-GB" sz="1000" dirty="0"/>
                        <a:t>Accountable for delivery </a:t>
                      </a:r>
                    </a:p>
                  </a:txBody>
                  <a:tcPr/>
                </a:tc>
                <a:extLst>
                  <a:ext uri="{0D108BD9-81ED-4DB2-BD59-A6C34878D82A}">
                    <a16:rowId xmlns:a16="http://schemas.microsoft.com/office/drawing/2014/main" val="520616142"/>
                  </a:ext>
                </a:extLst>
              </a:tr>
              <a:tr h="0">
                <a:tc>
                  <a:txBody>
                    <a:bodyPr/>
                    <a:lstStyle/>
                    <a:p>
                      <a:pPr marL="0" marR="0" lvl="0" indent="0" algn="l" defTabSz="439410" rtl="0" eaLnBrk="1" fontAlgn="auto" latinLnBrk="0" hangingPunct="1">
                        <a:lnSpc>
                          <a:spcPct val="100000"/>
                        </a:lnSpc>
                        <a:spcBef>
                          <a:spcPts val="0"/>
                        </a:spcBef>
                        <a:spcAft>
                          <a:spcPts val="0"/>
                        </a:spcAft>
                        <a:buClrTx/>
                        <a:buSzTx/>
                        <a:buFontTx/>
                        <a:buNone/>
                        <a:tabLst/>
                        <a:defRPr/>
                      </a:pPr>
                      <a:r>
                        <a:rPr lang="en-GB" sz="1000" dirty="0"/>
                        <a:t>Steve Moore</a:t>
                      </a:r>
                    </a:p>
                  </a:txBody>
                  <a:tcPr/>
                </a:tc>
                <a:tc>
                  <a:txBody>
                    <a:bodyPr/>
                    <a:lstStyle/>
                    <a:p>
                      <a:r>
                        <a:rPr lang="en-GB" sz="1000" dirty="0"/>
                        <a:t>Director place and growth</a:t>
                      </a:r>
                    </a:p>
                  </a:txBody>
                  <a:tcPr/>
                </a:tc>
                <a:tc>
                  <a:txBody>
                    <a:bodyPr/>
                    <a:lstStyle/>
                    <a:p>
                      <a:r>
                        <a:rPr lang="en-GB" sz="1000" dirty="0"/>
                        <a:t>sponsor</a:t>
                      </a:r>
                    </a:p>
                  </a:txBody>
                  <a:tcPr/>
                </a:tc>
                <a:tc>
                  <a:txBody>
                    <a:bodyPr/>
                    <a:lstStyle/>
                    <a:p>
                      <a:r>
                        <a:rPr lang="en-GB" sz="1000" dirty="0"/>
                        <a:t>Accountable for delivery </a:t>
                      </a:r>
                    </a:p>
                  </a:txBody>
                  <a:tcPr/>
                </a:tc>
                <a:extLst>
                  <a:ext uri="{0D108BD9-81ED-4DB2-BD59-A6C34878D82A}">
                    <a16:rowId xmlns:a16="http://schemas.microsoft.com/office/drawing/2014/main" val="3107483862"/>
                  </a:ext>
                </a:extLst>
              </a:tr>
              <a:tr h="177470">
                <a:tc>
                  <a:txBody>
                    <a:bodyPr/>
                    <a:lstStyle/>
                    <a:p>
                      <a:r>
                        <a:rPr lang="en-GB" sz="1000" dirty="0"/>
                        <a:t>Sally Watkins</a:t>
                      </a:r>
                    </a:p>
                  </a:txBody>
                  <a:tcPr/>
                </a:tc>
                <a:tc>
                  <a:txBody>
                    <a:bodyPr/>
                    <a:lstStyle/>
                    <a:p>
                      <a:r>
                        <a:rPr lang="en-GB" sz="1000" dirty="0"/>
                        <a:t>Assistant director Digital and Design</a:t>
                      </a:r>
                    </a:p>
                  </a:txBody>
                  <a:tcPr/>
                </a:tc>
                <a:tc>
                  <a:txBody>
                    <a:bodyPr/>
                    <a:lstStyle/>
                    <a:p>
                      <a:r>
                        <a:rPr lang="en-GB" sz="1000" dirty="0"/>
                        <a:t>SRO</a:t>
                      </a:r>
                    </a:p>
                  </a:txBody>
                  <a:tcPr/>
                </a:tc>
                <a:tc>
                  <a:txBody>
                    <a:bodyPr/>
                    <a:lstStyle/>
                    <a:p>
                      <a:pPr marL="0" marR="0" lvl="0" indent="0" algn="l" defTabSz="439410" rtl="0" eaLnBrk="1" fontAlgn="auto" latinLnBrk="0" hangingPunct="1">
                        <a:lnSpc>
                          <a:spcPct val="100000"/>
                        </a:lnSpc>
                        <a:spcBef>
                          <a:spcPts val="0"/>
                        </a:spcBef>
                        <a:spcAft>
                          <a:spcPts val="0"/>
                        </a:spcAft>
                        <a:buClrTx/>
                        <a:buSzTx/>
                        <a:buFontTx/>
                        <a:buNone/>
                        <a:tabLst/>
                        <a:defRPr/>
                      </a:pPr>
                      <a:r>
                        <a:rPr lang="en-GB" sz="1000" dirty="0"/>
                        <a:t>Responsible for delivery </a:t>
                      </a:r>
                    </a:p>
                    <a:p>
                      <a:endParaRPr lang="en-GB" sz="1000" dirty="0"/>
                    </a:p>
                  </a:txBody>
                  <a:tcPr/>
                </a:tc>
                <a:extLst>
                  <a:ext uri="{0D108BD9-81ED-4DB2-BD59-A6C34878D82A}">
                    <a16:rowId xmlns:a16="http://schemas.microsoft.com/office/drawing/2014/main" val="3797623549"/>
                  </a:ext>
                </a:extLst>
              </a:tr>
              <a:tr h="0">
                <a:tc>
                  <a:txBody>
                    <a:bodyPr/>
                    <a:lstStyle/>
                    <a:p>
                      <a:r>
                        <a:rPr lang="en-GB" sz="1000" dirty="0"/>
                        <a:t>Mark Gwynne</a:t>
                      </a:r>
                    </a:p>
                  </a:txBody>
                  <a:tcPr/>
                </a:tc>
                <a:tc>
                  <a:txBody>
                    <a:bodyPr/>
                    <a:lstStyle/>
                    <a:p>
                      <a:r>
                        <a:rPr lang="en-GB" sz="1000" dirty="0"/>
                        <a:t>Interim head of insight, strategy and inclusion</a:t>
                      </a:r>
                    </a:p>
                  </a:txBody>
                  <a:tcPr/>
                </a:tc>
                <a:tc>
                  <a:txBody>
                    <a:bodyPr/>
                    <a:lstStyle/>
                    <a:p>
                      <a:r>
                        <a:rPr lang="en-GB" sz="1000" dirty="0"/>
                        <a:t>SRO</a:t>
                      </a:r>
                    </a:p>
                  </a:txBody>
                  <a:tcPr/>
                </a:tc>
                <a:tc>
                  <a:txBody>
                    <a:bodyPr/>
                    <a:lstStyle/>
                    <a:p>
                      <a:pPr marL="0" marR="0" lvl="0" indent="0" algn="l" defTabSz="439410" rtl="0" eaLnBrk="1" fontAlgn="auto" latinLnBrk="0" hangingPunct="1">
                        <a:lnSpc>
                          <a:spcPct val="100000"/>
                        </a:lnSpc>
                        <a:spcBef>
                          <a:spcPts val="0"/>
                        </a:spcBef>
                        <a:spcAft>
                          <a:spcPts val="0"/>
                        </a:spcAft>
                        <a:buClrTx/>
                        <a:buSzTx/>
                        <a:buFontTx/>
                        <a:buNone/>
                        <a:tabLst/>
                        <a:defRPr/>
                      </a:pPr>
                      <a:r>
                        <a:rPr lang="en-GB" sz="1000" dirty="0"/>
                        <a:t>Responsible for delivery </a:t>
                      </a:r>
                    </a:p>
                    <a:p>
                      <a:endParaRPr lang="en-GB" sz="1000" dirty="0"/>
                    </a:p>
                  </a:txBody>
                  <a:tcPr/>
                </a:tc>
                <a:extLst>
                  <a:ext uri="{0D108BD9-81ED-4DB2-BD59-A6C34878D82A}">
                    <a16:rowId xmlns:a16="http://schemas.microsoft.com/office/drawing/2014/main" val="3179937246"/>
                  </a:ext>
                </a:extLst>
              </a:tr>
              <a:tr h="264207">
                <a:tc>
                  <a:txBody>
                    <a:bodyPr/>
                    <a:lstStyle/>
                    <a:p>
                      <a:r>
                        <a:rPr lang="en-GB" sz="1000" dirty="0"/>
                        <a:t>Paul Ohsan-Ellis</a:t>
                      </a:r>
                    </a:p>
                  </a:txBody>
                  <a:tcPr/>
                </a:tc>
                <a:tc>
                  <a:txBody>
                    <a:bodyPr/>
                    <a:lstStyle/>
                    <a:p>
                      <a:r>
                        <a:rPr lang="en-GB" sz="865" b="0" kern="1200" dirty="0">
                          <a:solidFill>
                            <a:schemeClr val="dk1"/>
                          </a:solidFill>
                          <a:effectLst/>
                          <a:latin typeface="+mn-lt"/>
                          <a:ea typeface="+mn-ea"/>
                          <a:cs typeface="+mn-cs"/>
                        </a:rPr>
                        <a:t>Strategic Development and Commercialisation</a:t>
                      </a:r>
                    </a:p>
                    <a:p>
                      <a:r>
                        <a:rPr lang="en-GB" sz="865" b="0" kern="1200" dirty="0">
                          <a:solidFill>
                            <a:schemeClr val="dk1"/>
                          </a:solidFill>
                          <a:effectLst/>
                          <a:latin typeface="+mn-lt"/>
                          <a:ea typeface="+mn-ea"/>
                          <a:cs typeface="+mn-cs"/>
                        </a:rPr>
                        <a:t>Governance Services</a:t>
                      </a:r>
                    </a:p>
                    <a:p>
                      <a:r>
                        <a:rPr lang="en-GB" sz="865" b="0" kern="1200" dirty="0">
                          <a:solidFill>
                            <a:schemeClr val="dk1"/>
                          </a:solidFill>
                          <a:effectLst/>
                          <a:latin typeface="+mn-lt"/>
                          <a:ea typeface="+mn-ea"/>
                          <a:cs typeface="+mn-cs"/>
                        </a:rPr>
                        <a:t>Resources and Assets</a:t>
                      </a:r>
                    </a:p>
                  </a:txBody>
                  <a:tcPr/>
                </a:tc>
                <a:tc>
                  <a:txBody>
                    <a:bodyPr/>
                    <a:lstStyle/>
                    <a:p>
                      <a:r>
                        <a:rPr lang="en-GB" sz="1000" dirty="0"/>
                        <a:t>SME</a:t>
                      </a:r>
                    </a:p>
                  </a:txBody>
                  <a:tcPr/>
                </a:tc>
                <a:tc>
                  <a:txBody>
                    <a:bodyPr/>
                    <a:lstStyle/>
                    <a:p>
                      <a:r>
                        <a:rPr lang="en-GB" sz="1000" dirty="0"/>
                        <a:t>Responsible for data and information integrity</a:t>
                      </a:r>
                    </a:p>
                  </a:txBody>
                  <a:tcPr/>
                </a:tc>
                <a:extLst>
                  <a:ext uri="{0D108BD9-81ED-4DB2-BD59-A6C34878D82A}">
                    <a16:rowId xmlns:a16="http://schemas.microsoft.com/office/drawing/2014/main" val="945294420"/>
                  </a:ext>
                </a:extLst>
              </a:tr>
              <a:tr h="0">
                <a:tc>
                  <a:txBody>
                    <a:bodyPr/>
                    <a:lstStyle/>
                    <a:p>
                      <a:pPr lvl="0">
                        <a:buNone/>
                      </a:pPr>
                      <a:r>
                        <a:rPr lang="en-GB" sz="1000" dirty="0"/>
                        <a:t>Will Roper</a:t>
                      </a:r>
                    </a:p>
                  </a:txBody>
                  <a:tcPr/>
                </a:tc>
                <a:tc>
                  <a:txBody>
                    <a:bodyPr/>
                    <a:lstStyle/>
                    <a:p>
                      <a:pPr marL="0" marR="0" lvl="0" indent="0" algn="l" defTabSz="439410" rtl="0" eaLnBrk="1" fontAlgn="auto" latinLnBrk="0" hangingPunct="1">
                        <a:lnSpc>
                          <a:spcPct val="100000"/>
                        </a:lnSpc>
                        <a:spcBef>
                          <a:spcPts val="0"/>
                        </a:spcBef>
                        <a:spcAft>
                          <a:spcPts val="0"/>
                        </a:spcAft>
                        <a:buClrTx/>
                        <a:buSzTx/>
                        <a:buFontTx/>
                        <a:buNone/>
                        <a:tabLst/>
                        <a:defRPr/>
                      </a:pPr>
                      <a:r>
                        <a:rPr lang="en-GB" sz="1000" dirty="0"/>
                        <a:t>Customer insight and performance manager</a:t>
                      </a:r>
                    </a:p>
                  </a:txBody>
                  <a:tcPr/>
                </a:tc>
                <a:tc>
                  <a:txBody>
                    <a:bodyPr/>
                    <a:lstStyle/>
                    <a:p>
                      <a:pPr lvl="0">
                        <a:buNone/>
                      </a:pPr>
                      <a:r>
                        <a:rPr lang="en-GB" sz="1000" dirty="0"/>
                        <a:t>SME</a:t>
                      </a:r>
                    </a:p>
                  </a:txBody>
                  <a:tcPr/>
                </a:tc>
                <a:tc>
                  <a:txBody>
                    <a:bodyPr/>
                    <a:lstStyle/>
                    <a:p>
                      <a:r>
                        <a:rPr lang="en-GB" sz="1000" dirty="0"/>
                        <a:t> Data and insight  Programme lead</a:t>
                      </a:r>
                    </a:p>
                  </a:txBody>
                  <a:tcPr/>
                </a:tc>
                <a:extLst>
                  <a:ext uri="{0D108BD9-81ED-4DB2-BD59-A6C34878D82A}">
                    <a16:rowId xmlns:a16="http://schemas.microsoft.com/office/drawing/2014/main" val="29669611"/>
                  </a:ext>
                </a:extLst>
              </a:tr>
              <a:tr h="141939">
                <a:tc>
                  <a:txBody>
                    <a:bodyPr/>
                    <a:lstStyle/>
                    <a:p>
                      <a:pPr lvl="0">
                        <a:buNone/>
                      </a:pPr>
                      <a:r>
                        <a:rPr lang="en-GB" sz="1000" dirty="0"/>
                        <a:t>Glynn Davis</a:t>
                      </a:r>
                    </a:p>
                  </a:txBody>
                  <a:tcPr/>
                </a:tc>
                <a:tc>
                  <a:txBody>
                    <a:bodyPr/>
                    <a:lstStyle/>
                    <a:p>
                      <a:pPr lvl="0">
                        <a:buNone/>
                      </a:pPr>
                      <a:r>
                        <a:rPr lang="en-GB" sz="1000" dirty="0"/>
                        <a:t>Head of IT</a:t>
                      </a:r>
                    </a:p>
                  </a:txBody>
                  <a:tcPr/>
                </a:tc>
                <a:tc>
                  <a:txBody>
                    <a:bodyPr/>
                    <a:lstStyle/>
                    <a:p>
                      <a:pPr lvl="0">
                        <a:buNone/>
                      </a:pPr>
                      <a:r>
                        <a:rPr lang="en-US" sz="1000" dirty="0"/>
                        <a:t>SME</a:t>
                      </a:r>
                    </a:p>
                  </a:txBody>
                  <a:tcPr/>
                </a:tc>
                <a:tc>
                  <a:txBody>
                    <a:bodyPr/>
                    <a:lstStyle/>
                    <a:p>
                      <a:r>
                        <a:rPr lang="en-GB" sz="1000" dirty="0"/>
                        <a:t>Responsible for delivery of Systems and cyber security. </a:t>
                      </a:r>
                    </a:p>
                  </a:txBody>
                  <a:tcPr/>
                </a:tc>
                <a:extLst>
                  <a:ext uri="{0D108BD9-81ED-4DB2-BD59-A6C34878D82A}">
                    <a16:rowId xmlns:a16="http://schemas.microsoft.com/office/drawing/2014/main" val="286144784"/>
                  </a:ext>
                </a:extLst>
              </a:tr>
              <a:tr h="274320">
                <a:tc>
                  <a:txBody>
                    <a:bodyPr/>
                    <a:lstStyle/>
                    <a:p>
                      <a:pPr lvl="0">
                        <a:buNone/>
                      </a:pPr>
                      <a:r>
                        <a:rPr lang="en-GB" sz="1000" dirty="0"/>
                        <a:t>Julie Teague</a:t>
                      </a:r>
                    </a:p>
                  </a:txBody>
                  <a:tcPr/>
                </a:tc>
                <a:tc>
                  <a:txBody>
                    <a:bodyPr/>
                    <a:lstStyle/>
                    <a:p>
                      <a:pPr lvl="0">
                        <a:buNone/>
                      </a:pPr>
                      <a:r>
                        <a:rPr lang="en-GB" sz="1000" dirty="0"/>
                        <a:t>Data and development manager</a:t>
                      </a:r>
                    </a:p>
                  </a:txBody>
                  <a:tcPr/>
                </a:tc>
                <a:tc>
                  <a:txBody>
                    <a:bodyPr/>
                    <a:lstStyle/>
                    <a:p>
                      <a:pPr lvl="0">
                        <a:buNone/>
                      </a:pPr>
                      <a:r>
                        <a:rPr lang="en-GB" sz="1000" dirty="0"/>
                        <a:t>SME</a:t>
                      </a:r>
                    </a:p>
                  </a:txBody>
                  <a:tcPr/>
                </a:tc>
                <a:tc>
                  <a:txBody>
                    <a:bodyPr/>
                    <a:lstStyle/>
                    <a:p>
                      <a:pPr lvl="0">
                        <a:buNone/>
                      </a:pPr>
                      <a:r>
                        <a:rPr lang="en-GB" sz="1050" dirty="0"/>
                        <a:t>Responsible for data development/source</a:t>
                      </a:r>
                    </a:p>
                  </a:txBody>
                  <a:tcPr/>
                </a:tc>
                <a:extLst>
                  <a:ext uri="{0D108BD9-81ED-4DB2-BD59-A6C34878D82A}">
                    <a16:rowId xmlns:a16="http://schemas.microsoft.com/office/drawing/2014/main" val="2838817797"/>
                  </a:ext>
                </a:extLst>
              </a:tr>
              <a:tr h="274320">
                <a:tc>
                  <a:txBody>
                    <a:bodyPr/>
                    <a:lstStyle/>
                    <a:p>
                      <a:pPr lvl="0">
                        <a:buNone/>
                      </a:pPr>
                      <a:r>
                        <a:rPr lang="en-GB" sz="1000" dirty="0"/>
                        <a:t>James Bull</a:t>
                      </a:r>
                    </a:p>
                  </a:txBody>
                  <a:tcPr/>
                </a:tc>
                <a:tc>
                  <a:txBody>
                    <a:bodyPr/>
                    <a:lstStyle/>
                    <a:p>
                      <a:pPr lvl="0">
                        <a:buNone/>
                      </a:pPr>
                      <a:r>
                        <a:rPr lang="en-GB" sz="1000" dirty="0"/>
                        <a:t>Infrastructure Architect</a:t>
                      </a:r>
                    </a:p>
                  </a:txBody>
                  <a:tcPr/>
                </a:tc>
                <a:tc>
                  <a:txBody>
                    <a:bodyPr/>
                    <a:lstStyle/>
                    <a:p>
                      <a:pPr lvl="0">
                        <a:buNone/>
                      </a:pPr>
                      <a:r>
                        <a:rPr lang="en-GB" sz="1000" dirty="0"/>
                        <a:t>SME</a:t>
                      </a:r>
                    </a:p>
                  </a:txBody>
                  <a:tcPr/>
                </a:tc>
                <a:tc>
                  <a:txBody>
                    <a:bodyPr/>
                    <a:lstStyle/>
                    <a:p>
                      <a:pPr lvl="0">
                        <a:buNone/>
                      </a:pPr>
                      <a:r>
                        <a:rPr lang="en-GB" sz="1050" dirty="0"/>
                        <a:t>Responsible for infrastructure architect</a:t>
                      </a:r>
                    </a:p>
                  </a:txBody>
                  <a:tcPr/>
                </a:tc>
                <a:extLst>
                  <a:ext uri="{0D108BD9-81ED-4DB2-BD59-A6C34878D82A}">
                    <a16:rowId xmlns:a16="http://schemas.microsoft.com/office/drawing/2014/main" val="3566095002"/>
                  </a:ext>
                </a:extLst>
              </a:tr>
              <a:tr h="274320">
                <a:tc>
                  <a:txBody>
                    <a:bodyPr/>
                    <a:lstStyle/>
                    <a:p>
                      <a:pPr lvl="0">
                        <a:buNone/>
                      </a:pPr>
                      <a:r>
                        <a:rPr lang="en-GB" sz="1000" dirty="0"/>
                        <a:t>Louise Griffin</a:t>
                      </a:r>
                    </a:p>
                  </a:txBody>
                  <a:tcPr/>
                </a:tc>
                <a:tc>
                  <a:txBody>
                    <a:bodyPr/>
                    <a:lstStyle/>
                    <a:p>
                      <a:pPr lvl="0">
                        <a:buNone/>
                      </a:pPr>
                      <a:r>
                        <a:rPr lang="en-GB" sz="1000" dirty="0"/>
                        <a:t>Performance Analysist</a:t>
                      </a:r>
                    </a:p>
                  </a:txBody>
                  <a:tcPr/>
                </a:tc>
                <a:tc>
                  <a:txBody>
                    <a:bodyPr/>
                    <a:lstStyle/>
                    <a:p>
                      <a:pPr lvl="0">
                        <a:buNone/>
                      </a:pPr>
                      <a:r>
                        <a:rPr lang="en-GB" sz="1000" dirty="0"/>
                        <a:t>SME</a:t>
                      </a:r>
                    </a:p>
                  </a:txBody>
                  <a:tcPr/>
                </a:tc>
                <a:tc>
                  <a:txBody>
                    <a:bodyPr/>
                    <a:lstStyle/>
                    <a:p>
                      <a:pPr lvl="0">
                        <a:buNone/>
                      </a:pPr>
                      <a:r>
                        <a:rPr lang="en-GB" sz="1050" dirty="0"/>
                        <a:t>Responsible for corporate performance KPI (insight)</a:t>
                      </a:r>
                    </a:p>
                  </a:txBody>
                  <a:tcPr/>
                </a:tc>
                <a:extLst>
                  <a:ext uri="{0D108BD9-81ED-4DB2-BD59-A6C34878D82A}">
                    <a16:rowId xmlns:a16="http://schemas.microsoft.com/office/drawing/2014/main" val="2518899824"/>
                  </a:ext>
                </a:extLst>
              </a:tr>
              <a:tr h="425980">
                <a:tc>
                  <a:txBody>
                    <a:bodyPr/>
                    <a:lstStyle/>
                    <a:p>
                      <a:pPr lvl="0">
                        <a:buNone/>
                      </a:pPr>
                      <a:r>
                        <a:rPr lang="en-GB" sz="1000" dirty="0"/>
                        <a:t>Paula Hatch</a:t>
                      </a:r>
                    </a:p>
                  </a:txBody>
                  <a:tcPr/>
                </a:tc>
                <a:tc>
                  <a:txBody>
                    <a:bodyPr/>
                    <a:lstStyle/>
                    <a:p>
                      <a:pPr lvl="0">
                        <a:buNone/>
                      </a:pPr>
                      <a:r>
                        <a:rPr lang="en-GB" sz="1000" dirty="0"/>
                        <a:t>Infrastructure team lead</a:t>
                      </a:r>
                    </a:p>
                  </a:txBody>
                  <a:tcPr/>
                </a:tc>
                <a:tc>
                  <a:txBody>
                    <a:bodyPr/>
                    <a:lstStyle/>
                    <a:p>
                      <a:pPr marL="0" marR="0" lvl="0" indent="0" algn="l" defTabSz="43941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effectLst/>
                          <a:uLnTx/>
                          <a:uFillTx/>
                          <a:latin typeface="Calibri"/>
                          <a:ea typeface="+mn-ea"/>
                          <a:cs typeface="+mn-cs"/>
                        </a:rPr>
                        <a:t>SME</a:t>
                      </a:r>
                    </a:p>
                  </a:txBody>
                  <a:tcPr/>
                </a:tc>
                <a:tc>
                  <a:txBody>
                    <a:bodyPr/>
                    <a:lstStyle/>
                    <a:p>
                      <a:pPr lvl="0">
                        <a:buNone/>
                      </a:pPr>
                      <a:r>
                        <a:rPr lang="en-GB" sz="1050" dirty="0"/>
                        <a:t>Responsible for infrastructure team</a:t>
                      </a:r>
                    </a:p>
                  </a:txBody>
                  <a:tcPr/>
                </a:tc>
                <a:extLst>
                  <a:ext uri="{0D108BD9-81ED-4DB2-BD59-A6C34878D82A}">
                    <a16:rowId xmlns:a16="http://schemas.microsoft.com/office/drawing/2014/main" val="2034769003"/>
                  </a:ext>
                </a:extLst>
              </a:tr>
              <a:tr h="274320">
                <a:tc>
                  <a:txBody>
                    <a:bodyPr/>
                    <a:lstStyle/>
                    <a:p>
                      <a:pPr lvl="0">
                        <a:buNone/>
                      </a:pPr>
                      <a:r>
                        <a:rPr lang="en-GB" sz="1000" dirty="0"/>
                        <a:t>Lisa Ma</a:t>
                      </a:r>
                    </a:p>
                  </a:txBody>
                  <a:tcPr/>
                </a:tc>
                <a:tc>
                  <a:txBody>
                    <a:bodyPr/>
                    <a:lstStyle/>
                    <a:p>
                      <a:pPr lvl="0">
                        <a:buNone/>
                      </a:pPr>
                      <a:r>
                        <a:rPr lang="en-GB" sz="1000" dirty="0"/>
                        <a:t>Internal communications and engagement</a:t>
                      </a:r>
                    </a:p>
                  </a:txBody>
                  <a:tcPr/>
                </a:tc>
                <a:tc>
                  <a:txBody>
                    <a:bodyPr/>
                    <a:lstStyle/>
                    <a:p>
                      <a:pPr marL="0" marR="0" lvl="0" indent="0" algn="l" defTabSz="43941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effectLst/>
                          <a:uLnTx/>
                          <a:uFillTx/>
                          <a:latin typeface="Calibri"/>
                          <a:ea typeface="+mn-ea"/>
                          <a:cs typeface="+mn-cs"/>
                        </a:rPr>
                        <a:t>SME</a:t>
                      </a:r>
                    </a:p>
                  </a:txBody>
                  <a:tcPr/>
                </a:tc>
                <a:tc>
                  <a:txBody>
                    <a:bodyPr/>
                    <a:lstStyle/>
                    <a:p>
                      <a:pPr lvl="0">
                        <a:buNone/>
                      </a:pPr>
                      <a:r>
                        <a:rPr lang="en-GB" sz="1050" dirty="0"/>
                        <a:t>Responsible for internal Communications</a:t>
                      </a:r>
                    </a:p>
                  </a:txBody>
                  <a:tcPr/>
                </a:tc>
                <a:extLst>
                  <a:ext uri="{0D108BD9-81ED-4DB2-BD59-A6C34878D82A}">
                    <a16:rowId xmlns:a16="http://schemas.microsoft.com/office/drawing/2014/main" val="3078016957"/>
                  </a:ext>
                </a:extLst>
              </a:tr>
              <a:tr h="274320">
                <a:tc>
                  <a:txBody>
                    <a:bodyPr/>
                    <a:lstStyle/>
                    <a:p>
                      <a:pPr lvl="0">
                        <a:buNone/>
                      </a:pPr>
                      <a:r>
                        <a:rPr lang="en-GB" sz="1050" dirty="0"/>
                        <a:t>Simpsons</a:t>
                      </a:r>
                    </a:p>
                  </a:txBody>
                  <a:tcPr/>
                </a:tc>
                <a:tc>
                  <a:txBody>
                    <a:bodyPr/>
                    <a:lstStyle/>
                    <a:p>
                      <a:pPr lvl="0">
                        <a:buNone/>
                      </a:pPr>
                      <a:r>
                        <a:rPr lang="en-GB" sz="1050" dirty="0"/>
                        <a:t>External  expert partner for data platform and </a:t>
                      </a:r>
                      <a:r>
                        <a:rPr lang="en-GB" sz="1050" dirty="0" err="1"/>
                        <a:t>Powerbi</a:t>
                      </a:r>
                      <a:r>
                        <a:rPr lang="en-GB" sz="1050" dirty="0"/>
                        <a:t> rollout</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kumimoji="0" lang="en-GB" sz="1050" b="0" i="0" u="none" strike="noStrike" kern="1200" cap="none" spc="0" normalizeH="0" baseline="0" noProof="0" dirty="0">
                          <a:ln>
                            <a:noFill/>
                          </a:ln>
                          <a:effectLst/>
                          <a:uLnTx/>
                          <a:uFillTx/>
                          <a:latin typeface="Calibri"/>
                          <a:ea typeface="+mn-ea"/>
                          <a:cs typeface="+mn-cs"/>
                        </a:rPr>
                        <a:t>Project</a:t>
                      </a:r>
                      <a:r>
                        <a:rPr lang="en-GB" sz="1050" b="0" i="0" u="none" strike="noStrike" kern="1200" cap="none" spc="0" normalizeH="0" baseline="0" noProof="0" dirty="0">
                          <a:ln>
                            <a:noFill/>
                          </a:ln>
                          <a:effectLst/>
                          <a:uLnTx/>
                          <a:uFillTx/>
                          <a:latin typeface="Calibri"/>
                          <a:ea typeface="+mn-ea"/>
                          <a:cs typeface="+mn-cs"/>
                        </a:rPr>
                        <a:t> </a:t>
                      </a:r>
                      <a:endParaRPr kumimoji="0" lang="en-GB" sz="1050" b="0" i="0" u="none" strike="noStrike" kern="1200" cap="none" spc="0" normalizeH="0" baseline="0" noProof="0" dirty="0">
                        <a:ln>
                          <a:noFill/>
                        </a:ln>
                        <a:effectLst/>
                        <a:uLnTx/>
                        <a:uFillTx/>
                        <a:latin typeface="Calibri"/>
                        <a:ea typeface="+mn-ea"/>
                        <a:cs typeface="+mn-cs"/>
                      </a:endParaRPr>
                    </a:p>
                  </a:txBody>
                  <a:tcPr/>
                </a:tc>
                <a:tc>
                  <a:txBody>
                    <a:bodyPr/>
                    <a:lstStyle/>
                    <a:p>
                      <a:pPr lvl="0">
                        <a:buNone/>
                      </a:pPr>
                      <a:r>
                        <a:rPr lang="en-GB" sz="850" b="0" i="0" u="none" strike="noStrike" kern="1200" baseline="0" dirty="0">
                          <a:solidFill>
                            <a:schemeClr val="dk1"/>
                          </a:solidFill>
                          <a:latin typeface="+mn-lt"/>
                          <a:ea typeface="+mn-ea"/>
                          <a:cs typeface="+mn-cs"/>
                        </a:rPr>
                        <a:t>Responsible for the support to design and deliver - Wokingham’s Corporate Dashboard, Directorate dash boards and supporting Data Platform.</a:t>
                      </a:r>
                      <a:endParaRPr lang="en-GB" sz="850" dirty="0"/>
                    </a:p>
                  </a:txBody>
                  <a:tcPr/>
                </a:tc>
                <a:extLst>
                  <a:ext uri="{0D108BD9-81ED-4DB2-BD59-A6C34878D82A}">
                    <a16:rowId xmlns:a16="http://schemas.microsoft.com/office/drawing/2014/main" val="1819706576"/>
                  </a:ext>
                </a:extLst>
              </a:tr>
            </a:tbl>
          </a:graphicData>
        </a:graphic>
      </p:graphicFrame>
    </p:spTree>
    <p:extLst>
      <p:ext uri="{BB962C8B-B14F-4D97-AF65-F5344CB8AC3E}">
        <p14:creationId xmlns:p14="http://schemas.microsoft.com/office/powerpoint/2010/main" val="3376526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6363665"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Climate Change Assessment</a:t>
            </a:r>
          </a:p>
        </p:txBody>
      </p:sp>
      <p:sp>
        <p:nvSpPr>
          <p:cNvPr id="5" name="TextBox 4">
            <a:extLst>
              <a:ext uri="{FF2B5EF4-FFF2-40B4-BE49-F238E27FC236}">
                <a16:creationId xmlns:a16="http://schemas.microsoft.com/office/drawing/2014/main" id="{199F4F6C-E8E7-4978-84D7-D5DD7273A54A}"/>
              </a:ext>
            </a:extLst>
          </p:cNvPr>
          <p:cNvSpPr txBox="1"/>
          <p:nvPr/>
        </p:nvSpPr>
        <p:spPr>
          <a:xfrm>
            <a:off x="412602" y="942768"/>
            <a:ext cx="8534399" cy="2868478"/>
          </a:xfrm>
          <a:prstGeom prst="rect">
            <a:avLst/>
          </a:prstGeom>
          <a:noFill/>
        </p:spPr>
        <p:txBody>
          <a:bodyPr wrap="square" lIns="91440" tIns="45720" rIns="91440" bIns="45720" anchor="t">
            <a:spAutoFit/>
          </a:bodyPr>
          <a:lstStyle/>
          <a:p>
            <a:pPr lvl="0" fontAlgn="ctr">
              <a:buSzPct val="70000"/>
              <a:tabLst>
                <a:tab pos="457200" algn="l"/>
              </a:tabLst>
            </a:pPr>
            <a:r>
              <a:rPr lang="en-GB" sz="1100" dirty="0">
                <a:effectLst/>
                <a:latin typeface="Calibri"/>
                <a:ea typeface="Calibri" panose="020F0502020204030204" pitchFamily="34" charset="0"/>
                <a:cs typeface="Calibri"/>
              </a:rPr>
              <a:t>WBC declared a climate emergency in 2019 committing to net zero by 2030.</a:t>
            </a:r>
          </a:p>
          <a:p>
            <a:pPr lvl="0" fontAlgn="ctr">
              <a:buSzPct val="70000"/>
              <a:tabLst>
                <a:tab pos="457200" algn="l"/>
              </a:tabLst>
            </a:pPr>
            <a:r>
              <a:rPr lang="en-GB" sz="1100" dirty="0">
                <a:latin typeface="Calibri"/>
                <a:ea typeface="Calibri" panose="020F0502020204030204" pitchFamily="34" charset="0"/>
                <a:cs typeface="Calibri"/>
              </a:rPr>
              <a:t>There is a recommendation for </a:t>
            </a:r>
            <a:r>
              <a:rPr lang="en-GB" sz="1100" dirty="0">
                <a:effectLst/>
                <a:latin typeface="Calibri"/>
                <a:ea typeface="Calibri" panose="020F0502020204030204" pitchFamily="34" charset="0"/>
                <a:cs typeface="Calibri"/>
              </a:rPr>
              <a:t>the Council to consider the impact of climate change on all its actions and decisions. This must include a transparent, calculated carbon impact assessment of each proposal/project. </a:t>
            </a:r>
            <a:r>
              <a:rPr lang="en-GB" sz="1100" dirty="0">
                <a:latin typeface="Calibri"/>
                <a:ea typeface="Calibri" panose="020F0502020204030204" pitchFamily="34" charset="0"/>
                <a:cs typeface="Calibri"/>
              </a:rPr>
              <a:t>New government commitments and upcoming policies in this area which will need to be followed. </a:t>
            </a:r>
            <a:r>
              <a:rPr lang="en-GB" sz="1100" dirty="0">
                <a:effectLst/>
                <a:latin typeface="Calibri"/>
                <a:ea typeface="Calibri" panose="020F0502020204030204" pitchFamily="34" charset="0"/>
                <a:cs typeface="Calibri"/>
              </a:rPr>
              <a:t>There is a need to embed climate change within council operations and decisions from the early stages.</a:t>
            </a:r>
          </a:p>
          <a:p>
            <a:pPr marL="0" marR="0" lvl="0" indent="0" algn="l" defTabSz="914400" rtl="0" eaLnBrk="1" fontAlgn="ctr" latinLnBrk="0" hangingPunct="1">
              <a:lnSpc>
                <a:spcPct val="100000"/>
              </a:lnSpc>
              <a:spcBef>
                <a:spcPct val="20000"/>
              </a:spcBef>
              <a:spcAft>
                <a:spcPct val="0"/>
              </a:spcAft>
              <a:buClrTx/>
              <a:buSzPts val="1000"/>
              <a:buFontTx/>
              <a:buNone/>
              <a:tabLst>
                <a:tab pos="457200" algn="l"/>
              </a:tabLst>
              <a:defRPr/>
            </a:pPr>
            <a:r>
              <a:rPr kumimoji="0" lang="en-GB" sz="1100" b="0" i="0" u="none" strike="noStrike" kern="0" cap="none" spc="0" normalizeH="0" baseline="0" noProof="0" dirty="0">
                <a:ln>
                  <a:noFill/>
                </a:ln>
                <a:solidFill>
                  <a:srgbClr val="000000"/>
                </a:solidFill>
                <a:effectLst/>
                <a:uLnTx/>
                <a:uFillTx/>
                <a:latin typeface="Calibri"/>
                <a:ea typeface="Calibri" panose="020F0502020204030204" pitchFamily="34" charset="0"/>
                <a:cs typeface="Calibri"/>
              </a:rPr>
              <a:t>The tool:</a:t>
            </a:r>
            <a:endParaRPr lang="en-GB" sz="1100" b="0" i="0" u="none" strike="noStrike" kern="0" cap="none" spc="0" normalizeH="0" baseline="0" noProof="0" dirty="0">
              <a:ln>
                <a:noFill/>
              </a:ln>
              <a:solidFill>
                <a:srgbClr val="000000"/>
              </a:solidFill>
              <a:effectLst/>
              <a:uLnTx/>
              <a:uFillTx/>
              <a:latin typeface="Calibri"/>
              <a:ea typeface="Calibri" panose="020F0502020204030204" pitchFamily="34" charset="0"/>
              <a:cs typeface="Calibri"/>
            </a:endParaRPr>
          </a:p>
          <a:p>
            <a:pPr marL="342900" marR="0" lvl="0" indent="-342900" algn="l" defTabSz="914400" rtl="0" eaLnBrk="1" fontAlgn="ctr" latinLnBrk="0" hangingPunct="1">
              <a:lnSpc>
                <a:spcPct val="100000"/>
              </a:lnSpc>
              <a:spcBef>
                <a:spcPct val="20000"/>
              </a:spcBef>
              <a:spcAft>
                <a:spcPct val="0"/>
              </a:spcAft>
              <a:buClrTx/>
              <a:buSzPts val="1000"/>
              <a:buFont typeface="Symbol" panose="05050102010706020507" pitchFamily="18" charset="2"/>
              <a:buChar char=""/>
              <a:tabLst>
                <a:tab pos="457200" algn="l"/>
              </a:tabLst>
              <a:defRPr/>
            </a:pPr>
            <a:r>
              <a:rPr kumimoji="0" lang="en-GB" sz="1100" b="0" i="0" u="none" strike="noStrike" kern="0" cap="none" spc="0" normalizeH="0" baseline="0" noProof="0" dirty="0">
                <a:ln>
                  <a:noFill/>
                </a:ln>
                <a:solidFill>
                  <a:srgbClr val="000000"/>
                </a:solidFill>
                <a:effectLst/>
                <a:uLnTx/>
                <a:uFillTx/>
                <a:latin typeface="Calibri"/>
                <a:ea typeface="Calibri"/>
                <a:cs typeface="Calibri"/>
              </a:rPr>
              <a:t>Outlines the expected impacts across a number of areas.</a:t>
            </a:r>
            <a:endParaRPr lang="en-GB" sz="1100" b="0" i="0" u="none" strike="noStrike" kern="0" cap="none" spc="0" normalizeH="0" baseline="0" noProof="0" dirty="0">
              <a:ln>
                <a:noFill/>
              </a:ln>
              <a:solidFill>
                <a:srgbClr val="000000"/>
              </a:solidFill>
              <a:effectLst/>
              <a:uLnTx/>
              <a:uFillTx/>
              <a:latin typeface="Calibri"/>
              <a:ea typeface="Calibri"/>
              <a:cs typeface="Calibri"/>
            </a:endParaRPr>
          </a:p>
          <a:p>
            <a:pPr marL="342900" marR="0" lvl="0" indent="-342900" algn="l" defTabSz="914400" rtl="0" eaLnBrk="1" fontAlgn="ctr" latinLnBrk="0" hangingPunct="1">
              <a:lnSpc>
                <a:spcPct val="100000"/>
              </a:lnSpc>
              <a:spcBef>
                <a:spcPct val="20000"/>
              </a:spcBef>
              <a:spcAft>
                <a:spcPct val="0"/>
              </a:spcAft>
              <a:buClrTx/>
              <a:buSzPts val="1000"/>
              <a:buFont typeface="Symbol" panose="05050102010706020507" pitchFamily="18" charset="2"/>
              <a:buChar char=""/>
              <a:tabLst>
                <a:tab pos="457200" algn="l"/>
              </a:tabLst>
              <a:defRPr/>
            </a:pPr>
            <a:r>
              <a:rPr kumimoji="0" lang="en-GB" sz="1100" b="0" i="0" u="none" strike="noStrike" kern="0" cap="none" spc="0" normalizeH="0" baseline="0" noProof="0" dirty="0">
                <a:ln>
                  <a:noFill/>
                </a:ln>
                <a:solidFill>
                  <a:srgbClr val="000000"/>
                </a:solidFill>
                <a:effectLst/>
                <a:uLnTx/>
                <a:uFillTx/>
                <a:latin typeface="Calibri"/>
                <a:ea typeface="Calibri" panose="020F0502020204030204" pitchFamily="34" charset="0"/>
                <a:cs typeface="Calibri"/>
              </a:rPr>
              <a:t>Assesses potential mitigation options, helping demonstrate both internally and externally that we are taking such into consideration throughout.</a:t>
            </a:r>
            <a:endParaRPr lang="en-GB" sz="1100" b="0" i="0" u="none" strike="noStrike" kern="0" cap="none" spc="0" normalizeH="0" baseline="0" noProof="0" dirty="0">
              <a:ln>
                <a:noFill/>
              </a:ln>
              <a:solidFill>
                <a:srgbClr val="000000"/>
              </a:solidFill>
              <a:effectLst/>
              <a:uLnTx/>
              <a:uFillTx/>
              <a:latin typeface="Calibri"/>
              <a:ea typeface="Calibri" panose="020F0502020204030204" pitchFamily="34" charset="0"/>
              <a:cs typeface="Calibri"/>
            </a:endParaRPr>
          </a:p>
          <a:p>
            <a:pPr marL="342900" marR="0" lvl="0" indent="-342900" algn="l" defTabSz="914400" rtl="0" eaLnBrk="1" fontAlgn="ctr" latinLnBrk="0" hangingPunct="1">
              <a:lnSpc>
                <a:spcPct val="100000"/>
              </a:lnSpc>
              <a:spcBef>
                <a:spcPct val="20000"/>
              </a:spcBef>
              <a:spcAft>
                <a:spcPct val="0"/>
              </a:spcAft>
              <a:buClrTx/>
              <a:buSzPts val="1000"/>
              <a:buFont typeface="Symbol" panose="05050102010706020507" pitchFamily="18" charset="2"/>
              <a:buChar char=""/>
              <a:tabLst>
                <a:tab pos="457200" algn="l"/>
              </a:tabLst>
              <a:defRPr/>
            </a:pPr>
            <a:r>
              <a:rPr kumimoji="0" lang="en-GB" sz="1100" b="0" i="0" u="none" strike="noStrike" kern="0" cap="none" spc="0" normalizeH="0" baseline="0" noProof="0" dirty="0">
                <a:ln>
                  <a:noFill/>
                </a:ln>
                <a:solidFill>
                  <a:srgbClr val="000000"/>
                </a:solidFill>
                <a:effectLst/>
                <a:uLnTx/>
                <a:uFillTx/>
                <a:latin typeface="Calibri"/>
                <a:cs typeface="+mn-cs"/>
              </a:rPr>
              <a:t>It is not designed to replace or duplicate environmental impact assessments.</a:t>
            </a:r>
            <a:endParaRPr lang="en-GB" sz="1100" b="0" i="0" u="none" strike="noStrike" kern="0" cap="none" spc="0" normalizeH="0" baseline="0" noProof="0" dirty="0">
              <a:ln>
                <a:noFill/>
              </a:ln>
              <a:solidFill>
                <a:srgbClr val="000000"/>
              </a:solidFill>
              <a:effectLst/>
              <a:uLnTx/>
              <a:uFillTx/>
              <a:latin typeface="Calibri"/>
              <a:cs typeface="Calibri"/>
            </a:endParaRPr>
          </a:p>
          <a:p>
            <a:pPr marL="342900" indent="-342900">
              <a:spcBef>
                <a:spcPct val="20000"/>
              </a:spcBef>
              <a:spcAft>
                <a:spcPct val="0"/>
              </a:spcAft>
              <a:buSzPts val="1000"/>
              <a:buFont typeface="Symbol" panose="05050102010706020507" pitchFamily="18" charset="2"/>
              <a:buChar char=""/>
              <a:tabLst>
                <a:tab pos="457200" algn="l"/>
              </a:tabLst>
            </a:pPr>
            <a:endParaRPr lang="en-GB" sz="1100" kern="0" dirty="0">
              <a:effectLst/>
              <a:latin typeface="Calibri" panose="020F0502020204030204" pitchFamily="34" charset="0"/>
              <a:ea typeface="Calibri" panose="020F0502020204030204" pitchFamily="34" charset="0"/>
              <a:cs typeface="Calibri"/>
            </a:endParaRPr>
          </a:p>
          <a:p>
            <a:pPr>
              <a:spcBef>
                <a:spcPct val="20000"/>
              </a:spcBef>
              <a:spcAft>
                <a:spcPct val="0"/>
              </a:spcAft>
              <a:buSzPts val="1000"/>
              <a:tabLst>
                <a:tab pos="457200" algn="l"/>
              </a:tabLst>
            </a:pPr>
            <a:endParaRPr lang="en-GB" sz="1100" kern="0" dirty="0">
              <a:latin typeface="Calibri" panose="020F0502020204030204" pitchFamily="34" charset="0"/>
              <a:ea typeface="Calibri" panose="020F0502020204030204" pitchFamily="34" charset="0"/>
              <a:cs typeface="Calibri" panose="020F0502020204030204" pitchFamily="34" charset="0"/>
            </a:endParaRPr>
          </a:p>
          <a:p>
            <a:pPr>
              <a:spcBef>
                <a:spcPct val="20000"/>
              </a:spcBef>
              <a:spcAft>
                <a:spcPct val="0"/>
              </a:spcAft>
              <a:buSzPts val="1000"/>
              <a:tabLst>
                <a:tab pos="457200" algn="l"/>
              </a:tabLst>
            </a:pPr>
            <a:r>
              <a:rPr lang="en-GB" sz="1100" b="1" i="1" kern="0" dirty="0">
                <a:latin typeface="Calibri"/>
                <a:ea typeface="Calibri" panose="020F0502020204030204" pitchFamily="34" charset="0"/>
                <a:cs typeface="Calibri"/>
              </a:rPr>
              <a:t>This project will support our climate emergency plan – by providing insight to inform its progress and actions.  It does not directly impact the climate or effect our climate goals due to the nature of the project scope. It will put in place foundations for data to provide insight into  our efforts.</a:t>
            </a:r>
            <a:endParaRPr lang="en-GB" sz="1100" b="1" i="1" kern="0" dirty="0">
              <a:latin typeface="Calibri"/>
              <a:ea typeface="Calibri" panose="020F0502020204030204" pitchFamily="34" charset="0"/>
              <a:cs typeface="Calibri" panose="020F0502020204030204" pitchFamily="34" charset="0"/>
            </a:endParaRPr>
          </a:p>
          <a:p>
            <a:pPr fontAlgn="ctr">
              <a:buSzPct val="70000"/>
              <a:tabLst>
                <a:tab pos="457200" algn="l"/>
              </a:tabLst>
            </a:pPr>
            <a:endParaRPr lang="en-GB" sz="11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88886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4725909"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Assumptions</a:t>
            </a:r>
          </a:p>
        </p:txBody>
      </p:sp>
      <p:sp>
        <p:nvSpPr>
          <p:cNvPr id="21" name="TextBox 20">
            <a:extLst>
              <a:ext uri="{FF2B5EF4-FFF2-40B4-BE49-F238E27FC236}">
                <a16:creationId xmlns:a16="http://schemas.microsoft.com/office/drawing/2014/main" id="{5504E5CD-C019-4CB8-800A-4BA07BEF8350}"/>
              </a:ext>
            </a:extLst>
          </p:cNvPr>
          <p:cNvSpPr txBox="1"/>
          <p:nvPr/>
        </p:nvSpPr>
        <p:spPr>
          <a:xfrm>
            <a:off x="412602" y="1164012"/>
            <a:ext cx="8263565" cy="1169551"/>
          </a:xfrm>
          <a:prstGeom prst="rect">
            <a:avLst/>
          </a:prstGeom>
          <a:noFill/>
        </p:spPr>
        <p:txBody>
          <a:bodyPr wrap="square">
            <a:spAutoFit/>
          </a:bodyPr>
          <a:lstStyle/>
          <a:p>
            <a:pPr fontAlgn="ctr"/>
            <a:endParaRPr lang="en-US" sz="1400" dirty="0"/>
          </a:p>
          <a:p>
            <a:pPr fontAlgn="ctr"/>
            <a:endParaRPr lang="en-US" sz="1400" dirty="0"/>
          </a:p>
          <a:p>
            <a:pPr fontAlgn="ctr"/>
            <a:endParaRPr lang="en-US" sz="1400" dirty="0"/>
          </a:p>
          <a:p>
            <a:pPr marL="0" algn="l" rtl="0" eaLnBrk="1" fontAlgn="ctr" latinLnBrk="0" hangingPunct="1">
              <a:spcBef>
                <a:spcPts val="0"/>
              </a:spcBef>
              <a:spcAft>
                <a:spcPts val="0"/>
              </a:spcAft>
            </a:pPr>
            <a:r>
              <a:rPr lang="en-US" sz="1400" b="0" i="0" u="none" strike="noStrike" kern="1200" dirty="0">
                <a:solidFill>
                  <a:srgbClr val="FFFFFF"/>
                </a:solidFill>
                <a:effectLst/>
              </a:rPr>
              <a:t>Apprenticeships</a:t>
            </a:r>
            <a:endParaRPr lang="en-GB" sz="1400" b="0" i="0" u="none" strike="noStrike" dirty="0">
              <a:effectLst/>
            </a:endParaRPr>
          </a:p>
          <a:p>
            <a:pPr lvl="0">
              <a:buNone/>
            </a:pPr>
            <a:endParaRPr lang="en-GB" sz="1400" b="0" i="0" u="none" strike="noStrike" noProof="0" dirty="0"/>
          </a:p>
        </p:txBody>
      </p:sp>
      <p:sp>
        <p:nvSpPr>
          <p:cNvPr id="6" name="TextBox 5">
            <a:extLst>
              <a:ext uri="{FF2B5EF4-FFF2-40B4-BE49-F238E27FC236}">
                <a16:creationId xmlns:a16="http://schemas.microsoft.com/office/drawing/2014/main" id="{BE6B5EE2-1AFF-4CF7-A823-1ABDAD86DA5F}"/>
              </a:ext>
            </a:extLst>
          </p:cNvPr>
          <p:cNvSpPr txBox="1"/>
          <p:nvPr/>
        </p:nvSpPr>
        <p:spPr>
          <a:xfrm>
            <a:off x="241300" y="977901"/>
            <a:ext cx="8477588" cy="55187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endParaRPr lang="en-US" sz="1400" dirty="0">
              <a:cs typeface="Calibri"/>
            </a:endParaRPr>
          </a:p>
          <a:p>
            <a:pPr marL="285750" indent="-285750">
              <a:buFont typeface="Arial" panose="020B0604020202020204" pitchFamily="34" charset="0"/>
              <a:buChar char="•"/>
            </a:pPr>
            <a:r>
              <a:rPr lang="en-US" sz="1400" dirty="0">
                <a:cs typeface="Calibri"/>
              </a:rPr>
              <a:t>Simpsons will be our expert and will start be on board by 13/12</a:t>
            </a:r>
          </a:p>
          <a:p>
            <a:pPr marL="285750" indent="-285750">
              <a:buFont typeface="Arial" panose="020B0604020202020204" pitchFamily="34" charset="0"/>
              <a:buChar char="•"/>
            </a:pPr>
            <a:endParaRPr lang="en-US" sz="1400" dirty="0">
              <a:cs typeface="Calibri"/>
            </a:endParaRPr>
          </a:p>
          <a:p>
            <a:pPr marL="285750" indent="-285750">
              <a:buFont typeface="Arial" panose="020B0604020202020204" pitchFamily="34" charset="0"/>
              <a:buChar char="•"/>
            </a:pPr>
            <a:r>
              <a:rPr lang="en-GB" sz="1400" dirty="0"/>
              <a:t>Key staff are available to support and achieve project deliverables within agreed timescales and we fund staffing needs or back fill </a:t>
            </a:r>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GB" sz="1400" dirty="0"/>
              <a:t>BA/project support will be available as and when required</a:t>
            </a:r>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GB" sz="1400" dirty="0"/>
              <a:t>Service BAU does not impact on project delivery</a:t>
            </a:r>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US" sz="1400" dirty="0">
                <a:cs typeface="Calibri"/>
              </a:rPr>
              <a:t>Delivery will be </a:t>
            </a:r>
            <a:r>
              <a:rPr lang="en-US" sz="1400" dirty="0" err="1">
                <a:cs typeface="Calibri"/>
              </a:rPr>
              <a:t>prioritised</a:t>
            </a:r>
            <a:r>
              <a:rPr lang="en-US" sz="1400" dirty="0">
                <a:cs typeface="Calibri"/>
              </a:rPr>
              <a:t> across directorates</a:t>
            </a:r>
          </a:p>
          <a:p>
            <a:pPr marL="285750" indent="-285750">
              <a:buFont typeface="Arial" panose="020B0604020202020204" pitchFamily="34" charset="0"/>
              <a:buChar char="•"/>
            </a:pPr>
            <a:endParaRPr lang="en-US" sz="1400" dirty="0">
              <a:cs typeface="Calibri"/>
            </a:endParaRPr>
          </a:p>
          <a:p>
            <a:pPr marL="285750" indent="-285750">
              <a:buFont typeface="Arial" panose="020B0604020202020204" pitchFamily="34" charset="0"/>
              <a:buChar char="•"/>
            </a:pPr>
            <a:r>
              <a:rPr lang="en-US" sz="1400" dirty="0">
                <a:cs typeface="Calibri"/>
              </a:rPr>
              <a:t>Internal communications resource will be available</a:t>
            </a:r>
            <a:endParaRPr lang="en-GB" sz="1400" dirty="0"/>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GB" sz="1400" dirty="0"/>
              <a:t>Any necessary budget for the project is made available</a:t>
            </a:r>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GB" sz="1400" dirty="0"/>
              <a:t>Timeline will go beyond Q1.</a:t>
            </a:r>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GB" sz="1400" dirty="0"/>
              <a:t>EIA and PIA will be considered through out the project - each report / system we look at data for and who can look and see it- we will present and agree back with DIGG project group, as data owners and the project team will be monitored by POE / WR throughout to achieve this.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endParaRPr lang="en-GB" sz="1400" dirty="0"/>
          </a:p>
        </p:txBody>
      </p:sp>
    </p:spTree>
    <p:extLst>
      <p:ext uri="{BB962C8B-B14F-4D97-AF65-F5344CB8AC3E}">
        <p14:creationId xmlns:p14="http://schemas.microsoft.com/office/powerpoint/2010/main" val="3496932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4158190"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Comms</a:t>
            </a:r>
          </a:p>
        </p:txBody>
      </p:sp>
      <p:sp>
        <p:nvSpPr>
          <p:cNvPr id="21" name="TextBox 20">
            <a:extLst>
              <a:ext uri="{FF2B5EF4-FFF2-40B4-BE49-F238E27FC236}">
                <a16:creationId xmlns:a16="http://schemas.microsoft.com/office/drawing/2014/main" id="{5504E5CD-C019-4CB8-800A-4BA07BEF8350}"/>
              </a:ext>
            </a:extLst>
          </p:cNvPr>
          <p:cNvSpPr txBox="1"/>
          <p:nvPr/>
        </p:nvSpPr>
        <p:spPr>
          <a:xfrm>
            <a:off x="412602" y="1164012"/>
            <a:ext cx="8263565" cy="1169551"/>
          </a:xfrm>
          <a:prstGeom prst="rect">
            <a:avLst/>
          </a:prstGeom>
          <a:noFill/>
        </p:spPr>
        <p:txBody>
          <a:bodyPr wrap="square">
            <a:spAutoFit/>
          </a:bodyPr>
          <a:lstStyle/>
          <a:p>
            <a:pPr fontAlgn="ctr"/>
            <a:endParaRPr lang="en-US" sz="1400" dirty="0"/>
          </a:p>
          <a:p>
            <a:pPr fontAlgn="ctr"/>
            <a:endParaRPr lang="en-US" sz="1400" dirty="0"/>
          </a:p>
          <a:p>
            <a:pPr fontAlgn="ctr"/>
            <a:endParaRPr lang="en-US" sz="1400" dirty="0"/>
          </a:p>
          <a:p>
            <a:pPr marL="0" algn="l" rtl="0" eaLnBrk="1" fontAlgn="ctr" latinLnBrk="0" hangingPunct="1">
              <a:spcBef>
                <a:spcPts val="0"/>
              </a:spcBef>
              <a:spcAft>
                <a:spcPts val="0"/>
              </a:spcAft>
            </a:pPr>
            <a:r>
              <a:rPr lang="en-US" sz="1400" b="0" i="0" u="none" strike="noStrike" kern="1200" dirty="0">
                <a:solidFill>
                  <a:srgbClr val="FFFFFF"/>
                </a:solidFill>
                <a:effectLst/>
              </a:rPr>
              <a:t>Apprenticeships</a:t>
            </a:r>
            <a:endParaRPr lang="en-GB" sz="1400" b="0" i="0" u="none" strike="noStrike" dirty="0">
              <a:effectLst/>
            </a:endParaRPr>
          </a:p>
          <a:p>
            <a:pPr lvl="0">
              <a:buNone/>
            </a:pPr>
            <a:endParaRPr lang="en-GB" sz="1400" b="0" i="0" u="none" strike="noStrike" noProof="0" dirty="0"/>
          </a:p>
        </p:txBody>
      </p:sp>
      <p:sp>
        <p:nvSpPr>
          <p:cNvPr id="5" name="TextBox 4">
            <a:extLst>
              <a:ext uri="{FF2B5EF4-FFF2-40B4-BE49-F238E27FC236}">
                <a16:creationId xmlns:a16="http://schemas.microsoft.com/office/drawing/2014/main" id="{663CA16E-F5E2-4D92-9466-A740ACE35526}"/>
              </a:ext>
            </a:extLst>
          </p:cNvPr>
          <p:cNvSpPr txBox="1"/>
          <p:nvPr/>
        </p:nvSpPr>
        <p:spPr>
          <a:xfrm>
            <a:off x="412603" y="1030836"/>
            <a:ext cx="8433686" cy="2893100"/>
          </a:xfrm>
          <a:prstGeom prst="rect">
            <a:avLst/>
          </a:prstGeom>
          <a:noFill/>
        </p:spPr>
        <p:txBody>
          <a:bodyPr wrap="square" lIns="91440" tIns="45720" rIns="91440" bIns="45720" rtlCol="0" anchor="t">
            <a:spAutoFit/>
          </a:bodyPr>
          <a:lstStyle/>
          <a:p>
            <a:r>
              <a:rPr lang="en-GB" sz="1400" b="1" dirty="0"/>
              <a:t>Communication Objective: to embed the foundation of a cultural change to use of insight to inform our decisions – how </a:t>
            </a:r>
            <a:r>
              <a:rPr lang="en-GB" sz="1400" b="1" dirty="0" err="1"/>
              <a:t>powerbi</a:t>
            </a:r>
            <a:r>
              <a:rPr lang="en-GB" sz="1400" b="1" dirty="0"/>
              <a:t> can aid and speed up analysis enabling our experts to spend less time extracting data and more time looking at the insight it provides to help shape how we work and what we do.</a:t>
            </a:r>
          </a:p>
          <a:p>
            <a:endParaRPr lang="en-GB" sz="1400" i="1" dirty="0"/>
          </a:p>
          <a:p>
            <a:r>
              <a:rPr lang="en-GB" sz="1400" b="1" dirty="0"/>
              <a:t>Key Communication Points</a:t>
            </a:r>
          </a:p>
          <a:p>
            <a:r>
              <a:rPr lang="en-GB" sz="1400" b="1" dirty="0"/>
              <a:t>Overview and objectives of the programme how we will be using the business experts and what we are aiming to achieve (see comms plan)</a:t>
            </a:r>
          </a:p>
          <a:p>
            <a:endParaRPr lang="en-GB" sz="1400" dirty="0"/>
          </a:p>
          <a:p>
            <a:r>
              <a:rPr lang="en-GB" sz="1400" b="1" dirty="0"/>
              <a:t>Communication Plan: will be drafted </a:t>
            </a:r>
            <a:endParaRPr lang="en-GB" sz="1400" b="1" dirty="0">
              <a:ea typeface="Calibri"/>
              <a:cs typeface="Calibri"/>
            </a:endParaRPr>
          </a:p>
          <a:p>
            <a:endParaRPr lang="en-GB" sz="1400" b="1" dirty="0"/>
          </a:p>
          <a:p>
            <a:endParaRPr lang="en-GB" sz="1400" b="1" dirty="0"/>
          </a:p>
          <a:p>
            <a:endParaRPr lang="en-GB" sz="1400" i="1" dirty="0"/>
          </a:p>
          <a:p>
            <a:endParaRPr lang="en-GB" sz="1400" dirty="0"/>
          </a:p>
        </p:txBody>
      </p:sp>
    </p:spTree>
    <p:extLst>
      <p:ext uri="{BB962C8B-B14F-4D97-AF65-F5344CB8AC3E}">
        <p14:creationId xmlns:p14="http://schemas.microsoft.com/office/powerpoint/2010/main" val="3462764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3691716"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EIA</a:t>
            </a:r>
          </a:p>
        </p:txBody>
      </p:sp>
      <p:sp>
        <p:nvSpPr>
          <p:cNvPr id="21" name="TextBox 20">
            <a:extLst>
              <a:ext uri="{FF2B5EF4-FFF2-40B4-BE49-F238E27FC236}">
                <a16:creationId xmlns:a16="http://schemas.microsoft.com/office/drawing/2014/main" id="{5504E5CD-C019-4CB8-800A-4BA07BEF8350}"/>
              </a:ext>
            </a:extLst>
          </p:cNvPr>
          <p:cNvSpPr txBox="1"/>
          <p:nvPr/>
        </p:nvSpPr>
        <p:spPr>
          <a:xfrm>
            <a:off x="412602" y="1164012"/>
            <a:ext cx="8263565" cy="1169551"/>
          </a:xfrm>
          <a:prstGeom prst="rect">
            <a:avLst/>
          </a:prstGeom>
          <a:noFill/>
        </p:spPr>
        <p:txBody>
          <a:bodyPr wrap="square">
            <a:spAutoFit/>
          </a:bodyPr>
          <a:lstStyle/>
          <a:p>
            <a:pPr fontAlgn="ctr"/>
            <a:endParaRPr lang="en-US" sz="1400" dirty="0"/>
          </a:p>
          <a:p>
            <a:pPr fontAlgn="ctr"/>
            <a:endParaRPr lang="en-US" sz="1400" dirty="0"/>
          </a:p>
          <a:p>
            <a:pPr fontAlgn="ctr"/>
            <a:endParaRPr lang="en-US" sz="1400" dirty="0"/>
          </a:p>
          <a:p>
            <a:pPr marL="0" algn="l" rtl="0" eaLnBrk="1" fontAlgn="ctr" latinLnBrk="0" hangingPunct="1">
              <a:spcBef>
                <a:spcPts val="0"/>
              </a:spcBef>
              <a:spcAft>
                <a:spcPts val="0"/>
              </a:spcAft>
            </a:pPr>
            <a:r>
              <a:rPr lang="en-US" sz="1400" b="0" i="0" u="none" strike="noStrike" kern="1200" dirty="0">
                <a:solidFill>
                  <a:srgbClr val="FFFFFF"/>
                </a:solidFill>
                <a:effectLst/>
              </a:rPr>
              <a:t>Apprenticeships</a:t>
            </a:r>
            <a:endParaRPr lang="en-GB" sz="1400" b="0" i="0" u="none" strike="noStrike" dirty="0">
              <a:effectLst/>
            </a:endParaRPr>
          </a:p>
          <a:p>
            <a:pPr lvl="0">
              <a:buNone/>
            </a:pPr>
            <a:endParaRPr lang="en-GB" sz="1400" b="0" i="0" u="none" strike="noStrike" noProof="0" dirty="0"/>
          </a:p>
        </p:txBody>
      </p:sp>
      <p:graphicFrame>
        <p:nvGraphicFramePr>
          <p:cNvPr id="3" name="Table 2">
            <a:extLst>
              <a:ext uri="{FF2B5EF4-FFF2-40B4-BE49-F238E27FC236}">
                <a16:creationId xmlns:a16="http://schemas.microsoft.com/office/drawing/2014/main" id="{E1B1C73F-CBDC-410D-B0CF-6B3C04D3514B}"/>
              </a:ext>
            </a:extLst>
          </p:cNvPr>
          <p:cNvGraphicFramePr>
            <a:graphicFrameLocks noGrp="1"/>
          </p:cNvGraphicFramePr>
          <p:nvPr>
            <p:extLst>
              <p:ext uri="{D42A27DB-BD31-4B8C-83A1-F6EECF244321}">
                <p14:modId xmlns:p14="http://schemas.microsoft.com/office/powerpoint/2010/main" val="2120608828"/>
              </p:ext>
            </p:extLst>
          </p:nvPr>
        </p:nvGraphicFramePr>
        <p:xfrm>
          <a:off x="277702" y="1164012"/>
          <a:ext cx="8737279" cy="4265151"/>
        </p:xfrm>
        <a:graphic>
          <a:graphicData uri="http://schemas.openxmlformats.org/drawingml/2006/table">
            <a:tbl>
              <a:tblPr firstRow="1" bandRow="1">
                <a:tableStyleId>{5C22544A-7EE6-4342-B048-85BDC9FD1C3A}</a:tableStyleId>
              </a:tblPr>
              <a:tblGrid>
                <a:gridCol w="1398361">
                  <a:extLst>
                    <a:ext uri="{9D8B030D-6E8A-4147-A177-3AD203B41FA5}">
                      <a16:colId xmlns:a16="http://schemas.microsoft.com/office/drawing/2014/main" val="871417682"/>
                    </a:ext>
                  </a:extLst>
                </a:gridCol>
                <a:gridCol w="1150424">
                  <a:extLst>
                    <a:ext uri="{9D8B030D-6E8A-4147-A177-3AD203B41FA5}">
                      <a16:colId xmlns:a16="http://schemas.microsoft.com/office/drawing/2014/main" val="1442856282"/>
                    </a:ext>
                  </a:extLst>
                </a:gridCol>
                <a:gridCol w="2846310">
                  <a:extLst>
                    <a:ext uri="{9D8B030D-6E8A-4147-A177-3AD203B41FA5}">
                      <a16:colId xmlns:a16="http://schemas.microsoft.com/office/drawing/2014/main" val="26056326"/>
                    </a:ext>
                  </a:extLst>
                </a:gridCol>
                <a:gridCol w="3342184">
                  <a:extLst>
                    <a:ext uri="{9D8B030D-6E8A-4147-A177-3AD203B41FA5}">
                      <a16:colId xmlns:a16="http://schemas.microsoft.com/office/drawing/2014/main" val="2535347245"/>
                    </a:ext>
                  </a:extLst>
                </a:gridCol>
              </a:tblGrid>
              <a:tr h="445713">
                <a:tc>
                  <a:txBody>
                    <a:bodyPr/>
                    <a:lstStyle/>
                    <a:p>
                      <a:pPr algn="ctr" fontAlgn="base"/>
                      <a:r>
                        <a:rPr lang="en-GB" sz="1000" dirty="0">
                          <a:effectLst/>
                        </a:rPr>
                        <a:t>Protected characteristics​​</a:t>
                      </a:r>
                      <a:endParaRPr lang="en-GB" sz="1000" b="1" dirty="0">
                        <a:solidFill>
                          <a:srgbClr val="FFFFFF"/>
                        </a:solidFill>
                        <a:effectLst/>
                      </a:endParaRPr>
                    </a:p>
                  </a:txBody>
                  <a:tcPr/>
                </a:tc>
                <a:tc>
                  <a:txBody>
                    <a:bodyPr/>
                    <a:lstStyle/>
                    <a:p>
                      <a:pPr algn="ctr" fontAlgn="base"/>
                      <a:r>
                        <a:rPr lang="en-GB" sz="1000" dirty="0">
                          <a:effectLst/>
                        </a:rPr>
                        <a:t>Impact score​​</a:t>
                      </a:r>
                      <a:endParaRPr lang="en-GB" sz="1000" b="1" dirty="0">
                        <a:solidFill>
                          <a:srgbClr val="FFFFFF"/>
                        </a:solidFill>
                        <a:effectLst/>
                      </a:endParaRPr>
                    </a:p>
                  </a:txBody>
                  <a:tcPr/>
                </a:tc>
                <a:tc>
                  <a:txBody>
                    <a:bodyPr/>
                    <a:lstStyle/>
                    <a:p>
                      <a:pPr algn="ctr" fontAlgn="base"/>
                      <a:r>
                        <a:rPr lang="en-GB" sz="1000" dirty="0">
                          <a:effectLst/>
                        </a:rPr>
                        <a:t>Please detail what impact will be felt by the protected group:​​</a:t>
                      </a:r>
                      <a:endParaRPr lang="en-GB" sz="1000" b="1" dirty="0">
                        <a:solidFill>
                          <a:srgbClr val="FFFFFF"/>
                        </a:solidFill>
                        <a:effectLst/>
                      </a:endParaRPr>
                    </a:p>
                  </a:txBody>
                  <a:tcPr/>
                </a:tc>
                <a:tc>
                  <a:txBody>
                    <a:bodyPr/>
                    <a:lstStyle/>
                    <a:p>
                      <a:pPr algn="ctr" fontAlgn="base"/>
                      <a:r>
                        <a:rPr lang="en-GB" sz="1000" dirty="0">
                          <a:effectLst/>
                        </a:rPr>
                        <a:t>Reason for Impact Score​​</a:t>
                      </a:r>
                      <a:endParaRPr lang="en-GB" sz="1000" b="1" dirty="0">
                        <a:solidFill>
                          <a:srgbClr val="FFFFFF"/>
                        </a:solidFill>
                        <a:effectLst/>
                      </a:endParaRPr>
                    </a:p>
                  </a:txBody>
                  <a:tcPr/>
                </a:tc>
                <a:extLst>
                  <a:ext uri="{0D108BD9-81ED-4DB2-BD59-A6C34878D82A}">
                    <a16:rowId xmlns:a16="http://schemas.microsoft.com/office/drawing/2014/main" val="1935057766"/>
                  </a:ext>
                </a:extLst>
              </a:tr>
              <a:tr h="424382">
                <a:tc>
                  <a:txBody>
                    <a:bodyPr/>
                    <a:lstStyle/>
                    <a:p>
                      <a:pPr fontAlgn="base"/>
                      <a:r>
                        <a:rPr lang="en-GB" sz="1000" dirty="0">
                          <a:effectLst/>
                        </a:rPr>
                        <a:t>Race:​​</a:t>
                      </a:r>
                    </a:p>
                  </a:txBody>
                  <a:tcPr/>
                </a:tc>
                <a:tc>
                  <a:txBody>
                    <a:bodyPr/>
                    <a:lstStyle/>
                    <a:p>
                      <a:pPr algn="ctr" fontAlgn="base"/>
                      <a:r>
                        <a:rPr lang="en-GB" sz="1000" dirty="0">
                          <a:effectLst/>
                        </a:rPr>
                        <a:t>N</a:t>
                      </a:r>
                    </a:p>
                  </a:txBody>
                  <a:tcPr/>
                </a:tc>
                <a:tc>
                  <a:txBody>
                    <a:bodyPr/>
                    <a:lstStyle/>
                    <a:p>
                      <a:pPr algn="ctr" fontAlgn="base"/>
                      <a:endParaRPr lang="en-GB" sz="1000" dirty="0">
                        <a:effectLst/>
                      </a:endParaRPr>
                    </a:p>
                  </a:txBody>
                  <a:tcPr/>
                </a:tc>
                <a:tc>
                  <a:txBody>
                    <a:bodyPr/>
                    <a:lstStyle/>
                    <a:p>
                      <a:pPr fontAlgn="base"/>
                      <a:r>
                        <a:rPr lang="en-GB" sz="1000" dirty="0">
                          <a:effectLst/>
                        </a:rPr>
                        <a:t>​Project / activities does not specifically request/retain this information so no impact​</a:t>
                      </a:r>
                    </a:p>
                  </a:txBody>
                  <a:tcPr/>
                </a:tc>
                <a:extLst>
                  <a:ext uri="{0D108BD9-81ED-4DB2-BD59-A6C34878D82A}">
                    <a16:rowId xmlns:a16="http://schemas.microsoft.com/office/drawing/2014/main" val="1358491321"/>
                  </a:ext>
                </a:extLst>
              </a:tr>
              <a:tr h="424382">
                <a:tc>
                  <a:txBody>
                    <a:bodyPr/>
                    <a:lstStyle/>
                    <a:p>
                      <a:pPr fontAlgn="base"/>
                      <a:r>
                        <a:rPr lang="en-GB" sz="1000" dirty="0">
                          <a:effectLst/>
                        </a:rPr>
                        <a:t>Gender:​​</a:t>
                      </a:r>
                    </a:p>
                  </a:txBody>
                  <a:tcPr/>
                </a:tc>
                <a:tc>
                  <a:txBody>
                    <a:bodyPr/>
                    <a:lstStyle/>
                    <a:p>
                      <a:pPr marL="0" marR="0" lvl="0" indent="0" algn="ctr" defTabSz="439410">
                        <a:lnSpc>
                          <a:spcPct val="100000"/>
                        </a:lnSpc>
                        <a:spcBef>
                          <a:spcPts val="0"/>
                        </a:spcBef>
                        <a:spcAft>
                          <a:spcPts val="0"/>
                        </a:spcAft>
                        <a:buNone/>
                        <a:tabLst/>
                        <a:defRPr/>
                      </a:pPr>
                      <a:r>
                        <a:rPr lang="en-GB" sz="1000" b="0" i="0" u="none" strike="noStrike" kern="1200" cap="none" spc="0" normalizeH="0" baseline="0" noProof="0" dirty="0">
                          <a:ln>
                            <a:noFill/>
                          </a:ln>
                          <a:solidFill>
                            <a:srgbClr val="000000"/>
                          </a:solidFill>
                          <a:effectLst/>
                          <a:uLnTx/>
                          <a:uFillTx/>
                          <a:latin typeface="Calibri"/>
                        </a:rPr>
                        <a:t>N</a:t>
                      </a:r>
                      <a:endParaRPr kumimoji="0" lang="en-US" dirty="0"/>
                    </a:p>
                  </a:txBody>
                  <a:tcPr/>
                </a:tc>
                <a:tc>
                  <a:txBody>
                    <a:bodyPr/>
                    <a:lstStyle/>
                    <a:p>
                      <a:pPr algn="ctr" fontAlgn="base"/>
                      <a:endParaRPr lang="en-GB" sz="1000" dirty="0">
                        <a:effectLst/>
                      </a:endParaRPr>
                    </a:p>
                  </a:txBody>
                  <a:tcPr/>
                </a:tc>
                <a:tc>
                  <a:txBody>
                    <a:bodyPr/>
                    <a:lstStyle/>
                    <a:p>
                      <a:pPr fontAlgn="base"/>
                      <a:r>
                        <a:rPr kumimoji="0" lang="en-GB" sz="1000" b="0" i="0" u="none" strike="noStrike" kern="1200" cap="none" spc="0" normalizeH="0" baseline="0" noProof="0" dirty="0">
                          <a:ln>
                            <a:noFill/>
                          </a:ln>
                          <a:effectLst/>
                          <a:uLnTx/>
                          <a:uFillTx/>
                          <a:latin typeface="Calibri"/>
                          <a:ea typeface="+mn-ea"/>
                          <a:cs typeface="+mn-cs"/>
                        </a:rPr>
                        <a:t>Project / activities does not specifically request/retain this information so no impact​</a:t>
                      </a:r>
                      <a:endParaRPr lang="en-GB" sz="1000" dirty="0">
                        <a:effectLst/>
                      </a:endParaRPr>
                    </a:p>
                  </a:txBody>
                  <a:tcPr/>
                </a:tc>
                <a:extLst>
                  <a:ext uri="{0D108BD9-81ED-4DB2-BD59-A6C34878D82A}">
                    <a16:rowId xmlns:a16="http://schemas.microsoft.com/office/drawing/2014/main" val="2169203887"/>
                  </a:ext>
                </a:extLst>
              </a:tr>
              <a:tr h="424382">
                <a:tc>
                  <a:txBody>
                    <a:bodyPr/>
                    <a:lstStyle/>
                    <a:p>
                      <a:pPr fontAlgn="base"/>
                      <a:r>
                        <a:rPr lang="en-GB" sz="1000" dirty="0">
                          <a:effectLst/>
                        </a:rPr>
                        <a:t>Disabilities:​​</a:t>
                      </a:r>
                    </a:p>
                  </a:txBody>
                  <a:tcPr/>
                </a:tc>
                <a:tc>
                  <a:txBody>
                    <a:bodyPr/>
                    <a:lstStyle/>
                    <a:p>
                      <a:pPr marL="0" marR="0" lvl="0" indent="0" algn="ctr" defTabSz="439410">
                        <a:lnSpc>
                          <a:spcPct val="100000"/>
                        </a:lnSpc>
                        <a:spcBef>
                          <a:spcPts val="0"/>
                        </a:spcBef>
                        <a:spcAft>
                          <a:spcPts val="0"/>
                        </a:spcAft>
                        <a:buNone/>
                        <a:tabLst/>
                        <a:defRPr/>
                      </a:pPr>
                      <a:r>
                        <a:rPr lang="en-GB" sz="1000" b="0" i="0" u="none" strike="noStrike" kern="1200" cap="none" spc="0" normalizeH="0" baseline="0" noProof="0" dirty="0">
                          <a:ln>
                            <a:noFill/>
                          </a:ln>
                          <a:solidFill>
                            <a:srgbClr val="000000"/>
                          </a:solidFill>
                          <a:effectLst/>
                          <a:uLnTx/>
                          <a:uFillTx/>
                          <a:latin typeface="Calibri"/>
                        </a:rPr>
                        <a:t>N</a:t>
                      </a:r>
                      <a:endParaRPr kumimoji="0" lang="en-US" dirty="0"/>
                    </a:p>
                  </a:txBody>
                  <a:tcPr/>
                </a:tc>
                <a:tc>
                  <a:txBody>
                    <a:bodyPr/>
                    <a:lstStyle/>
                    <a:p>
                      <a:pPr algn="ctr" fontAlgn="base"/>
                      <a:endParaRPr lang="en-GB" sz="1000" dirty="0">
                        <a:effectLst/>
                      </a:endParaRPr>
                    </a:p>
                  </a:txBody>
                  <a:tcPr/>
                </a:tc>
                <a:tc>
                  <a:txBody>
                    <a:bodyPr/>
                    <a:lstStyle/>
                    <a:p>
                      <a:pPr fontAlgn="base"/>
                      <a:r>
                        <a:rPr kumimoji="0" lang="en-GB" sz="1000" b="0" i="0" u="none" strike="noStrike" kern="1200" cap="none" spc="0" normalizeH="0" baseline="0" noProof="0" dirty="0">
                          <a:ln>
                            <a:noFill/>
                          </a:ln>
                          <a:effectLst/>
                          <a:uLnTx/>
                          <a:uFillTx/>
                          <a:latin typeface="Calibri"/>
                          <a:ea typeface="+mn-ea"/>
                          <a:cs typeface="+mn-cs"/>
                        </a:rPr>
                        <a:t>Project / activities does not specifically request/retain this information so no impact​</a:t>
                      </a:r>
                      <a:endParaRPr lang="en-GB" sz="1000" dirty="0">
                        <a:effectLst/>
                      </a:endParaRPr>
                    </a:p>
                  </a:txBody>
                  <a:tcPr/>
                </a:tc>
                <a:extLst>
                  <a:ext uri="{0D108BD9-81ED-4DB2-BD59-A6C34878D82A}">
                    <a16:rowId xmlns:a16="http://schemas.microsoft.com/office/drawing/2014/main" val="2907293494"/>
                  </a:ext>
                </a:extLst>
              </a:tr>
              <a:tr h="424382">
                <a:tc>
                  <a:txBody>
                    <a:bodyPr/>
                    <a:lstStyle/>
                    <a:p>
                      <a:pPr fontAlgn="base"/>
                      <a:r>
                        <a:rPr lang="en-GB" sz="1000" dirty="0">
                          <a:effectLst/>
                        </a:rPr>
                        <a:t>Age:​​</a:t>
                      </a:r>
                    </a:p>
                  </a:txBody>
                  <a:tcPr/>
                </a:tc>
                <a:tc>
                  <a:txBody>
                    <a:bodyPr/>
                    <a:lstStyle/>
                    <a:p>
                      <a:pPr marL="0" marR="0" lvl="0" indent="0" algn="ctr" defTabSz="439410">
                        <a:lnSpc>
                          <a:spcPct val="100000"/>
                        </a:lnSpc>
                        <a:spcBef>
                          <a:spcPts val="0"/>
                        </a:spcBef>
                        <a:spcAft>
                          <a:spcPts val="0"/>
                        </a:spcAft>
                        <a:buNone/>
                        <a:tabLst/>
                        <a:defRPr/>
                      </a:pPr>
                      <a:r>
                        <a:rPr lang="en-GB" sz="1000" b="0" i="0" u="none" strike="noStrike" kern="1200" cap="none" spc="0" normalizeH="0" baseline="0" noProof="0" dirty="0">
                          <a:ln>
                            <a:noFill/>
                          </a:ln>
                          <a:solidFill>
                            <a:srgbClr val="000000"/>
                          </a:solidFill>
                          <a:effectLst/>
                          <a:uLnTx/>
                          <a:uFillTx/>
                          <a:latin typeface="Calibri"/>
                        </a:rPr>
                        <a:t>N</a:t>
                      </a:r>
                      <a:endParaRPr kumimoji="0" lang="en-US" dirty="0"/>
                    </a:p>
                  </a:txBody>
                  <a:tcPr/>
                </a:tc>
                <a:tc>
                  <a:txBody>
                    <a:bodyPr/>
                    <a:lstStyle/>
                    <a:p>
                      <a:pPr algn="ctr" fontAlgn="base"/>
                      <a:endParaRPr lang="en-GB" sz="1000" dirty="0">
                        <a:effectLst/>
                      </a:endParaRPr>
                    </a:p>
                  </a:txBody>
                  <a:tcPr/>
                </a:tc>
                <a:tc>
                  <a:txBody>
                    <a:bodyPr/>
                    <a:lstStyle/>
                    <a:p>
                      <a:pPr fontAlgn="base"/>
                      <a:r>
                        <a:rPr kumimoji="0" lang="en-GB" sz="1000" b="0" i="0" u="none" strike="noStrike" kern="1200" cap="none" spc="0" normalizeH="0" baseline="0" noProof="0" dirty="0">
                          <a:ln>
                            <a:noFill/>
                          </a:ln>
                          <a:effectLst/>
                          <a:uLnTx/>
                          <a:uFillTx/>
                          <a:latin typeface="Calibri"/>
                          <a:ea typeface="+mn-ea"/>
                          <a:cs typeface="+mn-cs"/>
                        </a:rPr>
                        <a:t>Project / activities does not specifically request/retain this information so no impact​</a:t>
                      </a:r>
                      <a:endParaRPr lang="en-GB" sz="1000" dirty="0">
                        <a:effectLst/>
                      </a:endParaRPr>
                    </a:p>
                  </a:txBody>
                  <a:tcPr/>
                </a:tc>
                <a:extLst>
                  <a:ext uri="{0D108BD9-81ED-4DB2-BD59-A6C34878D82A}">
                    <a16:rowId xmlns:a16="http://schemas.microsoft.com/office/drawing/2014/main" val="966751958"/>
                  </a:ext>
                </a:extLst>
              </a:tr>
              <a:tr h="424382">
                <a:tc>
                  <a:txBody>
                    <a:bodyPr/>
                    <a:lstStyle/>
                    <a:p>
                      <a:pPr fontAlgn="base"/>
                      <a:r>
                        <a:rPr lang="en-GB" sz="1000" dirty="0" err="1">
                          <a:effectLst/>
                        </a:rPr>
                        <a:t>Sexualorientation</a:t>
                      </a:r>
                      <a:r>
                        <a:rPr lang="en-GB" sz="1000" dirty="0">
                          <a:effectLst/>
                        </a:rPr>
                        <a:t>:​​</a:t>
                      </a:r>
                    </a:p>
                  </a:txBody>
                  <a:tcPr/>
                </a:tc>
                <a:tc>
                  <a:txBody>
                    <a:bodyPr/>
                    <a:lstStyle/>
                    <a:p>
                      <a:pPr marL="0" marR="0" lvl="0" indent="0" algn="ctr" defTabSz="439410">
                        <a:lnSpc>
                          <a:spcPct val="100000"/>
                        </a:lnSpc>
                        <a:spcBef>
                          <a:spcPts val="0"/>
                        </a:spcBef>
                        <a:spcAft>
                          <a:spcPts val="0"/>
                        </a:spcAft>
                        <a:buNone/>
                        <a:tabLst/>
                        <a:defRPr/>
                      </a:pPr>
                      <a:r>
                        <a:rPr lang="en-GB" sz="1000" b="0" i="0" u="none" strike="noStrike" kern="1200" cap="none" spc="0" normalizeH="0" baseline="0" noProof="0" dirty="0">
                          <a:ln>
                            <a:noFill/>
                          </a:ln>
                          <a:solidFill>
                            <a:srgbClr val="000000"/>
                          </a:solidFill>
                          <a:effectLst/>
                          <a:uLnTx/>
                          <a:uFillTx/>
                          <a:latin typeface="Calibri"/>
                        </a:rPr>
                        <a:t>N</a:t>
                      </a:r>
                      <a:endParaRPr kumimoji="0" lang="en-US" dirty="0"/>
                    </a:p>
                  </a:txBody>
                  <a:tcPr/>
                </a:tc>
                <a:tc>
                  <a:txBody>
                    <a:bodyPr/>
                    <a:lstStyle/>
                    <a:p>
                      <a:pPr algn="ctr" fontAlgn="base"/>
                      <a:endParaRPr lang="en-GB" sz="1000" dirty="0">
                        <a:effectLst/>
                      </a:endParaRPr>
                    </a:p>
                  </a:txBody>
                  <a:tcPr/>
                </a:tc>
                <a:tc>
                  <a:txBody>
                    <a:bodyPr/>
                    <a:lstStyle/>
                    <a:p>
                      <a:pPr fontAlgn="base"/>
                      <a:r>
                        <a:rPr kumimoji="0" lang="en-GB" sz="1000" b="0" i="0" u="none" strike="noStrike" kern="1200" cap="none" spc="0" normalizeH="0" baseline="0" noProof="0" dirty="0">
                          <a:ln>
                            <a:noFill/>
                          </a:ln>
                          <a:effectLst/>
                          <a:uLnTx/>
                          <a:uFillTx/>
                          <a:latin typeface="Calibri"/>
                          <a:ea typeface="+mn-ea"/>
                          <a:cs typeface="+mn-cs"/>
                        </a:rPr>
                        <a:t>Project / activities does not specifically request/retain this information so no impact​</a:t>
                      </a:r>
                      <a:endParaRPr lang="en-GB" sz="1000" dirty="0">
                        <a:effectLst/>
                      </a:endParaRPr>
                    </a:p>
                  </a:txBody>
                  <a:tcPr/>
                </a:tc>
                <a:extLst>
                  <a:ext uri="{0D108BD9-81ED-4DB2-BD59-A6C34878D82A}">
                    <a16:rowId xmlns:a16="http://schemas.microsoft.com/office/drawing/2014/main" val="2086977421"/>
                  </a:ext>
                </a:extLst>
              </a:tr>
              <a:tr h="424382">
                <a:tc>
                  <a:txBody>
                    <a:bodyPr/>
                    <a:lstStyle/>
                    <a:p>
                      <a:pPr fontAlgn="base"/>
                      <a:r>
                        <a:rPr lang="en-GB" sz="1000" dirty="0">
                          <a:effectLst/>
                        </a:rPr>
                        <a:t>Religion/belief:​​</a:t>
                      </a:r>
                    </a:p>
                  </a:txBody>
                  <a:tcPr/>
                </a:tc>
                <a:tc>
                  <a:txBody>
                    <a:bodyPr/>
                    <a:lstStyle/>
                    <a:p>
                      <a:pPr marL="0" marR="0" lvl="0" indent="0" algn="ctr" defTabSz="439410">
                        <a:lnSpc>
                          <a:spcPct val="100000"/>
                        </a:lnSpc>
                        <a:spcBef>
                          <a:spcPts val="0"/>
                        </a:spcBef>
                        <a:spcAft>
                          <a:spcPts val="0"/>
                        </a:spcAft>
                        <a:buNone/>
                        <a:tabLst/>
                        <a:defRPr/>
                      </a:pPr>
                      <a:r>
                        <a:rPr lang="en-GB" sz="1000" b="0" i="0" u="none" strike="noStrike" kern="1200" cap="none" spc="0" normalizeH="0" baseline="0" noProof="0" dirty="0">
                          <a:ln>
                            <a:noFill/>
                          </a:ln>
                          <a:solidFill>
                            <a:srgbClr val="000000"/>
                          </a:solidFill>
                          <a:effectLst/>
                          <a:uLnTx/>
                          <a:uFillTx/>
                          <a:latin typeface="Calibri"/>
                        </a:rPr>
                        <a:t>N</a:t>
                      </a:r>
                      <a:endParaRPr kumimoji="0" lang="en-US" dirty="0"/>
                    </a:p>
                  </a:txBody>
                  <a:tcPr/>
                </a:tc>
                <a:tc>
                  <a:txBody>
                    <a:bodyPr/>
                    <a:lstStyle/>
                    <a:p>
                      <a:pPr algn="ctr" fontAlgn="base"/>
                      <a:endParaRPr lang="en-GB" sz="1000" dirty="0">
                        <a:effectLst/>
                      </a:endParaRPr>
                    </a:p>
                  </a:txBody>
                  <a:tcPr/>
                </a:tc>
                <a:tc>
                  <a:txBody>
                    <a:bodyPr/>
                    <a:lstStyle/>
                    <a:p>
                      <a:pPr fontAlgn="base"/>
                      <a:r>
                        <a:rPr kumimoji="0" lang="en-GB" sz="1000" b="0" i="0" u="none" strike="noStrike" kern="1200" cap="none" spc="0" normalizeH="0" baseline="0" noProof="0" dirty="0">
                          <a:ln>
                            <a:noFill/>
                          </a:ln>
                          <a:effectLst/>
                          <a:uLnTx/>
                          <a:uFillTx/>
                          <a:latin typeface="Calibri"/>
                          <a:ea typeface="+mn-ea"/>
                          <a:cs typeface="+mn-cs"/>
                        </a:rPr>
                        <a:t>Project / activities does not specifically request/retain this information so no impact​</a:t>
                      </a:r>
                      <a:endParaRPr lang="en-GB" sz="1000" dirty="0">
                        <a:effectLst/>
                      </a:endParaRPr>
                    </a:p>
                  </a:txBody>
                  <a:tcPr/>
                </a:tc>
                <a:extLst>
                  <a:ext uri="{0D108BD9-81ED-4DB2-BD59-A6C34878D82A}">
                    <a16:rowId xmlns:a16="http://schemas.microsoft.com/office/drawing/2014/main" val="1297622873"/>
                  </a:ext>
                </a:extLst>
              </a:tr>
              <a:tr h="424382">
                <a:tc>
                  <a:txBody>
                    <a:bodyPr/>
                    <a:lstStyle/>
                    <a:p>
                      <a:pPr fontAlgn="base"/>
                      <a:r>
                        <a:rPr lang="en-GB" sz="1000" dirty="0">
                          <a:effectLst/>
                        </a:rPr>
                        <a:t>Gender re-assignment:​​</a:t>
                      </a:r>
                    </a:p>
                  </a:txBody>
                  <a:tcPr/>
                </a:tc>
                <a:tc>
                  <a:txBody>
                    <a:bodyPr/>
                    <a:lstStyle/>
                    <a:p>
                      <a:pPr marL="0" marR="0" lvl="0" indent="0" algn="ctr" defTabSz="439410">
                        <a:lnSpc>
                          <a:spcPct val="100000"/>
                        </a:lnSpc>
                        <a:spcBef>
                          <a:spcPts val="0"/>
                        </a:spcBef>
                        <a:spcAft>
                          <a:spcPts val="0"/>
                        </a:spcAft>
                        <a:buNone/>
                        <a:tabLst/>
                        <a:defRPr/>
                      </a:pPr>
                      <a:r>
                        <a:rPr lang="en-GB" sz="1000" b="0" i="0" u="none" strike="noStrike" kern="1200" cap="none" spc="0" normalizeH="0" baseline="0" noProof="0" dirty="0">
                          <a:ln>
                            <a:noFill/>
                          </a:ln>
                          <a:solidFill>
                            <a:srgbClr val="000000"/>
                          </a:solidFill>
                          <a:effectLst/>
                          <a:uLnTx/>
                          <a:uFillTx/>
                          <a:latin typeface="Calibri"/>
                        </a:rPr>
                        <a:t>N</a:t>
                      </a:r>
                      <a:endParaRPr kumimoji="0" lang="en-US" dirty="0"/>
                    </a:p>
                  </a:txBody>
                  <a:tcPr/>
                </a:tc>
                <a:tc>
                  <a:txBody>
                    <a:bodyPr/>
                    <a:lstStyle/>
                    <a:p>
                      <a:pPr algn="ctr" fontAlgn="base"/>
                      <a:endParaRPr lang="en-GB" sz="1000" dirty="0">
                        <a:effectLst/>
                      </a:endParaRPr>
                    </a:p>
                  </a:txBody>
                  <a:tcPr/>
                </a:tc>
                <a:tc>
                  <a:txBody>
                    <a:bodyPr/>
                    <a:lstStyle/>
                    <a:p>
                      <a:pPr fontAlgn="base"/>
                      <a:r>
                        <a:rPr kumimoji="0" lang="en-GB" sz="1000" b="0" i="0" u="none" strike="noStrike" kern="1200" cap="none" spc="0" normalizeH="0" baseline="0" noProof="0" dirty="0">
                          <a:ln>
                            <a:noFill/>
                          </a:ln>
                          <a:effectLst/>
                          <a:uLnTx/>
                          <a:uFillTx/>
                          <a:latin typeface="Calibri"/>
                          <a:ea typeface="+mn-ea"/>
                          <a:cs typeface="+mn-cs"/>
                        </a:rPr>
                        <a:t>Project / activities does not specifically request/retain this information so no impact​</a:t>
                      </a:r>
                      <a:endParaRPr lang="en-GB" sz="1000" dirty="0">
                        <a:effectLst/>
                      </a:endParaRPr>
                    </a:p>
                  </a:txBody>
                  <a:tcPr/>
                </a:tc>
                <a:extLst>
                  <a:ext uri="{0D108BD9-81ED-4DB2-BD59-A6C34878D82A}">
                    <a16:rowId xmlns:a16="http://schemas.microsoft.com/office/drawing/2014/main" val="314351504"/>
                  </a:ext>
                </a:extLst>
              </a:tr>
              <a:tr h="424382">
                <a:tc>
                  <a:txBody>
                    <a:bodyPr/>
                    <a:lstStyle/>
                    <a:p>
                      <a:pPr fontAlgn="base"/>
                      <a:r>
                        <a:rPr lang="en-GB" sz="1000" dirty="0">
                          <a:effectLst/>
                        </a:rPr>
                        <a:t>Pregnancy and Maternity:​​</a:t>
                      </a:r>
                    </a:p>
                  </a:txBody>
                  <a:tcPr/>
                </a:tc>
                <a:tc>
                  <a:txBody>
                    <a:bodyPr/>
                    <a:lstStyle/>
                    <a:p>
                      <a:pPr marL="0" marR="0" lvl="0" indent="0" algn="ctr" defTabSz="439410">
                        <a:lnSpc>
                          <a:spcPct val="100000"/>
                        </a:lnSpc>
                        <a:spcBef>
                          <a:spcPts val="0"/>
                        </a:spcBef>
                        <a:spcAft>
                          <a:spcPts val="0"/>
                        </a:spcAft>
                        <a:buNone/>
                        <a:tabLst/>
                        <a:defRPr/>
                      </a:pPr>
                      <a:r>
                        <a:rPr lang="en-GB" sz="1000" b="0" i="0" u="none" strike="noStrike" kern="1200" cap="none" spc="0" normalizeH="0" baseline="0" noProof="0" dirty="0">
                          <a:ln>
                            <a:noFill/>
                          </a:ln>
                          <a:solidFill>
                            <a:srgbClr val="000000"/>
                          </a:solidFill>
                          <a:effectLst/>
                          <a:uLnTx/>
                          <a:uFillTx/>
                          <a:latin typeface="Calibri"/>
                        </a:rPr>
                        <a:t>N</a:t>
                      </a:r>
                      <a:endParaRPr kumimoji="0" lang="en-US" dirty="0"/>
                    </a:p>
                  </a:txBody>
                  <a:tcPr/>
                </a:tc>
                <a:tc>
                  <a:txBody>
                    <a:bodyPr/>
                    <a:lstStyle/>
                    <a:p>
                      <a:pPr algn="ctr" fontAlgn="base"/>
                      <a:endParaRPr lang="en-GB" sz="1000" dirty="0">
                        <a:effectLst/>
                      </a:endParaRPr>
                    </a:p>
                  </a:txBody>
                  <a:tcPr/>
                </a:tc>
                <a:tc>
                  <a:txBody>
                    <a:bodyPr/>
                    <a:lstStyle/>
                    <a:p>
                      <a:pPr fontAlgn="base"/>
                      <a:r>
                        <a:rPr kumimoji="0" lang="en-GB" sz="1000" b="0" i="0" u="none" strike="noStrike" kern="1200" cap="none" spc="0" normalizeH="0" baseline="0" noProof="0" dirty="0">
                          <a:ln>
                            <a:noFill/>
                          </a:ln>
                          <a:effectLst/>
                          <a:uLnTx/>
                          <a:uFillTx/>
                          <a:latin typeface="Calibri"/>
                          <a:ea typeface="+mn-ea"/>
                          <a:cs typeface="+mn-cs"/>
                        </a:rPr>
                        <a:t>Project / activities does not specifically request/retain this information so no impact​</a:t>
                      </a:r>
                      <a:endParaRPr lang="en-GB" sz="1000" dirty="0">
                        <a:effectLst/>
                      </a:endParaRPr>
                    </a:p>
                  </a:txBody>
                  <a:tcPr/>
                </a:tc>
                <a:extLst>
                  <a:ext uri="{0D108BD9-81ED-4DB2-BD59-A6C34878D82A}">
                    <a16:rowId xmlns:a16="http://schemas.microsoft.com/office/drawing/2014/main" val="3034401803"/>
                  </a:ext>
                </a:extLst>
              </a:tr>
              <a:tr h="424382">
                <a:tc>
                  <a:txBody>
                    <a:bodyPr/>
                    <a:lstStyle/>
                    <a:p>
                      <a:pPr fontAlgn="base"/>
                      <a:r>
                        <a:rPr lang="en-GB" sz="1000" dirty="0">
                          <a:effectLst/>
                        </a:rPr>
                        <a:t>Marriage and civil partnership:​</a:t>
                      </a:r>
                    </a:p>
                  </a:txBody>
                  <a:tcPr/>
                </a:tc>
                <a:tc>
                  <a:txBody>
                    <a:bodyPr/>
                    <a:lstStyle/>
                    <a:p>
                      <a:pPr marL="0" marR="0" lvl="0" indent="0" algn="ctr" defTabSz="439410">
                        <a:lnSpc>
                          <a:spcPct val="100000"/>
                        </a:lnSpc>
                        <a:spcBef>
                          <a:spcPts val="0"/>
                        </a:spcBef>
                        <a:spcAft>
                          <a:spcPts val="0"/>
                        </a:spcAft>
                        <a:buNone/>
                        <a:tabLst/>
                        <a:defRPr/>
                      </a:pPr>
                      <a:r>
                        <a:rPr lang="en-GB" sz="1000" b="0" i="0" u="none" strike="noStrike" kern="1200" cap="none" spc="0" normalizeH="0" baseline="0" noProof="0" dirty="0">
                          <a:ln>
                            <a:noFill/>
                          </a:ln>
                          <a:solidFill>
                            <a:srgbClr val="000000"/>
                          </a:solidFill>
                          <a:effectLst/>
                          <a:uLnTx/>
                          <a:uFillTx/>
                          <a:latin typeface="Calibri"/>
                        </a:rPr>
                        <a:t>N</a:t>
                      </a:r>
                      <a:endParaRPr kumimoji="0" lang="en-US" dirty="0"/>
                    </a:p>
                  </a:txBody>
                  <a:tcPr/>
                </a:tc>
                <a:tc>
                  <a:txBody>
                    <a:bodyPr/>
                    <a:lstStyle/>
                    <a:p>
                      <a:pPr algn="ctr" fontAlgn="base"/>
                      <a:endParaRPr lang="en-GB" sz="1000" dirty="0">
                        <a:effectLst/>
                      </a:endParaRPr>
                    </a:p>
                  </a:txBody>
                  <a:tcPr/>
                </a:tc>
                <a:tc>
                  <a:txBody>
                    <a:bodyPr/>
                    <a:lstStyle/>
                    <a:p>
                      <a:pPr fontAlgn="base"/>
                      <a:r>
                        <a:rPr kumimoji="0" lang="en-GB" sz="1000" b="0" i="0" u="none" strike="noStrike" kern="1200" cap="none" spc="0" normalizeH="0" baseline="0" noProof="0" dirty="0">
                          <a:ln>
                            <a:noFill/>
                          </a:ln>
                          <a:solidFill>
                            <a:prstClr val="black"/>
                          </a:solidFill>
                          <a:effectLst/>
                          <a:uLnTx/>
                          <a:uFillTx/>
                          <a:latin typeface="Calibri"/>
                          <a:ea typeface="+mn-ea"/>
                          <a:cs typeface="+mn-cs"/>
                        </a:rPr>
                        <a:t>Project / activities does not specifically request/retain this information so no impact​</a:t>
                      </a:r>
                      <a:endParaRPr lang="en-GB" sz="1000" dirty="0">
                        <a:effectLst/>
                      </a:endParaRPr>
                    </a:p>
                  </a:txBody>
                  <a:tcPr/>
                </a:tc>
                <a:extLst>
                  <a:ext uri="{0D108BD9-81ED-4DB2-BD59-A6C34878D82A}">
                    <a16:rowId xmlns:a16="http://schemas.microsoft.com/office/drawing/2014/main" val="504710266"/>
                  </a:ext>
                </a:extLst>
              </a:tr>
            </a:tbl>
          </a:graphicData>
        </a:graphic>
      </p:graphicFrame>
    </p:spTree>
    <p:extLst>
      <p:ext uri="{BB962C8B-B14F-4D97-AF65-F5344CB8AC3E}">
        <p14:creationId xmlns:p14="http://schemas.microsoft.com/office/powerpoint/2010/main" val="5986486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3696525"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PIA</a:t>
            </a:r>
          </a:p>
        </p:txBody>
      </p:sp>
      <p:sp>
        <p:nvSpPr>
          <p:cNvPr id="21" name="TextBox 20">
            <a:extLst>
              <a:ext uri="{FF2B5EF4-FFF2-40B4-BE49-F238E27FC236}">
                <a16:creationId xmlns:a16="http://schemas.microsoft.com/office/drawing/2014/main" id="{5504E5CD-C019-4CB8-800A-4BA07BEF8350}"/>
              </a:ext>
            </a:extLst>
          </p:cNvPr>
          <p:cNvSpPr txBox="1"/>
          <p:nvPr/>
        </p:nvSpPr>
        <p:spPr>
          <a:xfrm>
            <a:off x="412602" y="1164012"/>
            <a:ext cx="8263565" cy="1169551"/>
          </a:xfrm>
          <a:prstGeom prst="rect">
            <a:avLst/>
          </a:prstGeom>
          <a:noFill/>
        </p:spPr>
        <p:txBody>
          <a:bodyPr wrap="square">
            <a:spAutoFit/>
          </a:bodyPr>
          <a:lstStyle/>
          <a:p>
            <a:pPr fontAlgn="ctr"/>
            <a:endParaRPr lang="en-US" sz="1400" dirty="0"/>
          </a:p>
          <a:p>
            <a:pPr fontAlgn="ctr"/>
            <a:endParaRPr lang="en-US" sz="1400" dirty="0"/>
          </a:p>
          <a:p>
            <a:pPr fontAlgn="ctr"/>
            <a:endParaRPr lang="en-US" sz="1400" dirty="0"/>
          </a:p>
          <a:p>
            <a:pPr marL="0" algn="l" rtl="0" eaLnBrk="1" fontAlgn="ctr" latinLnBrk="0" hangingPunct="1">
              <a:spcBef>
                <a:spcPts val="0"/>
              </a:spcBef>
              <a:spcAft>
                <a:spcPts val="0"/>
              </a:spcAft>
            </a:pPr>
            <a:r>
              <a:rPr lang="en-US" sz="1400" b="0" i="0" u="none" strike="noStrike" kern="1200" dirty="0">
                <a:solidFill>
                  <a:srgbClr val="FFFFFF"/>
                </a:solidFill>
                <a:effectLst/>
              </a:rPr>
              <a:t>Apprenticeships</a:t>
            </a:r>
            <a:endParaRPr lang="en-GB" sz="1400" b="0" i="0" u="none" strike="noStrike" dirty="0">
              <a:effectLst/>
            </a:endParaRPr>
          </a:p>
          <a:p>
            <a:pPr lvl="0">
              <a:buNone/>
            </a:pPr>
            <a:endParaRPr lang="en-GB" sz="1400" b="0" i="0" u="none" strike="noStrike" noProof="0" dirty="0"/>
          </a:p>
        </p:txBody>
      </p:sp>
      <p:graphicFrame>
        <p:nvGraphicFramePr>
          <p:cNvPr id="5" name="Table 4">
            <a:extLst>
              <a:ext uri="{FF2B5EF4-FFF2-40B4-BE49-F238E27FC236}">
                <a16:creationId xmlns:a16="http://schemas.microsoft.com/office/drawing/2014/main" id="{FD33D293-4DE8-4C88-9031-D279676162D2}"/>
              </a:ext>
            </a:extLst>
          </p:cNvPr>
          <p:cNvGraphicFramePr>
            <a:graphicFrameLocks noGrp="1"/>
          </p:cNvGraphicFramePr>
          <p:nvPr>
            <p:extLst>
              <p:ext uri="{D42A27DB-BD31-4B8C-83A1-F6EECF244321}">
                <p14:modId xmlns:p14="http://schemas.microsoft.com/office/powerpoint/2010/main" val="1858271918"/>
              </p:ext>
            </p:extLst>
          </p:nvPr>
        </p:nvGraphicFramePr>
        <p:xfrm>
          <a:off x="566162" y="1021322"/>
          <a:ext cx="8377813" cy="4096780"/>
        </p:xfrm>
        <a:graphic>
          <a:graphicData uri="http://schemas.openxmlformats.org/drawingml/2006/table">
            <a:tbl>
              <a:tblPr firstRow="1" bandRow="1">
                <a:tableStyleId>{5C22544A-7EE6-4342-B048-85BDC9FD1C3A}</a:tableStyleId>
              </a:tblPr>
              <a:tblGrid>
                <a:gridCol w="7589322">
                  <a:extLst>
                    <a:ext uri="{9D8B030D-6E8A-4147-A177-3AD203B41FA5}">
                      <a16:colId xmlns:a16="http://schemas.microsoft.com/office/drawing/2014/main" val="573933621"/>
                    </a:ext>
                  </a:extLst>
                </a:gridCol>
                <a:gridCol w="788491">
                  <a:extLst>
                    <a:ext uri="{9D8B030D-6E8A-4147-A177-3AD203B41FA5}">
                      <a16:colId xmlns:a16="http://schemas.microsoft.com/office/drawing/2014/main" val="2476586514"/>
                    </a:ext>
                  </a:extLst>
                </a:gridCol>
              </a:tblGrid>
              <a:tr h="312160">
                <a:tc>
                  <a:txBody>
                    <a:bodyPr/>
                    <a:lstStyle/>
                    <a:p>
                      <a:endParaRPr lang="en-GB" sz="900" dirty="0"/>
                    </a:p>
                  </a:txBody>
                  <a:tcPr marL="77804" marR="77804" marT="38902" marB="38902"/>
                </a:tc>
                <a:tc>
                  <a:txBody>
                    <a:bodyPr/>
                    <a:lstStyle/>
                    <a:p>
                      <a:r>
                        <a:rPr lang="en-GB" sz="900" dirty="0"/>
                        <a:t>Y/N</a:t>
                      </a:r>
                    </a:p>
                  </a:txBody>
                  <a:tcPr marL="77804" marR="77804" marT="38902" marB="38902"/>
                </a:tc>
                <a:extLst>
                  <a:ext uri="{0D108BD9-81ED-4DB2-BD59-A6C34878D82A}">
                    <a16:rowId xmlns:a16="http://schemas.microsoft.com/office/drawing/2014/main" val="1420633924"/>
                  </a:ext>
                </a:extLst>
              </a:tr>
              <a:tr h="378462">
                <a:tc>
                  <a:txBody>
                    <a:bodyPr/>
                    <a:lstStyle/>
                    <a:p>
                      <a:r>
                        <a:rPr lang="en-GB" sz="900" dirty="0"/>
                        <a:t>Will the project involve the collection of new information about individuals?</a:t>
                      </a:r>
                    </a:p>
                  </a:txBody>
                  <a:tcPr marL="77804" marR="77804" marT="38902" marB="38902"/>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900" dirty="0"/>
                        <a:t>N</a:t>
                      </a:r>
                    </a:p>
                    <a:p>
                      <a:endParaRPr lang="en-GB" sz="900" dirty="0"/>
                    </a:p>
                  </a:txBody>
                  <a:tcPr marL="77804" marR="77804" marT="38902" marB="38902"/>
                </a:tc>
                <a:extLst>
                  <a:ext uri="{0D108BD9-81ED-4DB2-BD59-A6C34878D82A}">
                    <a16:rowId xmlns:a16="http://schemas.microsoft.com/office/drawing/2014/main" val="2669762510"/>
                  </a:ext>
                </a:extLst>
              </a:tr>
              <a:tr h="378462">
                <a:tc>
                  <a:txBody>
                    <a:bodyPr/>
                    <a:lstStyle/>
                    <a:p>
                      <a:r>
                        <a:rPr lang="en-GB" sz="900" dirty="0">
                          <a:solidFill>
                            <a:srgbClr val="000000"/>
                          </a:solidFill>
                          <a:latin typeface="+mn-lt"/>
                          <a:cs typeface="Calibri"/>
                        </a:rPr>
                        <a:t>Does the project/process include the processing of "special categories of personal data"?</a:t>
                      </a:r>
                      <a:endParaRPr lang="en-GB" sz="900" dirty="0"/>
                    </a:p>
                  </a:txBody>
                  <a:tcPr marL="77804" marR="77804" marT="38902" marB="3890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effectLst/>
                          <a:uLnTx/>
                          <a:uFillTx/>
                          <a:latin typeface="Calibri"/>
                          <a:ea typeface="+mn-ea"/>
                          <a:cs typeface="+mn-cs"/>
                        </a:rPr>
                        <a:t>Y</a:t>
                      </a:r>
                      <a:endParaRPr kumimoji="0" lang="en-GB" sz="700" b="0" i="0" u="none" strike="noStrike" kern="1200" cap="none" spc="0" normalizeH="0" baseline="0" noProof="0" dirty="0">
                        <a:ln>
                          <a:noFill/>
                        </a:ln>
                        <a:effectLst/>
                        <a:uLnTx/>
                        <a:uFillTx/>
                        <a:latin typeface="Calibri"/>
                        <a:ea typeface="+mn-ea"/>
                        <a:cs typeface="+mn-cs"/>
                      </a:endParaRPr>
                    </a:p>
                  </a:txBody>
                  <a:tcPr marL="77804" marR="77804" marT="38902" marB="38902"/>
                </a:tc>
                <a:extLst>
                  <a:ext uri="{0D108BD9-81ED-4DB2-BD59-A6C34878D82A}">
                    <a16:rowId xmlns:a16="http://schemas.microsoft.com/office/drawing/2014/main" val="2579183399"/>
                  </a:ext>
                </a:extLst>
              </a:tr>
              <a:tr h="378462">
                <a:tc>
                  <a:txBody>
                    <a:bodyPr/>
                    <a:lstStyle/>
                    <a:p>
                      <a:r>
                        <a:rPr lang="en-GB" sz="900" dirty="0">
                          <a:solidFill>
                            <a:srgbClr val="000000"/>
                          </a:solidFill>
                          <a:latin typeface="+mn-lt"/>
                          <a:cs typeface="Calibri"/>
                        </a:rPr>
                        <a:t>Will the project compel individuals to provide information about themselves?</a:t>
                      </a:r>
                      <a:endParaRPr lang="en-GB" sz="900" dirty="0"/>
                    </a:p>
                  </a:txBody>
                  <a:tcPr marL="77804" marR="77804" marT="38902" marB="3890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N</a:t>
                      </a:r>
                    </a:p>
                  </a:txBody>
                  <a:tcPr marL="77804" marR="77804" marT="38902" marB="38902"/>
                </a:tc>
                <a:extLst>
                  <a:ext uri="{0D108BD9-81ED-4DB2-BD59-A6C34878D82A}">
                    <a16:rowId xmlns:a16="http://schemas.microsoft.com/office/drawing/2014/main" val="810434925"/>
                  </a:ext>
                </a:extLst>
              </a:tr>
              <a:tr h="378462">
                <a:tc>
                  <a:txBody>
                    <a:bodyPr/>
                    <a:lstStyle/>
                    <a:p>
                      <a:r>
                        <a:rPr lang="en-GB" sz="900" dirty="0">
                          <a:solidFill>
                            <a:srgbClr val="000000"/>
                          </a:solidFill>
                          <a:latin typeface="+mn-lt"/>
                          <a:cs typeface="Calibri"/>
                        </a:rPr>
                        <a:t>Will information about individuals be disclosed to organisations or people who have not previously had routine access to the information?</a:t>
                      </a:r>
                      <a:endParaRPr lang="en-GB" sz="900" dirty="0"/>
                    </a:p>
                  </a:txBody>
                  <a:tcPr marL="77804" marR="77804" marT="38902" marB="3890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Y</a:t>
                      </a:r>
                    </a:p>
                  </a:txBody>
                  <a:tcPr marL="77804" marR="77804" marT="38902" marB="38902"/>
                </a:tc>
                <a:extLst>
                  <a:ext uri="{0D108BD9-81ED-4DB2-BD59-A6C34878D82A}">
                    <a16:rowId xmlns:a16="http://schemas.microsoft.com/office/drawing/2014/main" val="3013453393"/>
                  </a:ext>
                </a:extLst>
              </a:tr>
              <a:tr h="378462">
                <a:tc>
                  <a:txBody>
                    <a:bodyPr/>
                    <a:lstStyle/>
                    <a:p>
                      <a:r>
                        <a:rPr lang="en-GB" sz="900" dirty="0">
                          <a:solidFill>
                            <a:srgbClr val="000000"/>
                          </a:solidFill>
                          <a:latin typeface="+mn-lt"/>
                          <a:cs typeface="Calibri"/>
                        </a:rPr>
                        <a:t>Are you using information about individuals for a purpose it is not currently used for, or in a way it is not currently used?</a:t>
                      </a:r>
                      <a:endParaRPr lang="en-GB" sz="900" dirty="0"/>
                    </a:p>
                  </a:txBody>
                  <a:tcPr marL="77804" marR="77804" marT="38902" marB="3890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Y</a:t>
                      </a:r>
                    </a:p>
                  </a:txBody>
                  <a:tcPr marL="77804" marR="77804" marT="38902" marB="38902"/>
                </a:tc>
                <a:extLst>
                  <a:ext uri="{0D108BD9-81ED-4DB2-BD59-A6C34878D82A}">
                    <a16:rowId xmlns:a16="http://schemas.microsoft.com/office/drawing/2014/main" val="3759864969"/>
                  </a:ext>
                </a:extLst>
              </a:tr>
              <a:tr h="378462">
                <a:tc>
                  <a:txBody>
                    <a:bodyPr/>
                    <a:lstStyle/>
                    <a:p>
                      <a:r>
                        <a:rPr lang="en-GB" sz="900" dirty="0">
                          <a:solidFill>
                            <a:srgbClr val="000000"/>
                          </a:solidFill>
                          <a:latin typeface="+mn-lt"/>
                          <a:cs typeface="Calibri"/>
                        </a:rPr>
                        <a:t>Does the project involve you using new technology which might be perceived as being privacy intrusive? For example, the use of biometrics or facial recognition? </a:t>
                      </a:r>
                      <a:endParaRPr lang="en-GB" sz="900" dirty="0"/>
                    </a:p>
                  </a:txBody>
                  <a:tcPr marL="77804" marR="77804" marT="38902" marB="3890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N</a:t>
                      </a:r>
                    </a:p>
                  </a:txBody>
                  <a:tcPr marL="77804" marR="77804" marT="38902" marB="38902"/>
                </a:tc>
                <a:extLst>
                  <a:ext uri="{0D108BD9-81ED-4DB2-BD59-A6C34878D82A}">
                    <a16:rowId xmlns:a16="http://schemas.microsoft.com/office/drawing/2014/main" val="3214754737"/>
                  </a:ext>
                </a:extLst>
              </a:tr>
              <a:tr h="378462">
                <a:tc>
                  <a:txBody>
                    <a:bodyPr/>
                    <a:lstStyle/>
                    <a:p>
                      <a:r>
                        <a:rPr lang="en-GB" sz="900" dirty="0">
                          <a:solidFill>
                            <a:srgbClr val="000000"/>
                          </a:solidFill>
                          <a:latin typeface="+mn-lt"/>
                          <a:cs typeface="Calibri"/>
                        </a:rPr>
                        <a:t>Will the project result in you making decisions or taking action against individuals in ways which can have a significant impact on them? </a:t>
                      </a:r>
                      <a:endParaRPr lang="en-GB" sz="900" dirty="0"/>
                    </a:p>
                  </a:txBody>
                  <a:tcPr marL="77804" marR="77804" marT="38902" marB="3890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N</a:t>
                      </a:r>
                    </a:p>
                  </a:txBody>
                  <a:tcPr marL="77804" marR="77804" marT="38902" marB="38902"/>
                </a:tc>
                <a:extLst>
                  <a:ext uri="{0D108BD9-81ED-4DB2-BD59-A6C34878D82A}">
                    <a16:rowId xmlns:a16="http://schemas.microsoft.com/office/drawing/2014/main" val="2304894828"/>
                  </a:ext>
                </a:extLst>
              </a:tr>
              <a:tr h="378462">
                <a:tc>
                  <a:txBody>
                    <a:bodyPr/>
                    <a:lstStyle/>
                    <a:p>
                      <a:r>
                        <a:rPr lang="en-GB" sz="900" dirty="0">
                          <a:solidFill>
                            <a:srgbClr val="000000"/>
                          </a:solidFill>
                          <a:latin typeface="+mn-lt"/>
                          <a:cs typeface="Calibri"/>
                        </a:rPr>
                        <a:t>Is the information about individuals of a kind particularly likely to raise privacy concerns or expectations? For example, health records, criminal records or other information that people would consider to be particularly private.</a:t>
                      </a:r>
                      <a:endParaRPr lang="en-GB" sz="900" dirty="0"/>
                    </a:p>
                  </a:txBody>
                  <a:tcPr marL="77804" marR="77804" marT="38902" marB="3890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Y</a:t>
                      </a:r>
                    </a:p>
                  </a:txBody>
                  <a:tcPr marL="77804" marR="77804" marT="38902" marB="38902"/>
                </a:tc>
                <a:extLst>
                  <a:ext uri="{0D108BD9-81ED-4DB2-BD59-A6C34878D82A}">
                    <a16:rowId xmlns:a16="http://schemas.microsoft.com/office/drawing/2014/main" val="3248293994"/>
                  </a:ext>
                </a:extLst>
              </a:tr>
              <a:tr h="378462">
                <a:tc>
                  <a:txBody>
                    <a:bodyPr/>
                    <a:lstStyle/>
                    <a:p>
                      <a:r>
                        <a:rPr lang="en-GB" sz="900" dirty="0">
                          <a:solidFill>
                            <a:srgbClr val="000000"/>
                          </a:solidFill>
                          <a:latin typeface="+mn-lt"/>
                          <a:cs typeface="Calibri"/>
                        </a:rPr>
                        <a:t>Will the project require you to contact individuals in ways which they may find intrusive?</a:t>
                      </a:r>
                      <a:endParaRPr lang="en-GB" sz="900" dirty="0"/>
                    </a:p>
                  </a:txBody>
                  <a:tcPr marL="77804" marR="77804" marT="38902" marB="3890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N</a:t>
                      </a:r>
                    </a:p>
                  </a:txBody>
                  <a:tcPr marL="77804" marR="77804" marT="38902" marB="38902"/>
                </a:tc>
                <a:extLst>
                  <a:ext uri="{0D108BD9-81ED-4DB2-BD59-A6C34878D82A}">
                    <a16:rowId xmlns:a16="http://schemas.microsoft.com/office/drawing/2014/main" val="696168699"/>
                  </a:ext>
                </a:extLst>
              </a:tr>
              <a:tr h="378462">
                <a:tc>
                  <a:txBody>
                    <a:bodyPr/>
                    <a:lstStyle/>
                    <a:p>
                      <a:r>
                        <a:rPr lang="en-GB" sz="900" dirty="0">
                          <a:solidFill>
                            <a:srgbClr val="000000"/>
                          </a:solidFill>
                          <a:latin typeface="+mn-lt"/>
                          <a:cs typeface="Calibri"/>
                        </a:rPr>
                        <a:t>Has this project/process already been started as a pilot without a screening or PIA being undertaken? </a:t>
                      </a:r>
                      <a:endParaRPr lang="en-GB" sz="900" dirty="0"/>
                    </a:p>
                  </a:txBody>
                  <a:tcPr marL="77804" marR="77804" marT="38902" marB="3890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N</a:t>
                      </a:r>
                    </a:p>
                  </a:txBody>
                  <a:tcPr marL="77804" marR="77804" marT="38902" marB="38902"/>
                </a:tc>
                <a:extLst>
                  <a:ext uri="{0D108BD9-81ED-4DB2-BD59-A6C34878D82A}">
                    <a16:rowId xmlns:a16="http://schemas.microsoft.com/office/drawing/2014/main" val="2512930820"/>
                  </a:ext>
                </a:extLst>
              </a:tr>
            </a:tbl>
          </a:graphicData>
        </a:graphic>
      </p:graphicFrame>
    </p:spTree>
    <p:extLst>
      <p:ext uri="{BB962C8B-B14F-4D97-AF65-F5344CB8AC3E}">
        <p14:creationId xmlns:p14="http://schemas.microsoft.com/office/powerpoint/2010/main" val="4929143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3696525"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PIA</a:t>
            </a:r>
          </a:p>
        </p:txBody>
      </p:sp>
      <p:sp>
        <p:nvSpPr>
          <p:cNvPr id="21" name="TextBox 20">
            <a:extLst>
              <a:ext uri="{FF2B5EF4-FFF2-40B4-BE49-F238E27FC236}">
                <a16:creationId xmlns:a16="http://schemas.microsoft.com/office/drawing/2014/main" id="{5504E5CD-C019-4CB8-800A-4BA07BEF8350}"/>
              </a:ext>
            </a:extLst>
          </p:cNvPr>
          <p:cNvSpPr txBox="1"/>
          <p:nvPr/>
        </p:nvSpPr>
        <p:spPr>
          <a:xfrm>
            <a:off x="412602" y="1164012"/>
            <a:ext cx="8263565" cy="1169551"/>
          </a:xfrm>
          <a:prstGeom prst="rect">
            <a:avLst/>
          </a:prstGeom>
          <a:noFill/>
        </p:spPr>
        <p:txBody>
          <a:bodyPr wrap="square">
            <a:spAutoFit/>
          </a:bodyPr>
          <a:lstStyle/>
          <a:p>
            <a:pPr fontAlgn="ctr"/>
            <a:endParaRPr lang="en-US" sz="1400" dirty="0"/>
          </a:p>
          <a:p>
            <a:pPr fontAlgn="ctr"/>
            <a:endParaRPr lang="en-US" sz="1400" dirty="0"/>
          </a:p>
          <a:p>
            <a:pPr fontAlgn="ctr"/>
            <a:endParaRPr lang="en-US" sz="1400" dirty="0"/>
          </a:p>
          <a:p>
            <a:pPr marL="0" algn="l" rtl="0" eaLnBrk="1" fontAlgn="ctr" latinLnBrk="0" hangingPunct="1">
              <a:spcBef>
                <a:spcPts val="0"/>
              </a:spcBef>
              <a:spcAft>
                <a:spcPts val="0"/>
              </a:spcAft>
            </a:pPr>
            <a:r>
              <a:rPr lang="en-US" sz="1400" b="0" i="0" u="none" strike="noStrike" kern="1200" dirty="0">
                <a:solidFill>
                  <a:srgbClr val="FFFFFF"/>
                </a:solidFill>
                <a:effectLst/>
              </a:rPr>
              <a:t>Apprenticeships</a:t>
            </a:r>
            <a:endParaRPr lang="en-GB" sz="1400" b="0" i="0" u="none" strike="noStrike" dirty="0">
              <a:effectLst/>
            </a:endParaRPr>
          </a:p>
          <a:p>
            <a:pPr lvl="0">
              <a:buNone/>
            </a:pPr>
            <a:endParaRPr lang="en-GB" sz="1400" b="0" i="0" u="none" strike="noStrike" noProof="0" dirty="0"/>
          </a:p>
        </p:txBody>
      </p:sp>
      <p:sp>
        <p:nvSpPr>
          <p:cNvPr id="4" name="TextBox 3">
            <a:extLst>
              <a:ext uri="{FF2B5EF4-FFF2-40B4-BE49-F238E27FC236}">
                <a16:creationId xmlns:a16="http://schemas.microsoft.com/office/drawing/2014/main" id="{B84C9A33-734B-4258-AABA-6DFFA4F6BB02}"/>
              </a:ext>
            </a:extLst>
          </p:cNvPr>
          <p:cNvSpPr txBox="1"/>
          <p:nvPr/>
        </p:nvSpPr>
        <p:spPr>
          <a:xfrm>
            <a:off x="467833" y="1059575"/>
            <a:ext cx="7946571"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sz="1000" i="1" dirty="0">
                <a:cs typeface="Segoe UI"/>
              </a:rPr>
              <a:t>All projects must consider their Privacy Impact Assessment (PIA) A Privacy Impact Assessment (PIA) is a process which helps assess privacy risks to individuals in the collection, use, and disclosure of personal information. A failure to properly embed appropriate privacy protection measures may result in a breach of legislation.​</a:t>
            </a:r>
          </a:p>
          <a:p>
            <a:pPr algn="just"/>
            <a:r>
              <a:rPr lang="en-GB" sz="1000" i="1" dirty="0">
                <a:cs typeface="Segoe UI"/>
              </a:rPr>
              <a:t>​</a:t>
            </a:r>
          </a:p>
          <a:p>
            <a:pPr algn="just"/>
            <a:r>
              <a:rPr lang="en-GB" sz="1000" i="1" dirty="0">
                <a:cs typeface="Segoe UI"/>
              </a:rPr>
              <a:t>The purpose of a PIA assessment is to </a:t>
            </a:r>
            <a:r>
              <a:rPr lang="en-GB" sz="1000" b="1" i="1" dirty="0">
                <a:cs typeface="Segoe UI"/>
              </a:rPr>
              <a:t>identify the risks</a:t>
            </a:r>
            <a:r>
              <a:rPr lang="en-GB" sz="1000" i="1" dirty="0">
                <a:cs typeface="Segoe UI"/>
              </a:rPr>
              <a:t> that may arise through the project and propose </a:t>
            </a:r>
            <a:r>
              <a:rPr lang="en-GB" sz="1000" b="1" i="1" dirty="0">
                <a:cs typeface="Segoe UI"/>
              </a:rPr>
              <a:t>methods to mitigate</a:t>
            </a:r>
            <a:r>
              <a:rPr lang="en-GB" sz="1000" i="1" dirty="0">
                <a:cs typeface="Segoe UI"/>
              </a:rPr>
              <a:t> against the risks.​</a:t>
            </a:r>
          </a:p>
          <a:p>
            <a:pPr algn="just"/>
            <a:r>
              <a:rPr lang="en-GB" sz="1000" i="1" dirty="0">
                <a:cs typeface="Segoe UI"/>
              </a:rPr>
              <a:t>Some examples when to complete a PIA; you introduce a new or make changes to a system to collect and hold personal data, collecting personal data for a new purpose, transferring personal data between organisations, significant change in process operation involving personal data. </a:t>
            </a:r>
            <a:r>
              <a:rPr lang="en-US" sz="1000" i="1" dirty="0">
                <a:cs typeface="Segoe UI"/>
              </a:rPr>
              <a:t>​</a:t>
            </a:r>
          </a:p>
          <a:p>
            <a:pPr algn="just"/>
            <a:r>
              <a:rPr lang="en-GB" sz="1000" i="1" dirty="0">
                <a:cs typeface="Segoe UI"/>
              </a:rPr>
              <a:t>​</a:t>
            </a:r>
          </a:p>
          <a:p>
            <a:pPr algn="just"/>
            <a:r>
              <a:rPr lang="en-GB" sz="1000" i="1" dirty="0">
                <a:cs typeface="Segoe UI"/>
              </a:rPr>
              <a:t>This template is a practical tool to help </a:t>
            </a:r>
            <a:r>
              <a:rPr lang="en-GB" sz="1000" b="1" i="1" dirty="0">
                <a:cs typeface="Segoe UI"/>
              </a:rPr>
              <a:t>identify and address the data protection and privacy concerns at the design and development stage</a:t>
            </a:r>
            <a:r>
              <a:rPr lang="en-GB" sz="1000" i="1" dirty="0">
                <a:cs typeface="Segoe UI"/>
              </a:rPr>
              <a:t> of a project, building data protection compliance in from the outset rather than bolting it on as an afterthought.</a:t>
            </a:r>
            <a:r>
              <a:rPr lang="en-US" sz="1000" i="1" dirty="0">
                <a:cs typeface="Segoe UI"/>
              </a:rPr>
              <a:t>​</a:t>
            </a:r>
          </a:p>
          <a:p>
            <a:r>
              <a:rPr lang="en-GB" sz="1000" i="1" dirty="0">
                <a:cs typeface="Segoe UI"/>
              </a:rPr>
              <a:t>​</a:t>
            </a:r>
          </a:p>
          <a:p>
            <a:r>
              <a:rPr lang="en-GB" sz="1000" i="1" dirty="0">
                <a:cs typeface="Segoe UI"/>
              </a:rPr>
              <a:t>Next Steps​</a:t>
            </a:r>
          </a:p>
          <a:p>
            <a:pPr>
              <a:buChar char="•"/>
            </a:pPr>
            <a:r>
              <a:rPr lang="en-GB" sz="1000" i="1" dirty="0">
                <a:cs typeface="Arial"/>
              </a:rPr>
              <a:t>There are </a:t>
            </a:r>
            <a:r>
              <a:rPr lang="en-GB" sz="1000" b="1" i="1" dirty="0">
                <a:cs typeface="Arial"/>
              </a:rPr>
              <a:t>10 screening questions</a:t>
            </a:r>
            <a:r>
              <a:rPr lang="en-GB" sz="1000" i="1" dirty="0">
                <a:cs typeface="Arial"/>
              </a:rPr>
              <a:t> in there to see if a PIA is required. </a:t>
            </a:r>
            <a:r>
              <a:rPr lang="en-US" sz="1000" i="1" dirty="0">
                <a:cs typeface="Arial"/>
              </a:rPr>
              <a:t>​</a:t>
            </a:r>
          </a:p>
          <a:p>
            <a:pPr>
              <a:buChar char="•"/>
            </a:pPr>
            <a:r>
              <a:rPr lang="en-GB" sz="1000" i="1" dirty="0">
                <a:cs typeface="Arial"/>
              </a:rPr>
              <a:t>The Data Protection Officer can provide advice and guidance, review the completed PIA template, and advise on the need for completing a PIA if the screening questions are borderline or minor.​ You can contact the information governance team via this email address : </a:t>
            </a:r>
          </a:p>
          <a:p>
            <a:pPr>
              <a:buChar char="•"/>
            </a:pPr>
            <a:r>
              <a:rPr lang="en-GB" sz="1000" i="1" dirty="0">
                <a:cs typeface="Arial"/>
              </a:rPr>
              <a:t>PIA documents can be requested by the Information Commissioners Office (ICO) to be provided to them at any time. ​</a:t>
            </a:r>
          </a:p>
          <a:p>
            <a:pPr>
              <a:buChar char="•"/>
            </a:pPr>
            <a:endParaRPr lang="en-GB" sz="1000" i="1" dirty="0">
              <a:cs typeface="Arial"/>
            </a:endParaRPr>
          </a:p>
          <a:p>
            <a:endParaRPr lang="en-US" sz="1000" i="1" dirty="0">
              <a:cs typeface="Segoe UI"/>
            </a:endParaRPr>
          </a:p>
          <a:p>
            <a:endParaRPr lang="en-US" sz="1000" i="1" dirty="0">
              <a:cs typeface="Segoe UI"/>
            </a:endParaRPr>
          </a:p>
          <a:p>
            <a:endParaRPr lang="en-US" sz="1000" i="1" dirty="0">
              <a:cs typeface="Segoe UI"/>
            </a:endParaRPr>
          </a:p>
          <a:p>
            <a:endParaRPr lang="en-US" sz="1000" i="1" dirty="0">
              <a:cs typeface="Segoe UI"/>
            </a:endParaRPr>
          </a:p>
          <a:p>
            <a:r>
              <a:rPr lang="en-US" sz="1000" i="1" dirty="0">
                <a:solidFill>
                  <a:srgbClr val="FF0000"/>
                </a:solidFill>
                <a:ea typeface="Calibri"/>
                <a:cs typeface="Segoe UI"/>
              </a:rPr>
              <a:t>Data and its use will be aligned to each dept and team as currently operated and only be used to report to those who would already see and use that information.</a:t>
            </a:r>
            <a:endParaRPr lang="en-US" sz="1000" i="1" dirty="0">
              <a:solidFill>
                <a:srgbClr val="FF0000"/>
              </a:solidFill>
              <a:cs typeface="Segoe UI"/>
            </a:endParaRPr>
          </a:p>
          <a:p>
            <a:r>
              <a:rPr lang="en-GB" sz="1000" i="1" dirty="0">
                <a:cs typeface="Segoe UI"/>
              </a:rPr>
              <a:t>​</a:t>
            </a:r>
          </a:p>
        </p:txBody>
      </p:sp>
    </p:spTree>
    <p:extLst>
      <p:ext uri="{BB962C8B-B14F-4D97-AF65-F5344CB8AC3E}">
        <p14:creationId xmlns:p14="http://schemas.microsoft.com/office/powerpoint/2010/main" val="1590656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28395C5-C24A-478D-B89E-30F068391D80}"/>
              </a:ext>
            </a:extLst>
          </p:cNvPr>
          <p:cNvGraphicFramePr>
            <a:graphicFrameLocks noGrp="1"/>
          </p:cNvGraphicFramePr>
          <p:nvPr>
            <p:extLst>
              <p:ext uri="{D42A27DB-BD31-4B8C-83A1-F6EECF244321}">
                <p14:modId xmlns:p14="http://schemas.microsoft.com/office/powerpoint/2010/main" val="1438047551"/>
              </p:ext>
            </p:extLst>
          </p:nvPr>
        </p:nvGraphicFramePr>
        <p:xfrm>
          <a:off x="316909" y="4362566"/>
          <a:ext cx="7933956" cy="1002856"/>
        </p:xfrm>
        <a:graphic>
          <a:graphicData uri="http://schemas.openxmlformats.org/drawingml/2006/table">
            <a:tbl>
              <a:tblPr firstRow="1" firstCol="1" bandRow="1"/>
              <a:tblGrid>
                <a:gridCol w="802399">
                  <a:extLst>
                    <a:ext uri="{9D8B030D-6E8A-4147-A177-3AD203B41FA5}">
                      <a16:colId xmlns:a16="http://schemas.microsoft.com/office/drawing/2014/main" val="53111761"/>
                    </a:ext>
                  </a:extLst>
                </a:gridCol>
                <a:gridCol w="1160309">
                  <a:extLst>
                    <a:ext uri="{9D8B030D-6E8A-4147-A177-3AD203B41FA5}">
                      <a16:colId xmlns:a16="http://schemas.microsoft.com/office/drawing/2014/main" val="2114835320"/>
                    </a:ext>
                  </a:extLst>
                </a:gridCol>
                <a:gridCol w="2378344">
                  <a:extLst>
                    <a:ext uri="{9D8B030D-6E8A-4147-A177-3AD203B41FA5}">
                      <a16:colId xmlns:a16="http://schemas.microsoft.com/office/drawing/2014/main" val="2054231931"/>
                    </a:ext>
                  </a:extLst>
                </a:gridCol>
                <a:gridCol w="1962115">
                  <a:extLst>
                    <a:ext uri="{9D8B030D-6E8A-4147-A177-3AD203B41FA5}">
                      <a16:colId xmlns:a16="http://schemas.microsoft.com/office/drawing/2014/main" val="2415054070"/>
                    </a:ext>
                  </a:extLst>
                </a:gridCol>
                <a:gridCol w="1630789">
                  <a:extLst>
                    <a:ext uri="{9D8B030D-6E8A-4147-A177-3AD203B41FA5}">
                      <a16:colId xmlns:a16="http://schemas.microsoft.com/office/drawing/2014/main" val="3848345079"/>
                    </a:ext>
                  </a:extLst>
                </a:gridCol>
              </a:tblGrid>
              <a:tr h="250714">
                <a:tc>
                  <a:txBody>
                    <a:bodyPr/>
                    <a:lstStyle/>
                    <a:p>
                      <a:pPr>
                        <a:lnSpc>
                          <a:spcPct val="107000"/>
                        </a:lnSpc>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Version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Date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Description of change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1" dirty="0">
                          <a:effectLst/>
                          <a:latin typeface="Calibri"/>
                          <a:ea typeface="Calibri" panose="020F0502020204030204" pitchFamily="34" charset="0"/>
                          <a:cs typeface="Times New Roman"/>
                        </a:rPr>
                        <a:t>Author</a:t>
                      </a: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lnSpc>
                          <a:spcPct val="107000"/>
                        </a:lnSpc>
                        <a:spcAft>
                          <a:spcPts val="0"/>
                        </a:spcAft>
                        <a:buNone/>
                      </a:pPr>
                      <a:r>
                        <a:rPr lang="en-GB" sz="1100" b="1" dirty="0">
                          <a:effectLst/>
                          <a:latin typeface="Calibri"/>
                          <a:ea typeface="Calibri" panose="020F0502020204030204" pitchFamily="34" charset="0"/>
                          <a:cs typeface="Times New Roman"/>
                        </a:rPr>
                        <a:t>Project Sponsor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1211941"/>
                  </a:ext>
                </a:extLst>
              </a:tr>
              <a:tr h="250714">
                <a:tc>
                  <a:txBody>
                    <a:bodyPr/>
                    <a:lstStyle/>
                    <a:p>
                      <a:pPr>
                        <a:lnSpc>
                          <a:spcPct val="1070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V1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1282226"/>
                  </a:ext>
                </a:extLst>
              </a:tr>
              <a:tr h="250714">
                <a:tc>
                  <a:txBody>
                    <a:bodyPr/>
                    <a:lstStyle/>
                    <a:p>
                      <a:pP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774761"/>
                  </a:ext>
                </a:extLst>
              </a:tr>
              <a:tr h="250714">
                <a:tc>
                  <a:txBody>
                    <a:bodyPr/>
                    <a:lstStyle/>
                    <a:p>
                      <a:pPr>
                        <a:lnSpc>
                          <a:spcPct val="107000"/>
                        </a:lnSpc>
                        <a:spcAft>
                          <a:spcPts val="0"/>
                        </a:spcAft>
                      </a:pPr>
                      <a:endParaRPr lang="en-GB" sz="1100" dirty="0">
                        <a:effectLst/>
                        <a:latin typeface="Calibri"/>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9899103"/>
                  </a:ext>
                </a:extLst>
              </a:tr>
            </a:tbl>
          </a:graphicData>
        </a:graphic>
      </p:graphicFrame>
      <p:graphicFrame>
        <p:nvGraphicFramePr>
          <p:cNvPr id="5" name="Table 4">
            <a:extLst>
              <a:ext uri="{FF2B5EF4-FFF2-40B4-BE49-F238E27FC236}">
                <a16:creationId xmlns:a16="http://schemas.microsoft.com/office/drawing/2014/main" id="{84AC3E72-20CC-40F5-A416-44252BE6C8DF}"/>
              </a:ext>
            </a:extLst>
          </p:cNvPr>
          <p:cNvGraphicFramePr>
            <a:graphicFrameLocks noGrp="1"/>
          </p:cNvGraphicFramePr>
          <p:nvPr>
            <p:extLst>
              <p:ext uri="{D42A27DB-BD31-4B8C-83A1-F6EECF244321}">
                <p14:modId xmlns:p14="http://schemas.microsoft.com/office/powerpoint/2010/main" val="218277916"/>
              </p:ext>
            </p:extLst>
          </p:nvPr>
        </p:nvGraphicFramePr>
        <p:xfrm>
          <a:off x="316910" y="1386272"/>
          <a:ext cx="7933955" cy="1036645"/>
        </p:xfrm>
        <a:graphic>
          <a:graphicData uri="http://schemas.openxmlformats.org/drawingml/2006/table">
            <a:tbl>
              <a:tblPr firstRow="1" firstCol="1" bandRow="1"/>
              <a:tblGrid>
                <a:gridCol w="2669139">
                  <a:extLst>
                    <a:ext uri="{9D8B030D-6E8A-4147-A177-3AD203B41FA5}">
                      <a16:colId xmlns:a16="http://schemas.microsoft.com/office/drawing/2014/main" val="831810257"/>
                    </a:ext>
                  </a:extLst>
                </a:gridCol>
                <a:gridCol w="3322139">
                  <a:extLst>
                    <a:ext uri="{9D8B030D-6E8A-4147-A177-3AD203B41FA5}">
                      <a16:colId xmlns:a16="http://schemas.microsoft.com/office/drawing/2014/main" val="3188410560"/>
                    </a:ext>
                  </a:extLst>
                </a:gridCol>
                <a:gridCol w="1942677">
                  <a:extLst>
                    <a:ext uri="{9D8B030D-6E8A-4147-A177-3AD203B41FA5}">
                      <a16:colId xmlns:a16="http://schemas.microsoft.com/office/drawing/2014/main" val="2733566299"/>
                    </a:ext>
                  </a:extLst>
                </a:gridCol>
              </a:tblGrid>
              <a:tr h="207329">
                <a:tc>
                  <a:txBody>
                    <a:bodyPr/>
                    <a:lstStyle/>
                    <a:p>
                      <a:pPr>
                        <a:lnSpc>
                          <a:spcPct val="107000"/>
                        </a:lnSpc>
                        <a:spcAft>
                          <a:spcPts val="0"/>
                        </a:spcAft>
                      </a:pPr>
                      <a:r>
                        <a:rPr lang="en-GB" sz="1100" b="1" dirty="0">
                          <a:effectLst/>
                          <a:latin typeface="Calibri"/>
                          <a:ea typeface="Calibri" panose="020F0502020204030204" pitchFamily="34" charset="0"/>
                          <a:cs typeface="Times New Roman"/>
                        </a:rPr>
                        <a:t>Name</a:t>
                      </a: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1" dirty="0">
                          <a:effectLst/>
                          <a:latin typeface="Calibri"/>
                          <a:ea typeface="Calibri" panose="020F0502020204030204" pitchFamily="34" charset="0"/>
                          <a:cs typeface="Times New Roman"/>
                        </a:rPr>
                        <a:t>Role</a:t>
                      </a: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1" dirty="0">
                          <a:effectLst/>
                          <a:latin typeface="Calibri"/>
                          <a:ea typeface="Calibri" panose="020F0502020204030204" pitchFamily="34" charset="0"/>
                          <a:cs typeface="Times New Roman"/>
                        </a:rPr>
                        <a:t>Date</a:t>
                      </a: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3261599"/>
                  </a:ext>
                </a:extLst>
              </a:tr>
              <a:tr h="207329">
                <a:tc>
                  <a:txBody>
                    <a:bodyPr/>
                    <a:lstStyle/>
                    <a:p>
                      <a:pPr>
                        <a:lnSpc>
                          <a:spcPct val="107000"/>
                        </a:lnSpc>
                        <a:spcAft>
                          <a:spcPts val="0"/>
                        </a:spcAft>
                      </a:pPr>
                      <a:r>
                        <a:rPr lang="en-GB" sz="1100" b="0" dirty="0">
                          <a:effectLst/>
                          <a:latin typeface="Calibri"/>
                          <a:ea typeface="Calibri" panose="020F0502020204030204" pitchFamily="34" charset="0"/>
                          <a:cs typeface="Times New Roman"/>
                        </a:rPr>
                        <a:t>Will Roper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dirty="0">
                          <a:effectLst/>
                          <a:latin typeface="Calibri"/>
                          <a:ea typeface="Calibri" panose="020F0502020204030204" pitchFamily="34" charset="0"/>
                          <a:cs typeface="Times New Roman"/>
                        </a:rPr>
                        <a:t>Data and insight - Manager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5235702"/>
                  </a:ext>
                </a:extLst>
              </a:tr>
              <a:tr h="207329">
                <a:tc>
                  <a:txBody>
                    <a:bodyPr/>
                    <a:lstStyle/>
                    <a:p>
                      <a:pPr>
                        <a:lnSpc>
                          <a:spcPct val="107000"/>
                        </a:lnSpc>
                        <a:spcAft>
                          <a:spcPts val="0"/>
                        </a:spcAft>
                      </a:pPr>
                      <a:endParaRPr lang="en-GB" sz="1100" b="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4643826"/>
                  </a:ext>
                </a:extLst>
              </a:tr>
              <a:tr h="207329">
                <a:tc>
                  <a:txBody>
                    <a:bodyPr/>
                    <a:lstStyle/>
                    <a:p>
                      <a:pPr>
                        <a:lnSpc>
                          <a:spcPct val="107000"/>
                        </a:lnSpc>
                        <a:spcAft>
                          <a:spcPts val="0"/>
                        </a:spcAft>
                      </a:pP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754636"/>
                  </a:ext>
                </a:extLst>
              </a:tr>
              <a:tr h="207329">
                <a:tc>
                  <a:txBody>
                    <a:bodyPr/>
                    <a:lstStyle/>
                    <a:p>
                      <a:pPr>
                        <a:lnSpc>
                          <a:spcPct val="107000"/>
                        </a:lnSpc>
                        <a:spcAft>
                          <a:spcPts val="0"/>
                        </a:spcAft>
                      </a:pP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1950241"/>
                  </a:ext>
                </a:extLst>
              </a:tr>
            </a:tbl>
          </a:graphicData>
        </a:graphic>
      </p:graphicFrame>
      <p:graphicFrame>
        <p:nvGraphicFramePr>
          <p:cNvPr id="6" name="Table 5">
            <a:extLst>
              <a:ext uri="{FF2B5EF4-FFF2-40B4-BE49-F238E27FC236}">
                <a16:creationId xmlns:a16="http://schemas.microsoft.com/office/drawing/2014/main" id="{A6E17C8C-793C-4815-8923-6E10B5E08CE0}"/>
              </a:ext>
            </a:extLst>
          </p:cNvPr>
          <p:cNvGraphicFramePr>
            <a:graphicFrameLocks noGrp="1"/>
          </p:cNvGraphicFramePr>
          <p:nvPr>
            <p:extLst>
              <p:ext uri="{D42A27DB-BD31-4B8C-83A1-F6EECF244321}">
                <p14:modId xmlns:p14="http://schemas.microsoft.com/office/powerpoint/2010/main" val="3329935390"/>
              </p:ext>
            </p:extLst>
          </p:nvPr>
        </p:nvGraphicFramePr>
        <p:xfrm>
          <a:off x="316910" y="2899592"/>
          <a:ext cx="7933955" cy="878956"/>
        </p:xfrm>
        <a:graphic>
          <a:graphicData uri="http://schemas.openxmlformats.org/drawingml/2006/table">
            <a:tbl>
              <a:tblPr firstRow="1" firstCol="1" bandRow="1"/>
              <a:tblGrid>
                <a:gridCol w="2035939">
                  <a:extLst>
                    <a:ext uri="{9D8B030D-6E8A-4147-A177-3AD203B41FA5}">
                      <a16:colId xmlns:a16="http://schemas.microsoft.com/office/drawing/2014/main" val="2836080639"/>
                    </a:ext>
                  </a:extLst>
                </a:gridCol>
                <a:gridCol w="1809466">
                  <a:extLst>
                    <a:ext uri="{9D8B030D-6E8A-4147-A177-3AD203B41FA5}">
                      <a16:colId xmlns:a16="http://schemas.microsoft.com/office/drawing/2014/main" val="3638005424"/>
                    </a:ext>
                  </a:extLst>
                </a:gridCol>
                <a:gridCol w="2044275">
                  <a:extLst>
                    <a:ext uri="{9D8B030D-6E8A-4147-A177-3AD203B41FA5}">
                      <a16:colId xmlns:a16="http://schemas.microsoft.com/office/drawing/2014/main" val="2126140306"/>
                    </a:ext>
                  </a:extLst>
                </a:gridCol>
                <a:gridCol w="2044275">
                  <a:extLst>
                    <a:ext uri="{9D8B030D-6E8A-4147-A177-3AD203B41FA5}">
                      <a16:colId xmlns:a16="http://schemas.microsoft.com/office/drawing/2014/main" val="546150181"/>
                    </a:ext>
                  </a:extLst>
                </a:gridCol>
              </a:tblGrid>
              <a:tr h="171451">
                <a:tc>
                  <a:txBody>
                    <a:bodyPr/>
                    <a:lstStyle/>
                    <a:p>
                      <a:pPr>
                        <a:lnSpc>
                          <a:spcPct val="107000"/>
                        </a:lnSpc>
                        <a:spcAft>
                          <a:spcPts val="0"/>
                        </a:spcAft>
                      </a:pPr>
                      <a:r>
                        <a:rPr lang="en-GB" sz="1100" b="1" dirty="0">
                          <a:effectLst/>
                          <a:latin typeface="Calibri"/>
                          <a:ea typeface="Calibri" panose="020F0502020204030204" pitchFamily="34" charset="0"/>
                          <a:cs typeface="Times New Roman"/>
                        </a:rPr>
                        <a:t>Role</a:t>
                      </a: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1" dirty="0">
                          <a:effectLst/>
                          <a:latin typeface="Calibri"/>
                          <a:ea typeface="Calibri" panose="020F0502020204030204" pitchFamily="34" charset="0"/>
                          <a:cs typeface="Times New Roman"/>
                        </a:rPr>
                        <a:t>Name</a:t>
                      </a: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1" dirty="0">
                          <a:effectLst/>
                          <a:latin typeface="Calibri"/>
                          <a:ea typeface="Calibri" panose="020F0502020204030204" pitchFamily="34" charset="0"/>
                          <a:cs typeface="Times New Roman"/>
                        </a:rPr>
                        <a:t>Directorate</a:t>
                      </a:r>
                      <a:endParaRPr lang="en-GB"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1" dirty="0">
                          <a:effectLst/>
                          <a:latin typeface="Calibri"/>
                          <a:ea typeface="Calibri" panose="020F0502020204030204" pitchFamily="34" charset="0"/>
                          <a:cs typeface="Times New Roman"/>
                        </a:rPr>
                        <a:t>Date of PID Approval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0991555"/>
                  </a:ext>
                </a:extLst>
              </a:tr>
              <a:tr h="193152">
                <a:tc>
                  <a:txBody>
                    <a:bodyPr/>
                    <a:lstStyle/>
                    <a:p>
                      <a:pPr>
                        <a:lnSpc>
                          <a:spcPct val="107000"/>
                        </a:lnSpc>
                        <a:spcAft>
                          <a:spcPts val="0"/>
                        </a:spcAft>
                      </a:pPr>
                      <a:r>
                        <a:rPr lang="en-GB" sz="1100" b="0" i="0" u="none" strike="noStrike" noProof="0" dirty="0">
                          <a:effectLst/>
                        </a:rPr>
                        <a:t>Steering group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0" dirty="0">
                          <a:effectLst/>
                          <a:latin typeface="Calibri" panose="020F0502020204030204" pitchFamily="34" charset="0"/>
                          <a:ea typeface="Calibri" panose="020F0502020204030204" pitchFamily="34" charset="0"/>
                          <a:cs typeface="Times New Roman" panose="02020603050405020304" pitchFamily="18" charset="0"/>
                        </a:rPr>
                        <a:t>Mark Gwynne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0" dirty="0">
                          <a:effectLst/>
                          <a:latin typeface="Calibri"/>
                          <a:ea typeface="Calibri" panose="020F0502020204030204" pitchFamily="34" charset="0"/>
                          <a:cs typeface="Times New Roman"/>
                        </a:rPr>
                        <a:t>13.1.22</a:t>
                      </a:r>
                      <a:endParaRPr lang="en-GB" sz="1100" b="0" dirty="0">
                        <a:effectLst/>
                        <a:latin typeface="Calibri"/>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7314980"/>
                  </a:ext>
                </a:extLst>
              </a:tr>
              <a:tr h="171451">
                <a:tc>
                  <a:txBody>
                    <a:bodyPr/>
                    <a:lstStyle/>
                    <a:p>
                      <a:pPr>
                        <a:lnSpc>
                          <a:spcPct val="107000"/>
                        </a:lnSpc>
                        <a:spcAft>
                          <a:spcPts val="0"/>
                        </a:spcAft>
                      </a:pPr>
                      <a:r>
                        <a:rPr lang="en-GB" sz="1100" b="0" dirty="0">
                          <a:effectLst/>
                          <a:latin typeface="Calibri"/>
                          <a:ea typeface="Calibri" panose="020F0502020204030204" pitchFamily="34" charset="0"/>
                          <a:cs typeface="Times New Roman"/>
                        </a:rPr>
                        <a:t>Steering Group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0" dirty="0">
                          <a:effectLst/>
                          <a:latin typeface="Calibri"/>
                          <a:ea typeface="Calibri" panose="020F0502020204030204" pitchFamily="34" charset="0"/>
                          <a:cs typeface="Times New Roman" panose="02020603050405020304" pitchFamily="18" charset="0"/>
                        </a:rPr>
                        <a:t>Glynn Davies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nSpc>
                          <a:spcPct val="107000"/>
                        </a:lnSpc>
                        <a:spcAft>
                          <a:spcPts val="0"/>
                        </a:spcAft>
                        <a:buNone/>
                      </a:pPr>
                      <a:r>
                        <a:rPr lang="en-GB" sz="1100" b="0" i="0" u="none" strike="noStrike" noProof="0" dirty="0">
                          <a:effectLst/>
                          <a:latin typeface="Calibri"/>
                        </a:rPr>
                        <a:t>13.1.22</a:t>
                      </a:r>
                      <a:endParaRPr lang="en-US"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9277625"/>
                  </a:ext>
                </a:extLst>
              </a:tr>
              <a:tr h="171451">
                <a:tc>
                  <a:txBody>
                    <a:bodyPr/>
                    <a:lstStyle/>
                    <a:p>
                      <a:pPr>
                        <a:lnSpc>
                          <a:spcPct val="107000"/>
                        </a:lnSpc>
                        <a:spcAft>
                          <a:spcPts val="0"/>
                        </a:spcAft>
                      </a:pPr>
                      <a:r>
                        <a:rPr lang="en-GB" sz="1100" b="0" dirty="0">
                          <a:effectLst/>
                          <a:latin typeface="Calibri"/>
                          <a:ea typeface="Calibri"/>
                          <a:cs typeface="Times New Roman"/>
                        </a:rPr>
                        <a:t>Steering Group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100" b="0" dirty="0">
                          <a:effectLst/>
                          <a:latin typeface="Calibri"/>
                          <a:ea typeface="Calibri" panose="020F0502020204030204" pitchFamily="34" charset="0"/>
                          <a:cs typeface="Times New Roman" panose="02020603050405020304" pitchFamily="18" charset="0"/>
                        </a:rPr>
                        <a:t>Paul </a:t>
                      </a:r>
                      <a:r>
                        <a:rPr lang="en-GB" sz="1100" b="0" dirty="0" err="1">
                          <a:effectLst/>
                          <a:latin typeface="Calibri"/>
                          <a:ea typeface="Calibri" panose="020F0502020204030204" pitchFamily="34" charset="0"/>
                          <a:cs typeface="Times New Roman" panose="02020603050405020304" pitchFamily="18" charset="0"/>
                        </a:rPr>
                        <a:t>Ohsen</a:t>
                      </a:r>
                      <a:r>
                        <a:rPr lang="en-GB" sz="1100" b="0" dirty="0">
                          <a:effectLst/>
                          <a:latin typeface="Calibri"/>
                          <a:ea typeface="Calibri" panose="020F0502020204030204" pitchFamily="34" charset="0"/>
                          <a:cs typeface="Times New Roman" panose="02020603050405020304" pitchFamily="18" charset="0"/>
                        </a:rPr>
                        <a:t> Ellis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GB"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nSpc>
                          <a:spcPct val="107000"/>
                        </a:lnSpc>
                        <a:spcAft>
                          <a:spcPts val="0"/>
                        </a:spcAft>
                        <a:buNone/>
                      </a:pPr>
                      <a:r>
                        <a:rPr lang="en-GB" sz="1100" b="0" i="0" u="none" strike="noStrike" noProof="0" dirty="0">
                          <a:effectLst/>
                          <a:latin typeface="Calibri"/>
                        </a:rPr>
                        <a:t>13.1.22</a:t>
                      </a:r>
                      <a:endParaRPr lang="en-US"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4290101"/>
                  </a:ext>
                </a:extLst>
              </a:tr>
              <a:tr h="171451">
                <a:tc>
                  <a:txBody>
                    <a:bodyPr/>
                    <a:lstStyle/>
                    <a:p>
                      <a:pPr lvl="0">
                        <a:lnSpc>
                          <a:spcPct val="107000"/>
                        </a:lnSpc>
                        <a:spcAft>
                          <a:spcPts val="0"/>
                        </a:spcAft>
                        <a:buNone/>
                      </a:pPr>
                      <a:endParaRPr lang="en-GB" sz="1100" b="1" dirty="0">
                        <a:effectLst/>
                        <a:latin typeface="Calibri"/>
                        <a:ea typeface="Calibri" panose="020F0502020204030204" pitchFamily="34" charset="0"/>
                        <a:cs typeface="Times New Roman"/>
                      </a:endParaRPr>
                    </a:p>
                  </a:txBody>
                  <a:tcPr marL="68580" marR="68580" marT="0" marB="0">
                    <a:lnL w="12700">
                      <a:solidFill>
                        <a:srgbClr val="000000"/>
                      </a:solidFill>
                    </a:lnL>
                    <a:lnR w="12700">
                      <a:solidFill>
                        <a:srgbClr val="000000"/>
                      </a:solidFill>
                    </a:lnR>
                    <a:lnT w="12700">
                      <a:solidFill>
                        <a:srgbClr val="000000"/>
                      </a:solidFill>
                    </a:lnT>
                    <a:lnB w="12700">
                      <a:solidFill>
                        <a:srgbClr val="000000"/>
                      </a:solidFill>
                    </a:lnB>
                  </a:tcPr>
                </a:tc>
                <a:tc>
                  <a:txBody>
                    <a:bodyPr/>
                    <a:lstStyle/>
                    <a:p>
                      <a:pPr lvl="0">
                        <a:lnSpc>
                          <a:spcPct val="107000"/>
                        </a:lnSpc>
                        <a:spcAft>
                          <a:spcPts val="0"/>
                        </a:spcAft>
                        <a:buNone/>
                      </a:pPr>
                      <a:endParaRPr lang="en-GB" sz="1100" dirty="0">
                        <a:effectLst/>
                        <a:latin typeface="Calibri"/>
                        <a:ea typeface="Calibri" panose="020F0502020204030204" pitchFamily="34" charset="0"/>
                        <a:cs typeface="Times New Roman"/>
                      </a:endParaRPr>
                    </a:p>
                  </a:txBody>
                  <a:tcPr marL="68580" marR="68580" marT="0" marB="0">
                    <a:lnL w="12700">
                      <a:solidFill>
                        <a:srgbClr val="000000"/>
                      </a:solidFill>
                    </a:lnL>
                    <a:lnR w="12700">
                      <a:solidFill>
                        <a:srgbClr val="000000"/>
                      </a:solidFill>
                    </a:lnR>
                    <a:lnT w="12700">
                      <a:solidFill>
                        <a:srgbClr val="000000"/>
                      </a:solidFill>
                    </a:lnT>
                    <a:lnB w="12700">
                      <a:solidFill>
                        <a:srgbClr val="000000"/>
                      </a:solidFill>
                    </a:lnB>
                  </a:tcPr>
                </a:tc>
                <a:tc>
                  <a:txBody>
                    <a:bodyPr/>
                    <a:lstStyle/>
                    <a:p>
                      <a:pPr lvl="0">
                        <a:lnSpc>
                          <a:spcPct val="107000"/>
                        </a:lnSpc>
                        <a:spcAft>
                          <a:spcPts val="0"/>
                        </a:spcAft>
                        <a:buNone/>
                      </a:pPr>
                      <a:endParaRPr lang="en-GB" sz="1100" dirty="0">
                        <a:effectLst/>
                        <a:latin typeface="Calibri"/>
                        <a:ea typeface="Calibri" panose="020F0502020204030204" pitchFamily="34" charset="0"/>
                        <a:cs typeface="Times New Roman"/>
                      </a:endParaRPr>
                    </a:p>
                  </a:txBody>
                  <a:tcPr marL="68580" marR="68580" marT="0" marB="0">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tcPr>
                </a:tc>
                <a:tc>
                  <a:txBody>
                    <a:bodyPr/>
                    <a:lstStyle/>
                    <a:p>
                      <a:pPr lvl="0">
                        <a:lnSpc>
                          <a:spcPct val="107000"/>
                        </a:lnSpc>
                        <a:spcAft>
                          <a:spcPts val="0"/>
                        </a:spcAft>
                        <a:buNone/>
                      </a:pPr>
                      <a:endParaRPr lang="en-GB" sz="1100" dirty="0">
                        <a:effectLst/>
                        <a:latin typeface="Calibri"/>
                        <a:ea typeface="Calibri" panose="020F0502020204030204" pitchFamily="34" charset="0"/>
                        <a:cs typeface="Times New Roman"/>
                      </a:endParaRPr>
                    </a:p>
                  </a:txBody>
                  <a:tcPr marL="68580" marR="68580" marT="0" marB="0">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tcPr>
                </a:tc>
                <a:extLst>
                  <a:ext uri="{0D108BD9-81ED-4DB2-BD59-A6C34878D82A}">
                    <a16:rowId xmlns:a16="http://schemas.microsoft.com/office/drawing/2014/main" val="789419805"/>
                  </a:ext>
                </a:extLst>
              </a:tr>
            </a:tbl>
          </a:graphicData>
        </a:graphic>
      </p:graphicFrame>
      <p:sp>
        <p:nvSpPr>
          <p:cNvPr id="7" name="TextBox 6">
            <a:extLst>
              <a:ext uri="{FF2B5EF4-FFF2-40B4-BE49-F238E27FC236}">
                <a16:creationId xmlns:a16="http://schemas.microsoft.com/office/drawing/2014/main" id="{F0994EFF-90DB-44EB-A4B2-659B5E67FBF9}"/>
              </a:ext>
            </a:extLst>
          </p:cNvPr>
          <p:cNvSpPr txBox="1"/>
          <p:nvPr/>
        </p:nvSpPr>
        <p:spPr>
          <a:xfrm>
            <a:off x="352609" y="3969019"/>
            <a:ext cx="1145057" cy="276999"/>
          </a:xfrm>
          <a:prstGeom prst="rect">
            <a:avLst/>
          </a:prstGeom>
          <a:noFill/>
        </p:spPr>
        <p:txBody>
          <a:bodyPr wrap="none" rtlCol="0">
            <a:spAutoFit/>
          </a:bodyPr>
          <a:lstStyle/>
          <a:p>
            <a:r>
              <a:rPr lang="en-GB" sz="1200" dirty="0"/>
              <a:t>Version Control</a:t>
            </a:r>
          </a:p>
        </p:txBody>
      </p:sp>
      <p:sp>
        <p:nvSpPr>
          <p:cNvPr id="8" name="TextBox 7">
            <a:extLst>
              <a:ext uri="{FF2B5EF4-FFF2-40B4-BE49-F238E27FC236}">
                <a16:creationId xmlns:a16="http://schemas.microsoft.com/office/drawing/2014/main" id="{830A495E-9237-4B5A-8782-FCDA3B990C31}"/>
              </a:ext>
            </a:extLst>
          </p:cNvPr>
          <p:cNvSpPr txBox="1"/>
          <p:nvPr/>
        </p:nvSpPr>
        <p:spPr>
          <a:xfrm>
            <a:off x="316909" y="1034125"/>
            <a:ext cx="1663340" cy="276999"/>
          </a:xfrm>
          <a:prstGeom prst="rect">
            <a:avLst/>
          </a:prstGeom>
          <a:noFill/>
        </p:spPr>
        <p:txBody>
          <a:bodyPr wrap="none" rtlCol="0">
            <a:spAutoFit/>
          </a:bodyPr>
          <a:lstStyle/>
          <a:p>
            <a:r>
              <a:rPr lang="en-GB" sz="1200" dirty="0"/>
              <a:t>Contributors/Reviewers</a:t>
            </a:r>
          </a:p>
        </p:txBody>
      </p:sp>
      <p:sp>
        <p:nvSpPr>
          <p:cNvPr id="9" name="TextBox 8">
            <a:extLst>
              <a:ext uri="{FF2B5EF4-FFF2-40B4-BE49-F238E27FC236}">
                <a16:creationId xmlns:a16="http://schemas.microsoft.com/office/drawing/2014/main" id="{CB04E943-6169-47C4-B151-80F0008C3CCF}"/>
              </a:ext>
            </a:extLst>
          </p:cNvPr>
          <p:cNvSpPr txBox="1"/>
          <p:nvPr/>
        </p:nvSpPr>
        <p:spPr>
          <a:xfrm>
            <a:off x="352609" y="2613388"/>
            <a:ext cx="1648849" cy="276999"/>
          </a:xfrm>
          <a:prstGeom prst="rect">
            <a:avLst/>
          </a:prstGeom>
          <a:noFill/>
        </p:spPr>
        <p:txBody>
          <a:bodyPr wrap="none" rtlCol="0">
            <a:spAutoFit/>
          </a:bodyPr>
          <a:lstStyle/>
          <a:p>
            <a:r>
              <a:rPr lang="en-GB" sz="1200" dirty="0"/>
              <a:t>Authorisation/Approval</a:t>
            </a:r>
          </a:p>
        </p:txBody>
      </p:sp>
      <p:sp>
        <p:nvSpPr>
          <p:cNvPr id="10" name="Rectangle 9">
            <a:extLst>
              <a:ext uri="{FF2B5EF4-FFF2-40B4-BE49-F238E27FC236}">
                <a16:creationId xmlns:a16="http://schemas.microsoft.com/office/drawing/2014/main" id="{16B76279-DA2D-453F-8410-1BCE0258E2EF}"/>
              </a:ext>
            </a:extLst>
          </p:cNvPr>
          <p:cNvSpPr/>
          <p:nvPr/>
        </p:nvSpPr>
        <p:spPr>
          <a:xfrm>
            <a:off x="412602" y="428156"/>
            <a:ext cx="4183068"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Sign Off</a:t>
            </a:r>
          </a:p>
        </p:txBody>
      </p:sp>
    </p:spTree>
    <p:extLst>
      <p:ext uri="{BB962C8B-B14F-4D97-AF65-F5344CB8AC3E}">
        <p14:creationId xmlns:p14="http://schemas.microsoft.com/office/powerpoint/2010/main" val="514283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4312206" cy="41549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ct val="0"/>
              </a:spcAft>
              <a:buClr>
                <a:srgbClr val="000000"/>
              </a:buClr>
              <a:buSzPct val="46000"/>
              <a:buFontTx/>
              <a:buNone/>
              <a:tabLst/>
              <a:defRPr/>
            </a:pPr>
            <a:r>
              <a:rPr kumimoji="0" lang="en-GB" altLang="en-US" sz="2100" b="0" i="0" u="none" strike="noStrike" kern="1200" cap="none" spc="0" normalizeH="0" baseline="0" noProof="0" dirty="0">
                <a:ln>
                  <a:noFill/>
                </a:ln>
                <a:solidFill>
                  <a:srgbClr val="3C78D8"/>
                </a:solidFill>
                <a:effectLst/>
                <a:uLnTx/>
                <a:uFillTx/>
                <a:latin typeface="Calibri Light" panose="020F0302020204030204" pitchFamily="34" charset="0"/>
                <a:ea typeface="+mn-ea"/>
                <a:cs typeface="Calibri Light" panose="020F0302020204030204" pitchFamily="34" charset="0"/>
                <a:sym typeface="Arial" panose="020B0604020202020204" pitchFamily="34" charset="0"/>
              </a:rPr>
              <a:t>Project Initiation Document| </a:t>
            </a:r>
            <a:r>
              <a:rPr kumimoji="0" lang="en-GB" altLang="en-US" sz="2100" b="0" i="0" u="none" strike="noStrike" kern="1200" cap="none" spc="0" normalizeH="0" baseline="0" noProof="0" dirty="0">
                <a:ln>
                  <a:noFill/>
                </a:ln>
                <a:solidFill>
                  <a:srgbClr val="00B050"/>
                </a:solidFill>
                <a:effectLst/>
                <a:uLnTx/>
                <a:uFillTx/>
                <a:latin typeface="Calibri Light" panose="020F0302020204030204" pitchFamily="34" charset="0"/>
                <a:ea typeface="+mn-ea"/>
                <a:cs typeface="Calibri Light" panose="020F0302020204030204" pitchFamily="34" charset="0"/>
                <a:sym typeface="Arial" panose="020B0604020202020204" pitchFamily="34" charset="0"/>
              </a:rPr>
              <a:t>Contents</a:t>
            </a:r>
          </a:p>
        </p:txBody>
      </p:sp>
      <p:sp>
        <p:nvSpPr>
          <p:cNvPr id="3" name="TextBox 2">
            <a:extLst>
              <a:ext uri="{FF2B5EF4-FFF2-40B4-BE49-F238E27FC236}">
                <a16:creationId xmlns:a16="http://schemas.microsoft.com/office/drawing/2014/main" id="{3E04C795-D4CA-4181-A8D3-5058732C9B07}"/>
              </a:ext>
            </a:extLst>
          </p:cNvPr>
          <p:cNvSpPr txBox="1"/>
          <p:nvPr/>
        </p:nvSpPr>
        <p:spPr>
          <a:xfrm>
            <a:off x="489098" y="1137684"/>
            <a:ext cx="6060558" cy="353943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Overview</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Objectives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Scope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Milestones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Governance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Sizing &amp; QA</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Benefit Realisation</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Acceptance Criteria</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Budget</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Risks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Project Stakeholders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Climate Change Assessment</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Assumptions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Comms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EIA</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PIA</a:t>
            </a:r>
          </a:p>
        </p:txBody>
      </p:sp>
    </p:spTree>
    <p:extLst>
      <p:ext uri="{BB962C8B-B14F-4D97-AF65-F5344CB8AC3E}">
        <p14:creationId xmlns:p14="http://schemas.microsoft.com/office/powerpoint/2010/main" val="2733715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4360424"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Overview</a:t>
            </a:r>
          </a:p>
        </p:txBody>
      </p:sp>
      <p:sp>
        <p:nvSpPr>
          <p:cNvPr id="11" name="TextBox 10">
            <a:extLst>
              <a:ext uri="{FF2B5EF4-FFF2-40B4-BE49-F238E27FC236}">
                <a16:creationId xmlns:a16="http://schemas.microsoft.com/office/drawing/2014/main" id="{B8FB9CCC-001D-4328-80FC-65A565553A85}"/>
              </a:ext>
            </a:extLst>
          </p:cNvPr>
          <p:cNvSpPr txBox="1"/>
          <p:nvPr/>
        </p:nvSpPr>
        <p:spPr>
          <a:xfrm>
            <a:off x="412602" y="1008044"/>
            <a:ext cx="8231668" cy="3323987"/>
          </a:xfrm>
          <a:prstGeom prst="rect">
            <a:avLst/>
          </a:prstGeom>
          <a:noFill/>
        </p:spPr>
        <p:txBody>
          <a:bodyPr wrap="square" lIns="91440" tIns="45720" rIns="91440" bIns="45720" rtlCol="0" anchor="t">
            <a:spAutoFit/>
          </a:bodyPr>
          <a:lstStyle/>
          <a:p>
            <a:r>
              <a:rPr lang="en-GB" sz="1400" kern="0" dirty="0">
                <a:ea typeface="Lato Light"/>
                <a:cs typeface="Lato Light"/>
              </a:rPr>
              <a:t>Recent  efforts have improved performance reporting, but we know we can enhance this significantly further. The current performance dashboard faces delays in getting performance management information into the hands of decision makers  </a:t>
            </a:r>
          </a:p>
          <a:p>
            <a:endParaRPr lang="en-GB" sz="1400" kern="0" dirty="0">
              <a:ea typeface="Lato Light"/>
              <a:cs typeface="Lato Light"/>
            </a:endParaRPr>
          </a:p>
          <a:p>
            <a:r>
              <a:rPr lang="en-GB" sz="1400" kern="0" dirty="0">
                <a:ea typeface="Lato Light"/>
                <a:cs typeface="Lato Light"/>
              </a:rPr>
              <a:t>Reporting is static, often manually aggregated data which gives us some insight, but is often out of date, due to delays in getting the data, reliance on individuals having capacity to do analysis and present the data back to those who need it, when they need it. Reports are produced in numerous formats, making it difficult to interpret accuracy, the integrity and quality of information needs to be improved and how it is presented should be consistent.</a:t>
            </a:r>
            <a:endParaRPr lang="en-GB" sz="1400" dirty="0"/>
          </a:p>
          <a:p>
            <a:pPr algn="l" rtl="0"/>
            <a:endParaRPr lang="en-GB" sz="1400" kern="0" dirty="0">
              <a:solidFill>
                <a:prstClr val="black"/>
              </a:solidFill>
              <a:ea typeface="Lato Light"/>
              <a:cs typeface="Lato Light"/>
            </a:endParaRPr>
          </a:p>
          <a:p>
            <a:r>
              <a:rPr lang="en-GB" sz="1400" kern="0" dirty="0">
                <a:ea typeface="Lato Light"/>
                <a:cs typeface="Lato Light"/>
              </a:rPr>
              <a:t>This project is the first phase in a potential wider programme. We will take the learning from this project and feed it into the development of a business case for the wider programme. </a:t>
            </a:r>
          </a:p>
          <a:p>
            <a:endParaRPr lang="en-GB" sz="1400" kern="0" dirty="0">
              <a:ea typeface="Lato Light"/>
              <a:cs typeface="Lato Light"/>
            </a:endParaRPr>
          </a:p>
          <a:p>
            <a:r>
              <a:rPr lang="en-GB" sz="1400" kern="0" dirty="0">
                <a:ea typeface="Lato Light"/>
                <a:cs typeface="Lato Light"/>
              </a:rPr>
              <a:t>Phase one will establish the feasibility and foundations for the wider programme to be considered.</a:t>
            </a:r>
          </a:p>
          <a:p>
            <a:endParaRPr lang="en-GB" sz="1400" kern="0" dirty="0">
              <a:ea typeface="Lato Light"/>
              <a:cs typeface="Lato Light"/>
            </a:endParaRPr>
          </a:p>
        </p:txBody>
      </p:sp>
    </p:spTree>
    <p:extLst>
      <p:ext uri="{BB962C8B-B14F-4D97-AF65-F5344CB8AC3E}">
        <p14:creationId xmlns:p14="http://schemas.microsoft.com/office/powerpoint/2010/main" val="867689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4468146"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Objectives</a:t>
            </a:r>
          </a:p>
        </p:txBody>
      </p:sp>
      <p:sp>
        <p:nvSpPr>
          <p:cNvPr id="11" name="TextBox 10">
            <a:extLst>
              <a:ext uri="{FF2B5EF4-FFF2-40B4-BE49-F238E27FC236}">
                <a16:creationId xmlns:a16="http://schemas.microsoft.com/office/drawing/2014/main" id="{B8FB9CCC-001D-4328-80FC-65A565553A85}"/>
              </a:ext>
            </a:extLst>
          </p:cNvPr>
          <p:cNvSpPr txBox="1"/>
          <p:nvPr/>
        </p:nvSpPr>
        <p:spPr>
          <a:xfrm>
            <a:off x="412602" y="1008044"/>
            <a:ext cx="8231668" cy="5509200"/>
          </a:xfrm>
          <a:prstGeom prst="rect">
            <a:avLst/>
          </a:prstGeom>
          <a:noFill/>
        </p:spPr>
        <p:txBody>
          <a:bodyPr wrap="square" lIns="91440" tIns="45720" rIns="91440" bIns="45720" rtlCol="0" anchor="t">
            <a:spAutoFit/>
          </a:bodyPr>
          <a:lstStyle/>
          <a:p>
            <a:r>
              <a:rPr lang="en-GB" sz="1100" b="1" i="1" dirty="0">
                <a:effectLst/>
                <a:latin typeface="Arial"/>
                <a:ea typeface="Calibri" panose="020F0502020204030204" pitchFamily="34" charset="0"/>
                <a:cs typeface="Times New Roman"/>
              </a:rPr>
              <a:t>To become an insight driven data backed organisation, that embeds data and research across our services to fully understand resident needs and our performance, and how we can improve – t</a:t>
            </a:r>
            <a:r>
              <a:rPr lang="en-GB" sz="1100" b="1" i="1" dirty="0">
                <a:solidFill>
                  <a:schemeClr val="tx2"/>
                </a:solidFill>
                <a:effectLst/>
                <a:latin typeface="Arial"/>
                <a:ea typeface="Calibri" panose="020F0502020204030204" pitchFamily="34" charset="0"/>
                <a:cs typeface="Times New Roman"/>
              </a:rPr>
              <a:t>o be the best we can be</a:t>
            </a:r>
            <a:r>
              <a:rPr lang="en-GB" sz="1100" b="1" i="1" dirty="0">
                <a:effectLst/>
                <a:latin typeface="Arial"/>
                <a:ea typeface="Calibri" panose="020F0502020204030204" pitchFamily="34" charset="0"/>
                <a:cs typeface="Times New Roman"/>
              </a:rPr>
              <a:t>…</a:t>
            </a:r>
            <a:r>
              <a:rPr lang="en-GB" sz="1100" b="1" i="1" dirty="0">
                <a:solidFill>
                  <a:schemeClr val="accent6"/>
                </a:solidFill>
                <a:latin typeface="Arial"/>
                <a:ea typeface="Calibri" panose="020F0502020204030204" pitchFamily="34" charset="0"/>
                <a:cs typeface="Times New Roman"/>
              </a:rPr>
              <a:t>to change the way we work</a:t>
            </a:r>
            <a:endParaRPr lang="en-GB" sz="1100" b="1" i="1" dirty="0">
              <a:solidFill>
                <a:schemeClr val="accent6"/>
              </a:solidFill>
              <a:effectLst/>
              <a:latin typeface="Arial"/>
              <a:ea typeface="Calibri" panose="020F0502020204030204" pitchFamily="34" charset="0"/>
              <a:cs typeface="Times New Roman"/>
            </a:endParaRPr>
          </a:p>
          <a:p>
            <a:endParaRPr lang="en-GB" sz="1100" b="1" i="1" kern="0" dirty="0">
              <a:latin typeface="Arial"/>
              <a:ea typeface="Lato Light"/>
              <a:cs typeface="Times New Roman"/>
            </a:endParaRPr>
          </a:p>
          <a:p>
            <a:pPr marL="171450" indent="-171450">
              <a:buFont typeface="Arial" panose="020B0604020202020204" pitchFamily="34" charset="0"/>
              <a:buChar char="•"/>
            </a:pPr>
            <a:r>
              <a:rPr lang="en-GB" sz="1200" kern="0" dirty="0">
                <a:ea typeface="Lato Light"/>
                <a:cs typeface="Lato Light"/>
              </a:rPr>
              <a:t>Improving our Corporate performance reporting, by building a visual, intuitive, interactive dashboard, that over the longer duration will enable senior leaders to drill down into the detail to see route cause issues.</a:t>
            </a:r>
          </a:p>
          <a:p>
            <a:pPr marL="171450" indent="-171450">
              <a:buFont typeface="Arial" panose="020B0604020202020204" pitchFamily="34" charset="0"/>
              <a:buChar char="•"/>
            </a:pPr>
            <a:endParaRPr lang="en-GB" sz="1200" kern="0" dirty="0">
              <a:ea typeface="Lato Light"/>
              <a:cs typeface="Lato Light"/>
            </a:endParaRPr>
          </a:p>
          <a:p>
            <a:pPr marL="171450" indent="-171450">
              <a:buFont typeface="Arial" panose="020B0604020202020204" pitchFamily="34" charset="0"/>
              <a:buChar char="•"/>
            </a:pPr>
            <a:r>
              <a:rPr lang="en-GB" sz="1200" kern="0" dirty="0">
                <a:ea typeface="Lato Light"/>
                <a:cs typeface="Lato Light"/>
              </a:rPr>
              <a:t>Establish the foundation of our data bank with the aim of providing a single scalable source of truth for reporting over the duration of the wider programme.</a:t>
            </a:r>
            <a:endParaRPr lang="en-GB" sz="1200" i="0" u="none" strike="noStrike" baseline="0" dirty="0">
              <a:solidFill>
                <a:srgbClr val="000000"/>
              </a:solidFill>
            </a:endParaRPr>
          </a:p>
          <a:p>
            <a:pPr marL="171450" indent="-171450">
              <a:buFont typeface="Arial" panose="020B0604020202020204" pitchFamily="34" charset="0"/>
              <a:buChar char="•"/>
            </a:pPr>
            <a:endParaRPr lang="en-GB" sz="1200" kern="0" dirty="0">
              <a:ea typeface="Lato Light"/>
              <a:cs typeface="Lato Light"/>
            </a:endParaRPr>
          </a:p>
          <a:p>
            <a:pPr marL="171450" indent="-171450">
              <a:buFont typeface="Arial" panose="020B0604020202020204" pitchFamily="34" charset="0"/>
              <a:buChar char="•"/>
            </a:pPr>
            <a:r>
              <a:rPr lang="en-GB" sz="1200" kern="0" dirty="0">
                <a:ea typeface="Lato Light"/>
                <a:cs typeface="Lato Light"/>
              </a:rPr>
              <a:t>To determine the full costs and timescales for delivery of the wider project which will create a scalable self-service platform which automates or standardises data.</a:t>
            </a:r>
          </a:p>
          <a:p>
            <a:pPr marL="171450" indent="-171450">
              <a:buFont typeface="Arial" panose="020B0604020202020204" pitchFamily="34" charset="0"/>
              <a:buChar char="•"/>
            </a:pPr>
            <a:endParaRPr lang="en-GB" sz="1200" kern="0" dirty="0">
              <a:ea typeface="Lato Light"/>
              <a:cs typeface="Lato Light"/>
            </a:endParaRPr>
          </a:p>
          <a:p>
            <a:pPr marL="171450" indent="-171450">
              <a:buFont typeface="Arial" panose="020B0604020202020204" pitchFamily="34" charset="0"/>
              <a:buChar char="•"/>
            </a:pPr>
            <a:r>
              <a:rPr lang="en-GB" sz="1200" kern="0" dirty="0">
                <a:ea typeface="Lato Light"/>
                <a:cs typeface="Lato Light"/>
              </a:rPr>
              <a:t>Ensure our data and insight is secure, relevant, authorised, compliant and appropriately accessible</a:t>
            </a:r>
            <a:r>
              <a:rPr lang="en-GB" sz="1400" kern="0" dirty="0">
                <a:ea typeface="Lato Light"/>
                <a:cs typeface="Lato Light"/>
              </a:rPr>
              <a:t>.</a:t>
            </a:r>
          </a:p>
          <a:p>
            <a:pPr marL="285750" indent="-285750">
              <a:buFont typeface="Arial" panose="020B0604020202020204" pitchFamily="34" charset="0"/>
              <a:buChar char="•"/>
            </a:pPr>
            <a:endParaRPr lang="en-GB" sz="1400" kern="0" dirty="0">
              <a:ea typeface="Lato Light"/>
              <a:cs typeface="Lato Light"/>
            </a:endParaRPr>
          </a:p>
          <a:p>
            <a:pPr marL="171450" indent="-171450">
              <a:buFont typeface="Arial" panose="020B0604020202020204" pitchFamily="34" charset="0"/>
              <a:buChar char="•"/>
            </a:pPr>
            <a:r>
              <a:rPr lang="en-GB" sz="1200" i="0" u="none" strike="noStrike" baseline="0" dirty="0">
                <a:solidFill>
                  <a:srgbClr val="000000"/>
                </a:solidFill>
              </a:rPr>
              <a:t>Roll out the foundations (technology</a:t>
            </a:r>
            <a:r>
              <a:rPr lang="en-GB" sz="1200" dirty="0">
                <a:solidFill>
                  <a:srgbClr val="000000"/>
                </a:solidFill>
              </a:rPr>
              <a:t>,  </a:t>
            </a:r>
            <a:r>
              <a:rPr lang="en-GB" sz="1200" dirty="0" err="1">
                <a:solidFill>
                  <a:srgbClr val="000000"/>
                </a:solidFill>
              </a:rPr>
              <a:t>PowerBI</a:t>
            </a:r>
            <a:r>
              <a:rPr lang="en-GB" sz="1200" i="0" u="none" strike="noStrike" baseline="0" dirty="0">
                <a:solidFill>
                  <a:srgbClr val="000000"/>
                </a:solidFill>
              </a:rPr>
              <a:t> &amp; skills) to enable us to accelerate our </a:t>
            </a:r>
            <a:r>
              <a:rPr lang="en-GB" sz="1200" dirty="0">
                <a:solidFill>
                  <a:srgbClr val="000000"/>
                </a:solidFill>
              </a:rPr>
              <a:t>data</a:t>
            </a:r>
            <a:r>
              <a:rPr lang="en-GB" sz="1200" i="0" u="none" strike="noStrike" baseline="0" dirty="0">
                <a:solidFill>
                  <a:srgbClr val="000000"/>
                </a:solidFill>
              </a:rPr>
              <a:t> </a:t>
            </a:r>
            <a:r>
              <a:rPr lang="en-GB" sz="1200" dirty="0">
                <a:solidFill>
                  <a:srgbClr val="000000"/>
                </a:solidFill>
              </a:rPr>
              <a:t>insight</a:t>
            </a:r>
            <a:r>
              <a:rPr lang="en-GB" sz="1200" i="0" u="none" strike="noStrike" baseline="0" dirty="0">
                <a:solidFill>
                  <a:srgbClr val="000000"/>
                </a:solidFill>
              </a:rPr>
              <a:t> journey </a:t>
            </a:r>
            <a:r>
              <a:rPr lang="en-GB" sz="1800" b="0" i="0" u="none" strike="noStrike" baseline="0" dirty="0">
                <a:solidFill>
                  <a:srgbClr val="000000"/>
                </a:solidFill>
                <a:latin typeface="___WRD_EMBED_SUB_43"/>
              </a:rPr>
              <a:t>	</a:t>
            </a:r>
          </a:p>
          <a:p>
            <a:pPr marL="171450" indent="-171450">
              <a:buFont typeface="Arial" panose="020B0604020202020204" pitchFamily="34" charset="0"/>
              <a:buChar char="•"/>
            </a:pPr>
            <a:endParaRPr lang="en-GB" dirty="0">
              <a:latin typeface="___WRD_EMBED_SUB_43"/>
              <a:ea typeface="Lato Light"/>
              <a:cs typeface="Lato Light"/>
            </a:endParaRPr>
          </a:p>
          <a:p>
            <a:pPr marL="171450" indent="-171450">
              <a:buFont typeface="Arial" panose="020B0604020202020204" pitchFamily="34" charset="0"/>
              <a:buChar char="•"/>
            </a:pPr>
            <a:r>
              <a:rPr lang="en-GB" sz="1200" dirty="0">
                <a:latin typeface="Calibri"/>
                <a:ea typeface="Lato Light"/>
                <a:cs typeface="Lato Light"/>
              </a:rPr>
              <a:t>Service specific reporting dashboards for corporate KPI’s and drill down ability to each Directorate and set the foundations and skills training to enable us to maintain and continue on our insight journey and development of our insight.</a:t>
            </a:r>
            <a:endParaRPr lang="en-GB" dirty="0">
              <a:latin typeface="Calibri"/>
              <a:ea typeface="Lato Light"/>
              <a:cs typeface="Lato Light"/>
            </a:endParaRPr>
          </a:p>
          <a:p>
            <a:endParaRPr lang="en-GB" sz="1400" kern="0" dirty="0">
              <a:ea typeface="Lato Light"/>
              <a:cs typeface="Lato Light"/>
            </a:endParaRPr>
          </a:p>
          <a:p>
            <a:pPr marL="285750" indent="-285750">
              <a:buFont typeface="Wingdings" panose="05000000000000000000" pitchFamily="2" charset="2"/>
              <a:buChar char="Ø"/>
            </a:pPr>
            <a:endParaRPr lang="en-GB" sz="1400" kern="0" dirty="0">
              <a:ea typeface="Lato Light"/>
              <a:cs typeface="Lato Light"/>
            </a:endParaRPr>
          </a:p>
          <a:p>
            <a:endParaRPr lang="en-GB" sz="1400" kern="0" dirty="0">
              <a:ea typeface="Lato Light"/>
              <a:cs typeface="Lato Light"/>
            </a:endParaRPr>
          </a:p>
          <a:p>
            <a:pPr marL="285750" indent="-285750">
              <a:buFont typeface="Wingdings" panose="05000000000000000000" pitchFamily="2" charset="2"/>
              <a:buChar char="Ø"/>
            </a:pPr>
            <a:endParaRPr lang="en-GB" sz="1400" kern="0" dirty="0">
              <a:ea typeface="Lato Light"/>
              <a:cs typeface="Lato Light"/>
            </a:endParaRPr>
          </a:p>
          <a:p>
            <a:pPr marL="285750" indent="-285750">
              <a:buFont typeface="Wingdings" panose="05000000000000000000" pitchFamily="2" charset="2"/>
              <a:buChar char="Ø"/>
            </a:pPr>
            <a:endParaRPr lang="en-GB" sz="1400" kern="0" dirty="0">
              <a:ea typeface="Lato Light"/>
              <a:cs typeface="Lato Light"/>
            </a:endParaRPr>
          </a:p>
          <a:p>
            <a:pPr marL="285750" indent="-285750">
              <a:buFont typeface="Wingdings" panose="05000000000000000000" pitchFamily="2" charset="2"/>
              <a:buChar char="Ø"/>
            </a:pPr>
            <a:endParaRPr lang="en-GB" sz="1400" kern="0" dirty="0">
              <a:ea typeface="Lato Light"/>
              <a:cs typeface="Lato Light"/>
            </a:endParaRPr>
          </a:p>
          <a:p>
            <a:pPr marL="285115" indent="-285115">
              <a:buFont typeface="Arial,Sans-Serif"/>
              <a:buChar char="•"/>
            </a:pPr>
            <a:endParaRPr lang="en-GB" sz="1400" kern="0" dirty="0">
              <a:ea typeface="Lato Light"/>
              <a:cs typeface="Lato Light"/>
            </a:endParaRPr>
          </a:p>
          <a:p>
            <a:pPr marL="285115" indent="-285115">
              <a:buFont typeface="Arial,Sans-Serif"/>
              <a:buChar char="•"/>
            </a:pPr>
            <a:endParaRPr lang="en-GB" sz="1400" kern="0" dirty="0">
              <a:ea typeface="Lato Light"/>
              <a:cs typeface="Lato Light"/>
            </a:endParaRPr>
          </a:p>
        </p:txBody>
      </p:sp>
    </p:spTree>
    <p:extLst>
      <p:ext uri="{BB962C8B-B14F-4D97-AF65-F5344CB8AC3E}">
        <p14:creationId xmlns:p14="http://schemas.microsoft.com/office/powerpoint/2010/main" val="3483420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3988849"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Scope</a:t>
            </a:r>
          </a:p>
        </p:txBody>
      </p:sp>
      <p:sp>
        <p:nvSpPr>
          <p:cNvPr id="11" name="TextBox 10">
            <a:extLst>
              <a:ext uri="{FF2B5EF4-FFF2-40B4-BE49-F238E27FC236}">
                <a16:creationId xmlns:a16="http://schemas.microsoft.com/office/drawing/2014/main" id="{B8FB9CCC-001D-4328-80FC-65A565553A85}"/>
              </a:ext>
            </a:extLst>
          </p:cNvPr>
          <p:cNvSpPr txBox="1"/>
          <p:nvPr/>
        </p:nvSpPr>
        <p:spPr>
          <a:xfrm>
            <a:off x="412602" y="1008044"/>
            <a:ext cx="8231668" cy="5847755"/>
          </a:xfrm>
          <a:prstGeom prst="rect">
            <a:avLst/>
          </a:prstGeom>
          <a:noFill/>
        </p:spPr>
        <p:txBody>
          <a:bodyPr wrap="square" lIns="91440" tIns="45720" rIns="91440" bIns="45720" rtlCol="0" anchor="t">
            <a:spAutoFit/>
          </a:bodyPr>
          <a:lstStyle/>
          <a:p>
            <a:pPr marL="0" rtl="0" eaLnBrk="1" fontAlgn="t" latinLnBrk="0" hangingPunct="1">
              <a:spcBef>
                <a:spcPts val="0"/>
              </a:spcBef>
              <a:spcAft>
                <a:spcPts val="0"/>
              </a:spcAft>
            </a:pPr>
            <a:r>
              <a:rPr lang="en-GB" sz="1400" b="1" i="0" u="none" strike="noStrike" kern="1200" dirty="0">
                <a:solidFill>
                  <a:srgbClr val="000000"/>
                </a:solidFill>
                <a:effectLst/>
                <a:latin typeface="Calibri" panose="020F0502020204030204" pitchFamily="34" charset="0"/>
              </a:rPr>
              <a:t>In Scope</a:t>
            </a:r>
          </a:p>
          <a:p>
            <a:pPr marL="171450" indent="-171450" fontAlgn="t">
              <a:buFont typeface="Arial" panose="020B0604020202020204" pitchFamily="34" charset="0"/>
              <a:buChar char="•"/>
            </a:pPr>
            <a:r>
              <a:rPr lang="en-GB" sz="1200" dirty="0"/>
              <a:t>Build a corporate KPI dashboard with Simpsons available for Q1/Q2 2022</a:t>
            </a:r>
            <a:endParaRPr lang="en-GB" sz="1200" dirty="0">
              <a:ea typeface="Calibri"/>
              <a:cs typeface="Calibri"/>
            </a:endParaRPr>
          </a:p>
          <a:p>
            <a:pPr marL="171450" indent="-171450" fontAlgn="t">
              <a:buFont typeface="Arial" panose="020B0604020202020204" pitchFamily="34" charset="0"/>
              <a:buChar char="•"/>
            </a:pPr>
            <a:r>
              <a:rPr lang="en-GB" sz="1200" dirty="0">
                <a:solidFill>
                  <a:prstClr val="black"/>
                </a:solidFill>
              </a:rPr>
              <a:t>Corporate dashboard  finalisation and automation (where possible) Q2</a:t>
            </a:r>
          </a:p>
          <a:p>
            <a:pPr marL="171450" indent="-171450" fontAlgn="t">
              <a:buFont typeface="Arial" panose="020B0604020202020204" pitchFamily="34" charset="0"/>
              <a:buChar char="•"/>
            </a:pPr>
            <a:r>
              <a:rPr lang="en-GB" sz="1200" dirty="0"/>
              <a:t>Simpsons -</a:t>
            </a:r>
            <a:r>
              <a:rPr lang="en-GB" sz="1200" dirty="0" err="1"/>
              <a:t>Powerbi</a:t>
            </a:r>
            <a:r>
              <a:rPr lang="en-GB" sz="1200" dirty="0"/>
              <a:t> specialist to train our nominated data leads  (6) and  create templates for now and future build of dashboards.</a:t>
            </a:r>
            <a:endParaRPr lang="en-GB" sz="1200" dirty="0">
              <a:ea typeface="Calibri"/>
              <a:cs typeface="Calibri"/>
            </a:endParaRPr>
          </a:p>
          <a:p>
            <a:pPr marL="171450" indent="-171450" fontAlgn="t">
              <a:buFont typeface="Arial" panose="020B0604020202020204" pitchFamily="34" charset="0"/>
              <a:buChar char="•"/>
            </a:pPr>
            <a:r>
              <a:rPr lang="en-GB" sz="1200" dirty="0">
                <a:solidFill>
                  <a:prstClr val="black"/>
                </a:solidFill>
              </a:rPr>
              <a:t>Recruitment, training and upskilling needs planned and understood</a:t>
            </a:r>
          </a:p>
          <a:p>
            <a:pPr marL="171450" indent="-171450" fontAlgn="t">
              <a:buFont typeface="Arial" panose="020B0604020202020204" pitchFamily="34" charset="0"/>
              <a:buChar char="•"/>
            </a:pPr>
            <a:r>
              <a:rPr lang="en-GB" sz="1200" dirty="0"/>
              <a:t>Insight strategy  -draft  foundation ,  key principles and activities to manage the security and governance of use DIGG.</a:t>
            </a:r>
            <a:endParaRPr lang="en-GB" sz="1200" dirty="0">
              <a:cs typeface="Calibri"/>
            </a:endParaRPr>
          </a:p>
          <a:p>
            <a:pPr marL="171450" indent="-171450" fontAlgn="t">
              <a:buFont typeface="Arial" panose="020B0604020202020204" pitchFamily="34" charset="0"/>
              <a:buChar char="•"/>
            </a:pPr>
            <a:r>
              <a:rPr lang="en-GB" sz="1200" dirty="0"/>
              <a:t>Data bank foundation set up and management - training and guidance and data feed knowledge </a:t>
            </a:r>
            <a:endParaRPr lang="en-GB" sz="1200" dirty="0">
              <a:cs typeface="Calibri"/>
            </a:endParaRPr>
          </a:p>
          <a:p>
            <a:pPr marL="171450" indent="-171450" algn="l" rtl="0" fontAlgn="base">
              <a:buFont typeface="Arial" panose="020B0604020202020204" pitchFamily="34" charset="0"/>
              <a:buChar char="•"/>
            </a:pPr>
            <a:r>
              <a:rPr lang="en-GB" sz="1200" b="0" i="0" u="none" strike="noStrike" dirty="0">
                <a:solidFill>
                  <a:srgbClr val="000000"/>
                </a:solidFill>
                <a:effectLst/>
                <a:latin typeface="Calibri"/>
                <a:ea typeface="Calibri"/>
                <a:cs typeface="Calibri"/>
              </a:rPr>
              <a:t>Simpsons to </a:t>
            </a:r>
            <a:r>
              <a:rPr lang="en-GB" sz="1200" dirty="0">
                <a:solidFill>
                  <a:srgbClr val="000000"/>
                </a:solidFill>
                <a:latin typeface="Calibri"/>
                <a:ea typeface="Calibri"/>
                <a:cs typeface="Calibri"/>
              </a:rPr>
              <a:t>support the delivery of a </a:t>
            </a:r>
            <a:r>
              <a:rPr lang="en-GB" sz="1200" b="0" i="0" u="none" strike="noStrike" dirty="0">
                <a:solidFill>
                  <a:srgbClr val="000000"/>
                </a:solidFill>
                <a:effectLst/>
                <a:latin typeface="Calibri"/>
                <a:ea typeface="Calibri"/>
                <a:cs typeface="Calibri"/>
              </a:rPr>
              <a:t>Technological roadmap to support the programme which includes financial governance </a:t>
            </a:r>
            <a:r>
              <a:rPr lang="en-US" sz="1200" b="0" i="0" dirty="0">
                <a:solidFill>
                  <a:srgbClr val="000000"/>
                </a:solidFill>
                <a:effectLst/>
                <a:latin typeface="Calibri"/>
                <a:ea typeface="Calibri"/>
                <a:cs typeface="Calibri"/>
              </a:rPr>
              <a:t>​</a:t>
            </a:r>
            <a:endParaRPr lang="en-US" sz="1200" b="0" i="0">
              <a:solidFill>
                <a:srgbClr val="000000"/>
              </a:solidFill>
              <a:effectLst/>
              <a:latin typeface="Arial"/>
              <a:ea typeface="Calibri"/>
              <a:cs typeface="Arial"/>
            </a:endParaRPr>
          </a:p>
          <a:p>
            <a:pPr marL="171450" indent="-171450" algn="l" rtl="0" fontAlgn="base">
              <a:buFont typeface="Arial" panose="020B0604020202020204" pitchFamily="34" charset="0"/>
              <a:buChar char="•"/>
            </a:pPr>
            <a:r>
              <a:rPr lang="en-GB" sz="1200" b="0" i="0" u="none" strike="noStrike" dirty="0">
                <a:solidFill>
                  <a:srgbClr val="000000"/>
                </a:solidFill>
                <a:effectLst/>
                <a:latin typeface="Calibri"/>
                <a:cs typeface="Calibri"/>
              </a:rPr>
              <a:t>Review of current KPI set</a:t>
            </a:r>
            <a:r>
              <a:rPr lang="en-US" sz="1200" b="0" i="0" dirty="0">
                <a:solidFill>
                  <a:srgbClr val="000000"/>
                </a:solidFill>
                <a:effectLst/>
                <a:latin typeface="Calibri"/>
                <a:cs typeface="Calibri"/>
              </a:rPr>
              <a:t>​ -ensure they are relevant and understand which link to </a:t>
            </a:r>
            <a:r>
              <a:rPr lang="en-US" sz="1200" dirty="0">
                <a:solidFill>
                  <a:srgbClr val="000000"/>
                </a:solidFill>
                <a:latin typeface="Calibri"/>
                <a:cs typeface="Calibri"/>
              </a:rPr>
              <a:t>our </a:t>
            </a:r>
            <a:r>
              <a:rPr lang="en-US" sz="1200" b="0" i="0" dirty="0">
                <a:solidFill>
                  <a:srgbClr val="000000"/>
                </a:solidFill>
                <a:effectLst/>
                <a:latin typeface="Calibri"/>
                <a:cs typeface="Calibri"/>
              </a:rPr>
              <a:t>corporate plan , understand how and where they derive from, and what is missing</a:t>
            </a:r>
            <a:r>
              <a:rPr lang="en-US" sz="1200" dirty="0">
                <a:solidFill>
                  <a:srgbClr val="000000"/>
                </a:solidFill>
                <a:latin typeface="Calibri"/>
                <a:cs typeface="Calibri"/>
              </a:rPr>
              <a:t>.</a:t>
            </a:r>
            <a:endParaRPr lang="en-US" sz="1200" b="0" i="0" dirty="0">
              <a:solidFill>
                <a:srgbClr val="000000"/>
              </a:solidFill>
              <a:effectLst/>
              <a:latin typeface="Calibri" panose="020F0502020204030204" pitchFamily="34" charset="0"/>
              <a:cs typeface="Calibri"/>
            </a:endParaRPr>
          </a:p>
          <a:p>
            <a:pPr marL="171450" indent="-171450" fontAlgn="base">
              <a:buFont typeface="Arial" panose="020B0604020202020204" pitchFamily="34" charset="0"/>
              <a:buChar char="•"/>
            </a:pPr>
            <a:r>
              <a:rPr lang="en-US" sz="1200" dirty="0">
                <a:solidFill>
                  <a:srgbClr val="000000"/>
                </a:solidFill>
                <a:latin typeface="Calibri"/>
                <a:cs typeface="Calibri"/>
              </a:rPr>
              <a:t>As is review of reporting and data what we have, compliance, why we have it and ID our data gaps – where we want to be</a:t>
            </a:r>
            <a:endParaRPr lang="en-US" sz="1200" b="0" i="0" dirty="0">
              <a:solidFill>
                <a:srgbClr val="000000"/>
              </a:solidFill>
              <a:effectLst/>
              <a:latin typeface="Calibri"/>
              <a:cs typeface="Calibri"/>
            </a:endParaRPr>
          </a:p>
          <a:p>
            <a:pPr marL="171450" indent="-171450" algn="l">
              <a:buFont typeface="Arial" panose="020B0604020202020204" pitchFamily="34" charset="0"/>
              <a:buChar char="•"/>
            </a:pPr>
            <a:r>
              <a:rPr lang="en-GB" sz="1200" b="0" i="0" u="none" strike="noStrike" dirty="0">
                <a:solidFill>
                  <a:srgbClr val="000000"/>
                </a:solidFill>
                <a:effectLst/>
                <a:latin typeface="Calibri"/>
                <a:cs typeface="Calibri"/>
              </a:rPr>
              <a:t>Integrate with applicable tier A applications, e.g., Mosaic</a:t>
            </a:r>
            <a:r>
              <a:rPr lang="en-US" sz="1200" b="0" i="0" dirty="0">
                <a:solidFill>
                  <a:srgbClr val="000000"/>
                </a:solidFill>
                <a:effectLst/>
                <a:latin typeface="Calibri"/>
                <a:cs typeface="Calibri"/>
              </a:rPr>
              <a:t>​  -Note integration will be incremental development throughout the Programme.</a:t>
            </a:r>
            <a:endParaRPr lang="en-GB" sz="1800" b="0" i="0" u="none" strike="noStrike" baseline="0" dirty="0">
              <a:solidFill>
                <a:srgbClr val="000000"/>
              </a:solidFill>
              <a:latin typeface="Calibri"/>
              <a:cs typeface="Calibri"/>
            </a:endParaRPr>
          </a:p>
          <a:p>
            <a:pPr marL="171450" indent="-171450">
              <a:buFont typeface="Arial" panose="020B0604020202020204" pitchFamily="34" charset="0"/>
              <a:buChar char="•"/>
            </a:pPr>
            <a:r>
              <a:rPr lang="en-US" sz="1200" dirty="0">
                <a:solidFill>
                  <a:srgbClr val="000000"/>
                </a:solidFill>
                <a:latin typeface="Calibri"/>
                <a:cs typeface="Calibri"/>
              </a:rPr>
              <a:t>Directorate dashboard design and  pilot</a:t>
            </a:r>
            <a:endParaRPr lang="en-US" sz="1200" b="0" i="0" dirty="0">
              <a:solidFill>
                <a:srgbClr val="000000"/>
              </a:solidFill>
              <a:effectLst/>
              <a:latin typeface="Calibri" panose="020F0502020204030204" pitchFamily="34" charset="0"/>
              <a:cs typeface="Calibri"/>
            </a:endParaRPr>
          </a:p>
          <a:p>
            <a:pPr marL="171450" indent="-171450" fontAlgn="base">
              <a:buFont typeface="Arial" panose="020B0604020202020204" pitchFamily="34" charset="0"/>
              <a:buChar char="•"/>
            </a:pPr>
            <a:endParaRPr lang="en-US" sz="1200" dirty="0">
              <a:solidFill>
                <a:prstClr val="black"/>
              </a:solidFill>
              <a:latin typeface="Calibri" panose="020F0502020204030204" pitchFamily="34" charset="0"/>
              <a:cs typeface="Calibri" panose="020F0502020204030204" pitchFamily="34" charset="0"/>
            </a:endParaRPr>
          </a:p>
          <a:p>
            <a:pPr algn="just"/>
            <a:r>
              <a:rPr lang="en-GB" sz="1400" b="1" dirty="0">
                <a:cs typeface="Calibri"/>
              </a:rPr>
              <a:t>Out of Scope phase 1</a:t>
            </a:r>
          </a:p>
          <a:p>
            <a:pPr marL="285750" indent="-285750" algn="just">
              <a:buFont typeface="Arial" panose="020B0604020202020204" pitchFamily="34" charset="0"/>
              <a:buChar char="•"/>
            </a:pPr>
            <a:r>
              <a:rPr lang="en-GB" sz="1200" dirty="0">
                <a:cs typeface="Calibri"/>
              </a:rPr>
              <a:t>Dash boards for teams/public/managers dash boards phased approach(phase 2)</a:t>
            </a:r>
          </a:p>
          <a:p>
            <a:pPr marL="285750" indent="-285750" algn="just">
              <a:buFont typeface="Arial" panose="020B0604020202020204" pitchFamily="34" charset="0"/>
              <a:buChar char="•"/>
            </a:pPr>
            <a:r>
              <a:rPr lang="en-GB" sz="1200" dirty="0">
                <a:cs typeface="Calibri"/>
              </a:rPr>
              <a:t>Insight for future - strategy phase 2.</a:t>
            </a:r>
          </a:p>
          <a:p>
            <a:pPr marL="285750" indent="-285750" algn="just">
              <a:buFont typeface="Arial" panose="020B0604020202020204" pitchFamily="34" charset="0"/>
              <a:buChar char="•"/>
            </a:pPr>
            <a:r>
              <a:rPr lang="en-GB" sz="1200" dirty="0">
                <a:cs typeface="Calibri"/>
              </a:rPr>
              <a:t>Data feeds incremental development (key systems based on business agreement/business cases)  part of IT road map.</a:t>
            </a:r>
          </a:p>
          <a:p>
            <a:pPr marL="285750" indent="-285750" algn="just">
              <a:buFont typeface="Arial" panose="020B0604020202020204" pitchFamily="34" charset="0"/>
              <a:buChar char="•"/>
            </a:pPr>
            <a:r>
              <a:rPr lang="en-GB" sz="1200" dirty="0">
                <a:cs typeface="Calibri"/>
              </a:rPr>
              <a:t>User cases for each directorate phase 2. </a:t>
            </a:r>
          </a:p>
          <a:p>
            <a:pPr marL="285750" indent="-285750" algn="just">
              <a:buFont typeface="Arial" panose="020B0604020202020204" pitchFamily="34" charset="0"/>
              <a:buChar char="•"/>
            </a:pPr>
            <a:r>
              <a:rPr lang="en-GB" sz="1200" dirty="0">
                <a:solidFill>
                  <a:prstClr val="black"/>
                </a:solidFill>
              </a:rPr>
              <a:t>Data cleansing on going through all phases  - business ownership.</a:t>
            </a:r>
          </a:p>
          <a:p>
            <a:pPr marL="285750" indent="-285750" algn="just">
              <a:buFont typeface="Arial" panose="020B0604020202020204" pitchFamily="34" charset="0"/>
              <a:buChar char="•"/>
            </a:pPr>
            <a:r>
              <a:rPr lang="en-GB" sz="1200" dirty="0">
                <a:solidFill>
                  <a:prstClr val="black"/>
                </a:solidFill>
              </a:rPr>
              <a:t>GIS  (Esri() phase 2 (geographical maps)</a:t>
            </a:r>
          </a:p>
          <a:p>
            <a:pPr marL="285750" indent="-285750" algn="just">
              <a:buFont typeface="Arial" panose="020B0604020202020204" pitchFamily="34" charset="0"/>
              <a:buChar char="•"/>
            </a:pPr>
            <a:r>
              <a:rPr lang="en-GB" sz="1200" dirty="0">
                <a:ea typeface="+mn-lt"/>
                <a:cs typeface="+mn-lt"/>
              </a:rPr>
              <a:t>Phase 3 /4-competitor/public outcome</a:t>
            </a:r>
          </a:p>
          <a:p>
            <a:pPr marL="285750" indent="-285750" algn="just">
              <a:buFont typeface="Arial" panose="020B0604020202020204" pitchFamily="34" charset="0"/>
              <a:buChar char="•"/>
            </a:pPr>
            <a:endParaRPr lang="en-GB" sz="1200" dirty="0">
              <a:cs typeface="Calibri"/>
            </a:endParaRPr>
          </a:p>
          <a:p>
            <a:pPr algn="just"/>
            <a:endParaRPr lang="en-GB" sz="1400" dirty="0">
              <a:cs typeface="Calibri"/>
            </a:endParaRPr>
          </a:p>
          <a:p>
            <a:pPr marL="285750" indent="-285750" algn="just">
              <a:buFont typeface="Arial" panose="020B0604020202020204" pitchFamily="34" charset="0"/>
              <a:buChar char="•"/>
            </a:pPr>
            <a:endParaRPr lang="en-GB" sz="1400" dirty="0">
              <a:cs typeface="Calibri"/>
            </a:endParaRPr>
          </a:p>
          <a:p>
            <a:pPr marL="285750" indent="-285750" algn="just">
              <a:buFont typeface="Arial" panose="020B0604020202020204" pitchFamily="34" charset="0"/>
              <a:buChar char="•"/>
            </a:pPr>
            <a:endParaRPr lang="en-GB" sz="1400" dirty="0">
              <a:cs typeface="Calibri"/>
            </a:endParaRPr>
          </a:p>
          <a:p>
            <a:pPr marL="285750" indent="-285750" algn="just">
              <a:buFont typeface="Arial" panose="020B0604020202020204" pitchFamily="34" charset="0"/>
              <a:buChar char="•"/>
            </a:pPr>
            <a:endParaRPr lang="en-GB" sz="1400" dirty="0">
              <a:cs typeface="Calibri"/>
            </a:endParaRPr>
          </a:p>
          <a:p>
            <a:pPr algn="just"/>
            <a:endParaRPr lang="en-GB" sz="1400" dirty="0">
              <a:cs typeface="Calibri"/>
            </a:endParaRPr>
          </a:p>
        </p:txBody>
      </p:sp>
    </p:spTree>
    <p:extLst>
      <p:ext uri="{BB962C8B-B14F-4D97-AF65-F5344CB8AC3E}">
        <p14:creationId xmlns:p14="http://schemas.microsoft.com/office/powerpoint/2010/main" val="3028428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B76279-DA2D-453F-8410-1BCE0258E2EF}"/>
              </a:ext>
            </a:extLst>
          </p:cNvPr>
          <p:cNvSpPr/>
          <p:nvPr/>
        </p:nvSpPr>
        <p:spPr>
          <a:xfrm>
            <a:off x="412602" y="428156"/>
            <a:ext cx="4525791"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Milestones</a:t>
            </a:r>
          </a:p>
        </p:txBody>
      </p:sp>
      <p:graphicFrame>
        <p:nvGraphicFramePr>
          <p:cNvPr id="3" name="Content Placeholder 2">
            <a:extLst>
              <a:ext uri="{FF2B5EF4-FFF2-40B4-BE49-F238E27FC236}">
                <a16:creationId xmlns:a16="http://schemas.microsoft.com/office/drawing/2014/main" id="{203831C8-0EF6-4864-BEAD-AE785C397706}"/>
              </a:ext>
            </a:extLst>
          </p:cNvPr>
          <p:cNvGraphicFramePr>
            <a:graphicFrameLocks/>
          </p:cNvGraphicFramePr>
          <p:nvPr>
            <p:extLst>
              <p:ext uri="{D42A27DB-BD31-4B8C-83A1-F6EECF244321}">
                <p14:modId xmlns:p14="http://schemas.microsoft.com/office/powerpoint/2010/main" val="1058756421"/>
              </p:ext>
            </p:extLst>
          </p:nvPr>
        </p:nvGraphicFramePr>
        <p:xfrm>
          <a:off x="228600" y="843654"/>
          <a:ext cx="8637030" cy="46075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892469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52F42764-0728-44D9-BCDA-34A5DA07DDF3}"/>
              </a:ext>
            </a:extLst>
          </p:cNvPr>
          <p:cNvSpPr/>
          <p:nvPr/>
        </p:nvSpPr>
        <p:spPr>
          <a:xfrm>
            <a:off x="412602" y="428156"/>
            <a:ext cx="4644733"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Governance</a:t>
            </a:r>
          </a:p>
        </p:txBody>
      </p:sp>
      <p:sp>
        <p:nvSpPr>
          <p:cNvPr id="77" name="Rectangle 76">
            <a:extLst>
              <a:ext uri="{FF2B5EF4-FFF2-40B4-BE49-F238E27FC236}">
                <a16:creationId xmlns:a16="http://schemas.microsoft.com/office/drawing/2014/main" id="{5DA33591-9D45-49C4-9C35-31A29170C5E1}"/>
              </a:ext>
            </a:extLst>
          </p:cNvPr>
          <p:cNvSpPr/>
          <p:nvPr/>
        </p:nvSpPr>
        <p:spPr>
          <a:xfrm>
            <a:off x="792736" y="1701342"/>
            <a:ext cx="2217268" cy="808114"/>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68580" algn="ctr" defTabSz="685800">
              <a:defRPr/>
            </a:pPr>
            <a:r>
              <a:rPr lang="en-GB" sz="900" u="sng" dirty="0">
                <a:solidFill>
                  <a:prstClr val="black"/>
                </a:solidFill>
                <a:latin typeface="Calibri"/>
              </a:rPr>
              <a:t>Fortnightly </a:t>
            </a:r>
          </a:p>
          <a:p>
            <a:pPr marL="68580" algn="ctr" defTabSz="685800">
              <a:defRPr/>
            </a:pPr>
            <a:r>
              <a:rPr lang="en-GB" sz="900" u="sng" dirty="0">
                <a:solidFill>
                  <a:prstClr val="black"/>
                </a:solidFill>
                <a:latin typeface="Calibri"/>
              </a:rPr>
              <a:t>Steering Group Meeting</a:t>
            </a:r>
            <a:endParaRPr lang="en-GB" sz="900" u="sng" dirty="0">
              <a:solidFill>
                <a:prstClr val="black"/>
              </a:solidFill>
              <a:latin typeface="Calibri"/>
              <a:cs typeface="Calibri"/>
            </a:endParaRPr>
          </a:p>
          <a:p>
            <a:pPr algn="ctr" defTabSz="685800">
              <a:defRPr/>
            </a:pPr>
            <a:r>
              <a:rPr lang="en-GB" sz="900" dirty="0">
                <a:solidFill>
                  <a:prstClr val="black"/>
                </a:solidFill>
                <a:latin typeface="Calibri"/>
              </a:rPr>
              <a:t>Directorate /  workstream updates Interdependencies, Key Risks &amp; Issues</a:t>
            </a:r>
          </a:p>
          <a:p>
            <a:pPr algn="ctr" defTabSz="685800">
              <a:defRPr/>
            </a:pPr>
            <a:r>
              <a:rPr lang="en-GB" sz="900" dirty="0">
                <a:solidFill>
                  <a:prstClr val="black"/>
                </a:solidFill>
                <a:latin typeface="Calibri"/>
              </a:rPr>
              <a:t>Budget, Change Control</a:t>
            </a:r>
          </a:p>
        </p:txBody>
      </p:sp>
      <p:sp>
        <p:nvSpPr>
          <p:cNvPr id="78" name="Rectangle 77">
            <a:extLst>
              <a:ext uri="{FF2B5EF4-FFF2-40B4-BE49-F238E27FC236}">
                <a16:creationId xmlns:a16="http://schemas.microsoft.com/office/drawing/2014/main" id="{75C1F1D7-D0F7-4541-B46B-155F996B2AE8}"/>
              </a:ext>
            </a:extLst>
          </p:cNvPr>
          <p:cNvSpPr/>
          <p:nvPr/>
        </p:nvSpPr>
        <p:spPr>
          <a:xfrm>
            <a:off x="3032695" y="1887707"/>
            <a:ext cx="1209808" cy="646331"/>
          </a:xfrm>
          <a:prstGeom prst="rect">
            <a:avLst/>
          </a:prstGeom>
          <a:solidFill>
            <a:schemeClr val="bg1"/>
          </a:solidFill>
        </p:spPr>
        <p:txBody>
          <a:bodyPr wrap="square" lIns="68580" tIns="34290" rIns="68580" bIns="34290" anchor="t">
            <a:spAutoFit/>
          </a:bodyPr>
          <a:lstStyle/>
          <a:p>
            <a:pPr defTabSz="685800">
              <a:defRPr/>
            </a:pPr>
            <a:r>
              <a:rPr lang="en-GB" sz="750" dirty="0">
                <a:solidFill>
                  <a:prstClr val="black"/>
                </a:solidFill>
                <a:latin typeface="Calibri"/>
              </a:rPr>
              <a:t>Project Manager</a:t>
            </a:r>
            <a:endParaRPr lang="en-US" sz="750" dirty="0">
              <a:solidFill>
                <a:prstClr val="black"/>
              </a:solidFill>
              <a:latin typeface="Calibri"/>
              <a:cs typeface="Calibri"/>
            </a:endParaRPr>
          </a:p>
          <a:p>
            <a:pPr defTabSz="685800">
              <a:defRPr/>
            </a:pPr>
            <a:r>
              <a:rPr lang="en-GB" sz="750" dirty="0">
                <a:latin typeface="Calibri"/>
              </a:rPr>
              <a:t>GD</a:t>
            </a:r>
            <a:endParaRPr lang="en-GB" sz="750" dirty="0">
              <a:latin typeface="Calibri"/>
              <a:cs typeface="Calibri"/>
            </a:endParaRPr>
          </a:p>
          <a:p>
            <a:pPr defTabSz="685800">
              <a:defRPr/>
            </a:pPr>
            <a:r>
              <a:rPr lang="en-GB" sz="750" dirty="0">
                <a:cs typeface="Calibri"/>
              </a:rPr>
              <a:t>POE</a:t>
            </a:r>
          </a:p>
          <a:p>
            <a:pPr defTabSz="685800">
              <a:defRPr/>
            </a:pPr>
            <a:r>
              <a:rPr lang="en-GB" sz="750" dirty="0">
                <a:cs typeface="Calibri"/>
              </a:rPr>
              <a:t>MG</a:t>
            </a:r>
          </a:p>
          <a:p>
            <a:pPr defTabSz="685800">
              <a:defRPr/>
            </a:pPr>
            <a:r>
              <a:rPr lang="en-GB" sz="750" dirty="0">
                <a:cs typeface="Calibri"/>
              </a:rPr>
              <a:t>WR</a:t>
            </a:r>
          </a:p>
        </p:txBody>
      </p:sp>
      <p:sp>
        <p:nvSpPr>
          <p:cNvPr id="35" name="Rectangle 34">
            <a:extLst>
              <a:ext uri="{FF2B5EF4-FFF2-40B4-BE49-F238E27FC236}">
                <a16:creationId xmlns:a16="http://schemas.microsoft.com/office/drawing/2014/main" id="{FB1106BC-E1B5-4F2E-AE6C-8411E89A8F3B}"/>
              </a:ext>
            </a:extLst>
          </p:cNvPr>
          <p:cNvSpPr/>
          <p:nvPr/>
        </p:nvSpPr>
        <p:spPr>
          <a:xfrm>
            <a:off x="682237" y="3562406"/>
            <a:ext cx="2217268" cy="904364"/>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68580" algn="ctr" defTabSz="685800">
              <a:defRPr/>
            </a:pPr>
            <a:r>
              <a:rPr lang="en-GB" sz="900" u="sng" dirty="0">
                <a:solidFill>
                  <a:prstClr val="black"/>
                </a:solidFill>
                <a:latin typeface="Calibri"/>
              </a:rPr>
              <a:t>Weekly</a:t>
            </a:r>
          </a:p>
          <a:p>
            <a:pPr marL="68580" algn="ctr" defTabSz="685800">
              <a:defRPr/>
            </a:pPr>
            <a:r>
              <a:rPr lang="en-GB" sz="900" u="sng" dirty="0">
                <a:solidFill>
                  <a:prstClr val="black"/>
                </a:solidFill>
                <a:latin typeface="Calibri"/>
              </a:rPr>
              <a:t>Project Group Meeting</a:t>
            </a:r>
            <a:endParaRPr lang="en-GB" sz="900" u="sng" dirty="0">
              <a:solidFill>
                <a:prstClr val="black"/>
              </a:solidFill>
              <a:latin typeface="Calibri"/>
              <a:cs typeface="Calibri"/>
            </a:endParaRPr>
          </a:p>
          <a:p>
            <a:pPr algn="ctr" defTabSz="685800"/>
            <a:r>
              <a:rPr lang="en-GB" sz="900" dirty="0">
                <a:solidFill>
                  <a:prstClr val="black"/>
                </a:solidFill>
                <a:latin typeface="Calibri"/>
                <a:ea typeface="+mn-lt"/>
                <a:cs typeface="Calibri"/>
              </a:rPr>
              <a:t>Progress reporting</a:t>
            </a:r>
            <a:endParaRPr lang="en-US" sz="900" dirty="0">
              <a:solidFill>
                <a:prstClr val="white"/>
              </a:solidFill>
              <a:latin typeface="Calibri"/>
              <a:ea typeface="+mn-lt"/>
              <a:cs typeface="Calibri"/>
            </a:endParaRPr>
          </a:p>
          <a:p>
            <a:pPr algn="ctr" defTabSz="685800"/>
            <a:r>
              <a:rPr lang="en-GB" sz="900" dirty="0">
                <a:solidFill>
                  <a:prstClr val="black"/>
                </a:solidFill>
                <a:latin typeface="Calibri"/>
                <a:ea typeface="+mn-lt"/>
                <a:cs typeface="Calibri"/>
              </a:rPr>
              <a:t>Risk register/depdencies</a:t>
            </a:r>
            <a:endParaRPr lang="en-US" sz="900" dirty="0">
              <a:solidFill>
                <a:prstClr val="black"/>
              </a:solidFill>
              <a:latin typeface="Calibri"/>
              <a:ea typeface="+mn-lt"/>
              <a:cs typeface="Calibri"/>
            </a:endParaRPr>
          </a:p>
          <a:p>
            <a:pPr algn="ctr" defTabSz="685800"/>
            <a:r>
              <a:rPr lang="en-GB" sz="900" dirty="0">
                <a:solidFill>
                  <a:prstClr val="black"/>
                </a:solidFill>
                <a:latin typeface="Calibri"/>
                <a:ea typeface="+mn-lt"/>
                <a:cs typeface="Calibri"/>
              </a:rPr>
              <a:t>Project plan</a:t>
            </a:r>
            <a:endParaRPr lang="en-US" sz="900" dirty="0">
              <a:solidFill>
                <a:prstClr val="black"/>
              </a:solidFill>
              <a:latin typeface="Calibri"/>
              <a:ea typeface="+mn-lt"/>
              <a:cs typeface="Calibri"/>
            </a:endParaRPr>
          </a:p>
          <a:p>
            <a:pPr algn="ctr" defTabSz="685800"/>
            <a:r>
              <a:rPr lang="en-GB" sz="900" dirty="0">
                <a:solidFill>
                  <a:prstClr val="black"/>
                </a:solidFill>
                <a:latin typeface="Calibri"/>
                <a:ea typeface="+mn-lt"/>
                <a:cs typeface="Calibri"/>
              </a:rPr>
              <a:t>Opportunities/Challenges</a:t>
            </a:r>
            <a:endParaRPr lang="en-GB" sz="900" dirty="0">
              <a:solidFill>
                <a:prstClr val="black"/>
              </a:solidFill>
              <a:latin typeface="Calibri"/>
            </a:endParaRPr>
          </a:p>
        </p:txBody>
      </p:sp>
      <p:sp>
        <p:nvSpPr>
          <p:cNvPr id="36" name="Rectangle 35">
            <a:extLst>
              <a:ext uri="{FF2B5EF4-FFF2-40B4-BE49-F238E27FC236}">
                <a16:creationId xmlns:a16="http://schemas.microsoft.com/office/drawing/2014/main" id="{DFEC19CC-8186-45E6-9C21-1704D217B5DD}"/>
              </a:ext>
            </a:extLst>
          </p:cNvPr>
          <p:cNvSpPr/>
          <p:nvPr/>
        </p:nvSpPr>
        <p:spPr>
          <a:xfrm>
            <a:off x="3010004" y="3771201"/>
            <a:ext cx="1209808" cy="300082"/>
          </a:xfrm>
          <a:prstGeom prst="rect">
            <a:avLst/>
          </a:prstGeom>
          <a:solidFill>
            <a:schemeClr val="bg1"/>
          </a:solidFill>
        </p:spPr>
        <p:txBody>
          <a:bodyPr wrap="square" lIns="68580" tIns="34290" rIns="68580" bIns="34290" anchor="t">
            <a:spAutoFit/>
          </a:bodyPr>
          <a:lstStyle/>
          <a:p>
            <a:pPr defTabSz="685800">
              <a:defRPr/>
            </a:pPr>
            <a:r>
              <a:rPr lang="en-GB" sz="750" dirty="0">
                <a:solidFill>
                  <a:prstClr val="black"/>
                </a:solidFill>
                <a:latin typeface="Calibri"/>
              </a:rPr>
              <a:t>Project Manager</a:t>
            </a:r>
            <a:endParaRPr lang="en-US" sz="750" dirty="0">
              <a:solidFill>
                <a:prstClr val="black"/>
              </a:solidFill>
              <a:latin typeface="Calibri"/>
              <a:cs typeface="Calibri"/>
            </a:endParaRPr>
          </a:p>
          <a:p>
            <a:pPr defTabSz="685800">
              <a:defRPr/>
            </a:pPr>
            <a:r>
              <a:rPr lang="en-GB" sz="750">
                <a:latin typeface="Calibri"/>
              </a:rPr>
              <a:t>Workstream Leads</a:t>
            </a:r>
            <a:endParaRPr lang="en-GB" sz="750">
              <a:latin typeface="Calibri"/>
              <a:cs typeface="Calibri"/>
            </a:endParaRPr>
          </a:p>
        </p:txBody>
      </p:sp>
      <p:sp>
        <p:nvSpPr>
          <p:cNvPr id="38" name="Rectangle 37">
            <a:extLst>
              <a:ext uri="{FF2B5EF4-FFF2-40B4-BE49-F238E27FC236}">
                <a16:creationId xmlns:a16="http://schemas.microsoft.com/office/drawing/2014/main" id="{EFFDC995-2E0C-4C8F-8368-2DF75E3AF671}"/>
              </a:ext>
            </a:extLst>
          </p:cNvPr>
          <p:cNvSpPr/>
          <p:nvPr/>
        </p:nvSpPr>
        <p:spPr>
          <a:xfrm>
            <a:off x="4901499" y="1701342"/>
            <a:ext cx="2217268" cy="808114"/>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68580" algn="ctr" defTabSz="685800">
              <a:defRPr/>
            </a:pPr>
            <a:r>
              <a:rPr lang="en-GB" sz="900" u="sng" dirty="0">
                <a:latin typeface="Calibri"/>
              </a:rPr>
              <a:t>Monthly / 6 weeks</a:t>
            </a:r>
          </a:p>
          <a:p>
            <a:pPr marL="68580" algn="ctr" defTabSz="685800">
              <a:defRPr/>
            </a:pPr>
            <a:r>
              <a:rPr lang="en-GB" sz="900" u="sng" dirty="0">
                <a:latin typeface="Calibri"/>
              </a:rPr>
              <a:t>Steering Group Meeting</a:t>
            </a:r>
            <a:endParaRPr lang="en-GB" sz="900" u="sng" dirty="0">
              <a:latin typeface="Calibri"/>
              <a:cs typeface="Calibri"/>
            </a:endParaRPr>
          </a:p>
          <a:p>
            <a:pPr algn="ctr" defTabSz="685800">
              <a:defRPr/>
            </a:pPr>
            <a:r>
              <a:rPr lang="en-GB" sz="900" dirty="0">
                <a:latin typeface="Calibri"/>
              </a:rPr>
              <a:t>Programme Highlights</a:t>
            </a:r>
            <a:endParaRPr lang="en-GB" sz="900" dirty="0">
              <a:latin typeface="Calibri"/>
              <a:cs typeface="Calibri"/>
            </a:endParaRPr>
          </a:p>
          <a:p>
            <a:pPr algn="ctr" defTabSz="685800">
              <a:defRPr/>
            </a:pPr>
            <a:r>
              <a:rPr lang="en-GB" sz="900" dirty="0">
                <a:latin typeface="Calibri"/>
              </a:rPr>
              <a:t>Risk escalation / Change control</a:t>
            </a:r>
            <a:endParaRPr lang="en-GB" sz="900" dirty="0">
              <a:latin typeface="Calibri"/>
              <a:cs typeface="Calibri"/>
            </a:endParaRPr>
          </a:p>
          <a:p>
            <a:pPr algn="ctr" defTabSz="685800">
              <a:defRPr/>
            </a:pPr>
            <a:r>
              <a:rPr lang="en-GB" sz="900" dirty="0">
                <a:latin typeface="Calibri"/>
                <a:cs typeface="Calibri"/>
              </a:rPr>
              <a:t>Budget</a:t>
            </a:r>
          </a:p>
        </p:txBody>
      </p:sp>
      <p:cxnSp>
        <p:nvCxnSpPr>
          <p:cNvPr id="9" name="Straight Arrow Connector 8">
            <a:extLst>
              <a:ext uri="{FF2B5EF4-FFF2-40B4-BE49-F238E27FC236}">
                <a16:creationId xmlns:a16="http://schemas.microsoft.com/office/drawing/2014/main" id="{234CF08C-0362-4C59-AF15-9C6A2EE7AFB4}"/>
              </a:ext>
            </a:extLst>
          </p:cNvPr>
          <p:cNvCxnSpPr/>
          <p:nvPr/>
        </p:nvCxnSpPr>
        <p:spPr>
          <a:xfrm>
            <a:off x="4073236" y="2105399"/>
            <a:ext cx="628073" cy="0"/>
          </a:xfrm>
          <a:prstGeom prst="straightConnector1">
            <a:avLst/>
          </a:prstGeom>
          <a:ln w="31750">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2F4E1858-68D0-44F0-8AC9-0B403759C9A7}"/>
              </a:ext>
            </a:extLst>
          </p:cNvPr>
          <p:cNvCxnSpPr>
            <a:cxnSpLocks/>
          </p:cNvCxnSpPr>
          <p:nvPr/>
        </p:nvCxnSpPr>
        <p:spPr>
          <a:xfrm flipV="1">
            <a:off x="1790871" y="2613892"/>
            <a:ext cx="0" cy="815108"/>
          </a:xfrm>
          <a:prstGeom prst="straightConnector1">
            <a:avLst/>
          </a:prstGeom>
          <a:ln w="31750">
            <a:tailEnd type="triangle"/>
          </a:ln>
        </p:spPr>
        <p:style>
          <a:lnRef idx="1">
            <a:schemeClr val="dk1"/>
          </a:lnRef>
          <a:fillRef idx="0">
            <a:schemeClr val="dk1"/>
          </a:fillRef>
          <a:effectRef idx="0">
            <a:schemeClr val="dk1"/>
          </a:effectRef>
          <a:fontRef idx="minor">
            <a:schemeClr val="tx1"/>
          </a:fontRef>
        </p:style>
      </p:cxnSp>
      <p:sp>
        <p:nvSpPr>
          <p:cNvPr id="43" name="Rectangle 42">
            <a:extLst>
              <a:ext uri="{FF2B5EF4-FFF2-40B4-BE49-F238E27FC236}">
                <a16:creationId xmlns:a16="http://schemas.microsoft.com/office/drawing/2014/main" id="{FE95DB4B-4A4F-45C5-92FA-424C9905B5C9}"/>
              </a:ext>
            </a:extLst>
          </p:cNvPr>
          <p:cNvSpPr/>
          <p:nvPr/>
        </p:nvSpPr>
        <p:spPr>
          <a:xfrm>
            <a:off x="7172859" y="1839941"/>
            <a:ext cx="1209808" cy="415498"/>
          </a:xfrm>
          <a:prstGeom prst="rect">
            <a:avLst/>
          </a:prstGeom>
          <a:solidFill>
            <a:schemeClr val="bg1"/>
          </a:solidFill>
        </p:spPr>
        <p:txBody>
          <a:bodyPr wrap="square" lIns="68580" tIns="34290" rIns="68580" bIns="34290" anchor="t">
            <a:spAutoFit/>
          </a:bodyPr>
          <a:lstStyle/>
          <a:p>
            <a:pPr defTabSz="685800">
              <a:defRPr/>
            </a:pPr>
            <a:r>
              <a:rPr lang="en-GB" sz="750" dirty="0">
                <a:latin typeface="Calibri"/>
              </a:rPr>
              <a:t>DIGG</a:t>
            </a:r>
            <a:endParaRPr lang="en-GB" sz="750" dirty="0">
              <a:solidFill>
                <a:prstClr val="black"/>
              </a:solidFill>
              <a:latin typeface="Calibri"/>
            </a:endParaRPr>
          </a:p>
          <a:p>
            <a:pPr defTabSz="685800">
              <a:defRPr/>
            </a:pPr>
            <a:r>
              <a:rPr lang="en-GB" sz="750" dirty="0">
                <a:solidFill>
                  <a:prstClr val="black"/>
                </a:solidFill>
                <a:latin typeface="Calibri"/>
              </a:rPr>
              <a:t>Project Manager</a:t>
            </a:r>
          </a:p>
          <a:p>
            <a:pPr defTabSz="685800">
              <a:defRPr/>
            </a:pPr>
            <a:endParaRPr lang="en-GB" sz="750" dirty="0">
              <a:latin typeface="Calibri"/>
              <a:cs typeface="Calibri"/>
            </a:endParaRPr>
          </a:p>
        </p:txBody>
      </p:sp>
      <p:sp>
        <p:nvSpPr>
          <p:cNvPr id="2" name="TextBox 1">
            <a:extLst>
              <a:ext uri="{FF2B5EF4-FFF2-40B4-BE49-F238E27FC236}">
                <a16:creationId xmlns:a16="http://schemas.microsoft.com/office/drawing/2014/main" id="{81FA587D-B201-44DA-B01E-E559B63B4833}"/>
              </a:ext>
            </a:extLst>
          </p:cNvPr>
          <p:cNvSpPr txBox="1"/>
          <p:nvPr/>
        </p:nvSpPr>
        <p:spPr>
          <a:xfrm>
            <a:off x="5162550" y="1790700"/>
            <a:ext cx="160972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cs typeface="Calibri"/>
              </a:rPr>
              <a:t>Project Board</a:t>
            </a:r>
          </a:p>
          <a:p>
            <a:r>
              <a:rPr lang="en-US" sz="1200" dirty="0">
                <a:cs typeface="Calibri"/>
              </a:rPr>
              <a:t>DIGG  - phase 1</a:t>
            </a:r>
          </a:p>
        </p:txBody>
      </p:sp>
    </p:spTree>
    <p:extLst>
      <p:ext uri="{BB962C8B-B14F-4D97-AF65-F5344CB8AC3E}">
        <p14:creationId xmlns:p14="http://schemas.microsoft.com/office/powerpoint/2010/main" val="41827315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52F42764-0728-44D9-BCDA-34A5DA07DDF3}"/>
              </a:ext>
            </a:extLst>
          </p:cNvPr>
          <p:cNvSpPr/>
          <p:nvPr/>
        </p:nvSpPr>
        <p:spPr>
          <a:xfrm>
            <a:off x="412602" y="428156"/>
            <a:ext cx="7235635" cy="415498"/>
          </a:xfrm>
          <a:prstGeom prst="rect">
            <a:avLst/>
          </a:prstGeom>
        </p:spPr>
        <p:txBody>
          <a:bodyPr wrap="none">
            <a:spAutoFit/>
          </a:bodyPr>
          <a:lstStyle/>
          <a:p>
            <a:pPr>
              <a:spcAft>
                <a:spcPct val="0"/>
              </a:spcAft>
              <a:buClr>
                <a:srgbClr val="000000"/>
              </a:buClr>
              <a:buSzPct val="46000"/>
            </a:pPr>
            <a:r>
              <a:rPr lang="en-GB" altLang="en-US" sz="2100" dirty="0">
                <a:solidFill>
                  <a:srgbClr val="3C78D8"/>
                </a:solidFill>
                <a:latin typeface="Calibri Light" panose="020F0302020204030204" pitchFamily="34" charset="0"/>
                <a:cs typeface="Calibri Light" panose="020F0302020204030204" pitchFamily="34" charset="0"/>
                <a:sym typeface="Arial" panose="020B0604020202020204" pitchFamily="34" charset="0"/>
              </a:rPr>
              <a:t>Project Initiation Document| </a:t>
            </a:r>
            <a:r>
              <a:rPr lang="en-GB" altLang="en-US" sz="2100" dirty="0">
                <a:solidFill>
                  <a:srgbClr val="00B050"/>
                </a:solidFill>
                <a:latin typeface="Calibri Light" panose="020F0302020204030204" pitchFamily="34" charset="0"/>
                <a:cs typeface="Calibri Light" panose="020F0302020204030204" pitchFamily="34" charset="0"/>
                <a:sym typeface="Arial" panose="020B0604020202020204" pitchFamily="34" charset="0"/>
              </a:rPr>
              <a:t>Project Sizing and Quality Assurance</a:t>
            </a:r>
          </a:p>
        </p:txBody>
      </p:sp>
      <p:graphicFrame>
        <p:nvGraphicFramePr>
          <p:cNvPr id="11" name="Table 10">
            <a:extLst>
              <a:ext uri="{FF2B5EF4-FFF2-40B4-BE49-F238E27FC236}">
                <a16:creationId xmlns:a16="http://schemas.microsoft.com/office/drawing/2014/main" id="{12F1BBD6-8439-4B56-895E-29AE114AFCE3}"/>
              </a:ext>
            </a:extLst>
          </p:cNvPr>
          <p:cNvGraphicFramePr>
            <a:graphicFrameLocks noGrp="1"/>
          </p:cNvGraphicFramePr>
          <p:nvPr>
            <p:extLst>
              <p:ext uri="{D42A27DB-BD31-4B8C-83A1-F6EECF244321}">
                <p14:modId xmlns:p14="http://schemas.microsoft.com/office/powerpoint/2010/main" val="875431429"/>
              </p:ext>
            </p:extLst>
          </p:nvPr>
        </p:nvGraphicFramePr>
        <p:xfrm>
          <a:off x="412602" y="1548480"/>
          <a:ext cx="8226545" cy="1683327"/>
        </p:xfrm>
        <a:graphic>
          <a:graphicData uri="http://schemas.openxmlformats.org/drawingml/2006/table">
            <a:tbl>
              <a:tblPr>
                <a:effectLst>
                  <a:outerShdw blurRad="50800" dist="38100" dir="2700000" algn="tl" rotWithShape="0">
                    <a:prstClr val="black">
                      <a:alpha val="40000"/>
                    </a:prstClr>
                  </a:outerShdw>
                </a:effectLst>
                <a:tableStyleId>{D7AC3CCA-C797-4891-BE02-D94E43425B78}</a:tableStyleId>
              </a:tblPr>
              <a:tblGrid>
                <a:gridCol w="620166">
                  <a:extLst>
                    <a:ext uri="{9D8B030D-6E8A-4147-A177-3AD203B41FA5}">
                      <a16:colId xmlns:a16="http://schemas.microsoft.com/office/drawing/2014/main" val="2245501717"/>
                    </a:ext>
                  </a:extLst>
                </a:gridCol>
                <a:gridCol w="584505">
                  <a:extLst>
                    <a:ext uri="{9D8B030D-6E8A-4147-A177-3AD203B41FA5}">
                      <a16:colId xmlns:a16="http://schemas.microsoft.com/office/drawing/2014/main" val="2555703428"/>
                    </a:ext>
                  </a:extLst>
                </a:gridCol>
                <a:gridCol w="757238">
                  <a:extLst>
                    <a:ext uri="{9D8B030D-6E8A-4147-A177-3AD203B41FA5}">
                      <a16:colId xmlns:a16="http://schemas.microsoft.com/office/drawing/2014/main" val="1834250909"/>
                    </a:ext>
                  </a:extLst>
                </a:gridCol>
                <a:gridCol w="1128713">
                  <a:extLst>
                    <a:ext uri="{9D8B030D-6E8A-4147-A177-3AD203B41FA5}">
                      <a16:colId xmlns:a16="http://schemas.microsoft.com/office/drawing/2014/main" val="4036677"/>
                    </a:ext>
                  </a:extLst>
                </a:gridCol>
                <a:gridCol w="1071563">
                  <a:extLst>
                    <a:ext uri="{9D8B030D-6E8A-4147-A177-3AD203B41FA5}">
                      <a16:colId xmlns:a16="http://schemas.microsoft.com/office/drawing/2014/main" val="2592820590"/>
                    </a:ext>
                  </a:extLst>
                </a:gridCol>
                <a:gridCol w="1228725">
                  <a:extLst>
                    <a:ext uri="{9D8B030D-6E8A-4147-A177-3AD203B41FA5}">
                      <a16:colId xmlns:a16="http://schemas.microsoft.com/office/drawing/2014/main" val="2535249416"/>
                    </a:ext>
                  </a:extLst>
                </a:gridCol>
                <a:gridCol w="1143000">
                  <a:extLst>
                    <a:ext uri="{9D8B030D-6E8A-4147-A177-3AD203B41FA5}">
                      <a16:colId xmlns:a16="http://schemas.microsoft.com/office/drawing/2014/main" val="502314109"/>
                    </a:ext>
                  </a:extLst>
                </a:gridCol>
                <a:gridCol w="1114425">
                  <a:extLst>
                    <a:ext uri="{9D8B030D-6E8A-4147-A177-3AD203B41FA5}">
                      <a16:colId xmlns:a16="http://schemas.microsoft.com/office/drawing/2014/main" val="1513842371"/>
                    </a:ext>
                  </a:extLst>
                </a:gridCol>
                <a:gridCol w="578210">
                  <a:extLst>
                    <a:ext uri="{9D8B030D-6E8A-4147-A177-3AD203B41FA5}">
                      <a16:colId xmlns:a16="http://schemas.microsoft.com/office/drawing/2014/main" val="3350807737"/>
                    </a:ext>
                  </a:extLst>
                </a:gridCol>
              </a:tblGrid>
              <a:tr h="348598">
                <a:tc>
                  <a:txBody>
                    <a:bodyPr/>
                    <a:lstStyle/>
                    <a:p>
                      <a:pPr algn="ctr" fontAlgn="t"/>
                      <a:r>
                        <a:rPr lang="en-GB" sz="700" b="1" i="0" u="none" strike="noStrike" dirty="0">
                          <a:solidFill>
                            <a:schemeClr val="tx1"/>
                          </a:solidFill>
                          <a:effectLst/>
                          <a:latin typeface="Calibri"/>
                        </a:rPr>
                        <a:t>Scoring</a:t>
                      </a:r>
                    </a:p>
                  </a:txBody>
                  <a:tcPr marL="0" marR="0" marT="0" marB="0" anchor="ctr">
                    <a:solidFill>
                      <a:schemeClr val="accent6">
                        <a:lumMod val="60000"/>
                        <a:lumOff val="40000"/>
                      </a:schemeClr>
                    </a:solidFill>
                  </a:tcPr>
                </a:tc>
                <a:tc>
                  <a:txBody>
                    <a:bodyPr/>
                    <a:lstStyle/>
                    <a:p>
                      <a:pPr algn="ctr" fontAlgn="ctr"/>
                      <a:r>
                        <a:rPr lang="en-GB" sz="800" b="1" u="none" strike="noStrike" dirty="0">
                          <a:solidFill>
                            <a:srgbClr val="000000"/>
                          </a:solidFill>
                          <a:effectLst/>
                        </a:rPr>
                        <a:t>Duration</a:t>
                      </a:r>
                      <a:endParaRPr lang="en-GB" sz="800" b="1" i="0" u="none" strike="noStrike" dirty="0">
                        <a:solidFill>
                          <a:srgbClr val="000000"/>
                        </a:solidFill>
                        <a:effectLst/>
                        <a:latin typeface="+mn-lt"/>
                      </a:endParaRPr>
                    </a:p>
                  </a:txBody>
                  <a:tcPr marL="0" marR="0" marT="0" marB="0" anchor="ctr">
                    <a:solidFill>
                      <a:schemeClr val="accent5">
                        <a:lumMod val="60000"/>
                        <a:lumOff val="40000"/>
                      </a:schemeClr>
                    </a:solidFill>
                  </a:tcPr>
                </a:tc>
                <a:tc>
                  <a:txBody>
                    <a:bodyPr/>
                    <a:lstStyle/>
                    <a:p>
                      <a:pPr algn="ctr" fontAlgn="ctr"/>
                      <a:r>
                        <a:rPr lang="en-GB" sz="800" b="1" i="0" u="none" strike="noStrike" dirty="0">
                          <a:solidFill>
                            <a:srgbClr val="000000"/>
                          </a:solidFill>
                          <a:effectLst/>
                          <a:latin typeface="+mn-lt"/>
                        </a:rPr>
                        <a:t>People</a:t>
                      </a:r>
                    </a:p>
                  </a:txBody>
                  <a:tcPr marL="0" marR="0" marT="0" marB="0" anchor="ctr">
                    <a:solidFill>
                      <a:schemeClr val="accent5">
                        <a:lumMod val="60000"/>
                        <a:lumOff val="40000"/>
                      </a:schemeClr>
                    </a:solidFill>
                  </a:tcPr>
                </a:tc>
                <a:tc>
                  <a:txBody>
                    <a:bodyPr/>
                    <a:lstStyle/>
                    <a:p>
                      <a:pPr algn="ctr" fontAlgn="ctr"/>
                      <a:r>
                        <a:rPr lang="en-GB" sz="800" b="1" u="none" strike="noStrike" dirty="0">
                          <a:solidFill>
                            <a:srgbClr val="000000"/>
                          </a:solidFill>
                          <a:effectLst/>
                        </a:rPr>
                        <a:t>Dependencies</a:t>
                      </a:r>
                      <a:endParaRPr lang="en-GB" sz="800" b="1" i="0" u="none" strike="noStrike" dirty="0">
                        <a:solidFill>
                          <a:srgbClr val="000000"/>
                        </a:solidFill>
                        <a:effectLst/>
                        <a:latin typeface="+mn-lt"/>
                      </a:endParaRPr>
                    </a:p>
                  </a:txBody>
                  <a:tcPr marL="0" marR="0" marT="0" marB="0" anchor="ctr">
                    <a:solidFill>
                      <a:schemeClr val="accent5">
                        <a:lumMod val="60000"/>
                        <a:lumOff val="40000"/>
                      </a:schemeClr>
                    </a:solidFill>
                  </a:tcPr>
                </a:tc>
                <a:tc>
                  <a:txBody>
                    <a:bodyPr/>
                    <a:lstStyle/>
                    <a:p>
                      <a:pPr algn="ctr" fontAlgn="ctr"/>
                      <a:r>
                        <a:rPr lang="en-GB" sz="800" b="1" u="none" strike="noStrike" dirty="0">
                          <a:solidFill>
                            <a:srgbClr val="000000"/>
                          </a:solidFill>
                          <a:effectLst/>
                        </a:rPr>
                        <a:t>Risk &amp; Complexity</a:t>
                      </a:r>
                      <a:endParaRPr lang="en-GB" sz="800" b="1" i="0" u="none" strike="noStrike" dirty="0">
                        <a:solidFill>
                          <a:srgbClr val="000000"/>
                        </a:solidFill>
                        <a:effectLst/>
                        <a:latin typeface="+mn-lt"/>
                      </a:endParaRPr>
                    </a:p>
                  </a:txBody>
                  <a:tcPr marL="0" marR="0" marT="0" marB="0" anchor="ctr">
                    <a:solidFill>
                      <a:schemeClr val="accent5">
                        <a:lumMod val="60000"/>
                        <a:lumOff val="40000"/>
                      </a:schemeClr>
                    </a:solidFill>
                  </a:tcPr>
                </a:tc>
                <a:tc>
                  <a:txBody>
                    <a:bodyPr/>
                    <a:lstStyle/>
                    <a:p>
                      <a:pPr algn="ctr" fontAlgn="ctr"/>
                      <a:r>
                        <a:rPr lang="en-GB" sz="800" b="1" u="none" strike="noStrike" dirty="0">
                          <a:solidFill>
                            <a:srgbClr val="000000"/>
                          </a:solidFill>
                          <a:effectLst/>
                        </a:rPr>
                        <a:t>Operation &amp; </a:t>
                      </a:r>
                    </a:p>
                    <a:p>
                      <a:pPr algn="ctr" fontAlgn="ctr"/>
                      <a:r>
                        <a:rPr lang="en-GB" sz="800" b="1" u="none" strike="noStrike" dirty="0">
                          <a:solidFill>
                            <a:srgbClr val="000000"/>
                          </a:solidFill>
                          <a:effectLst/>
                        </a:rPr>
                        <a:t>Process Impact</a:t>
                      </a:r>
                      <a:endParaRPr lang="en-GB" sz="800" b="1" i="0" u="none" strike="noStrike" dirty="0">
                        <a:solidFill>
                          <a:srgbClr val="000000"/>
                        </a:solidFill>
                        <a:effectLst/>
                        <a:latin typeface="+mn-lt"/>
                      </a:endParaRPr>
                    </a:p>
                  </a:txBody>
                  <a:tcPr marL="0" marR="0" marT="0" marB="0" anchor="ctr">
                    <a:solidFill>
                      <a:schemeClr val="accent5">
                        <a:lumMod val="60000"/>
                        <a:lumOff val="40000"/>
                      </a:schemeClr>
                    </a:solidFill>
                  </a:tcPr>
                </a:tc>
                <a:tc>
                  <a:txBody>
                    <a:bodyPr/>
                    <a:lstStyle/>
                    <a:p>
                      <a:pPr algn="ctr" fontAlgn="ctr"/>
                      <a:r>
                        <a:rPr lang="en-GB" sz="800" b="1" u="none" strike="noStrike" dirty="0">
                          <a:solidFill>
                            <a:srgbClr val="000000"/>
                          </a:solidFill>
                          <a:effectLst/>
                        </a:rPr>
                        <a:t>Customer &amp; </a:t>
                      </a:r>
                    </a:p>
                    <a:p>
                      <a:pPr algn="ctr" fontAlgn="ctr"/>
                      <a:r>
                        <a:rPr lang="en-GB" sz="800" b="1" u="none" strike="noStrike" dirty="0">
                          <a:solidFill>
                            <a:srgbClr val="000000"/>
                          </a:solidFill>
                          <a:effectLst/>
                        </a:rPr>
                        <a:t>Service Impact</a:t>
                      </a:r>
                      <a:endParaRPr lang="en-GB" sz="800" b="1" i="0" u="none" strike="noStrike" dirty="0">
                        <a:solidFill>
                          <a:srgbClr val="000000"/>
                        </a:solidFill>
                        <a:effectLst/>
                        <a:latin typeface="+mn-lt"/>
                      </a:endParaRPr>
                    </a:p>
                  </a:txBody>
                  <a:tcPr marL="0" marR="0" marT="0" marB="0" anchor="ctr">
                    <a:solidFill>
                      <a:schemeClr val="accent5">
                        <a:lumMod val="60000"/>
                        <a:lumOff val="40000"/>
                      </a:schemeClr>
                    </a:solidFill>
                  </a:tcPr>
                </a:tc>
                <a:tc>
                  <a:txBody>
                    <a:bodyPr/>
                    <a:lstStyle/>
                    <a:p>
                      <a:pPr algn="ctr" fontAlgn="ctr"/>
                      <a:r>
                        <a:rPr lang="en-GB" sz="800" b="1" i="0" u="none" strike="noStrike" dirty="0">
                          <a:solidFill>
                            <a:srgbClr val="000000"/>
                          </a:solidFill>
                          <a:effectLst/>
                          <a:latin typeface="+mn-lt"/>
                        </a:rPr>
                        <a:t>Environmental / Climate </a:t>
                      </a:r>
                    </a:p>
                    <a:p>
                      <a:pPr algn="ctr" fontAlgn="ctr"/>
                      <a:r>
                        <a:rPr lang="en-GB" sz="800" b="1" i="0" u="none" strike="noStrike" dirty="0">
                          <a:solidFill>
                            <a:srgbClr val="000000"/>
                          </a:solidFill>
                          <a:effectLst/>
                          <a:latin typeface="+mn-lt"/>
                        </a:rPr>
                        <a:t>Change Impact</a:t>
                      </a:r>
                    </a:p>
                  </a:txBody>
                  <a:tcPr marL="0" marR="0" marT="0" marB="0" anchor="ctr">
                    <a:solidFill>
                      <a:schemeClr val="accent5">
                        <a:lumMod val="60000"/>
                        <a:lumOff val="40000"/>
                      </a:schemeClr>
                    </a:solidFill>
                  </a:tcPr>
                </a:tc>
                <a:tc>
                  <a:txBody>
                    <a:bodyPr/>
                    <a:lstStyle/>
                    <a:p>
                      <a:pPr algn="ctr" fontAlgn="ctr"/>
                      <a:r>
                        <a:rPr lang="en-GB" sz="800" b="1" u="none" strike="noStrike" dirty="0">
                          <a:solidFill>
                            <a:srgbClr val="000000"/>
                          </a:solidFill>
                          <a:effectLst/>
                        </a:rPr>
                        <a:t>Costs / Savings</a:t>
                      </a:r>
                      <a:endParaRPr lang="en-GB" sz="800" b="1" i="0" u="none" strike="noStrike" dirty="0">
                        <a:solidFill>
                          <a:srgbClr val="000000"/>
                        </a:solidFill>
                        <a:effectLst/>
                        <a:latin typeface="+mn-lt"/>
                      </a:endParaRPr>
                    </a:p>
                  </a:txBody>
                  <a:tcPr marL="0" marR="0" marT="0" marB="0" anchor="ctr">
                    <a:solidFill>
                      <a:schemeClr val="accent5">
                        <a:lumMod val="60000"/>
                        <a:lumOff val="40000"/>
                      </a:schemeClr>
                    </a:solidFill>
                  </a:tcPr>
                </a:tc>
                <a:extLst>
                  <a:ext uri="{0D108BD9-81ED-4DB2-BD59-A6C34878D82A}">
                    <a16:rowId xmlns:a16="http://schemas.microsoft.com/office/drawing/2014/main" val="1781779656"/>
                  </a:ext>
                </a:extLst>
              </a:tr>
              <a:tr h="387483">
                <a:tc>
                  <a:txBody>
                    <a:bodyPr/>
                    <a:lstStyle/>
                    <a:p>
                      <a:pPr algn="ctr" fontAlgn="t"/>
                      <a:r>
                        <a:rPr lang="en-GB" sz="700" b="0" i="0" u="none" strike="noStrike" dirty="0">
                          <a:solidFill>
                            <a:srgbClr val="000000"/>
                          </a:solidFill>
                          <a:effectLst/>
                          <a:latin typeface="Calibri"/>
                        </a:rPr>
                        <a:t>Each box on this row = 1</a:t>
                      </a:r>
                    </a:p>
                  </a:txBody>
                  <a:tcPr marL="0" marR="0" marT="0" marB="0" anchor="ctr">
                    <a:solidFill>
                      <a:schemeClr val="accent6">
                        <a:lumMod val="20000"/>
                        <a:lumOff val="80000"/>
                      </a:schemeClr>
                    </a:solidFill>
                  </a:tcPr>
                </a:tc>
                <a:tc>
                  <a:txBody>
                    <a:bodyPr/>
                    <a:lstStyle/>
                    <a:p>
                      <a:pPr algn="ctr" fontAlgn="ctr"/>
                      <a:r>
                        <a:rPr lang="en-GB" sz="700" b="0" u="none" strike="noStrike" dirty="0">
                          <a:solidFill>
                            <a:srgbClr val="000000"/>
                          </a:solidFill>
                          <a:effectLst/>
                        </a:rPr>
                        <a:t>&lt; 6 months</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i="0" u="none" strike="noStrike" dirty="0">
                          <a:solidFill>
                            <a:srgbClr val="000000"/>
                          </a:solidFill>
                          <a:effectLst/>
                          <a:latin typeface="+mn-lt"/>
                        </a:rPr>
                        <a:t>Up to 4 project </a:t>
                      </a:r>
                    </a:p>
                    <a:p>
                      <a:pPr algn="ctr" fontAlgn="ctr"/>
                      <a:r>
                        <a:rPr lang="en-GB" sz="700" b="0" i="0" u="none" strike="noStrike" dirty="0">
                          <a:solidFill>
                            <a:srgbClr val="000000"/>
                          </a:solidFill>
                          <a:effectLst/>
                          <a:latin typeface="+mn-lt"/>
                        </a:rPr>
                        <a:t>team members</a:t>
                      </a:r>
                    </a:p>
                  </a:txBody>
                  <a:tcPr marL="0" marR="0" marT="0" marB="0" anchor="ctr"/>
                </a:tc>
                <a:tc>
                  <a:txBody>
                    <a:bodyPr/>
                    <a:lstStyle/>
                    <a:p>
                      <a:pPr algn="ctr" fontAlgn="ctr"/>
                      <a:r>
                        <a:rPr lang="en-GB" sz="700" b="0" u="none" strike="noStrike" dirty="0">
                          <a:solidFill>
                            <a:srgbClr val="000000"/>
                          </a:solidFill>
                          <a:effectLst/>
                        </a:rPr>
                        <a:t>No major dependencies or </a:t>
                      </a:r>
                    </a:p>
                    <a:p>
                      <a:pPr algn="ctr" fontAlgn="ctr"/>
                      <a:r>
                        <a:rPr lang="en-GB" sz="700" b="0" u="none" strike="noStrike" dirty="0">
                          <a:solidFill>
                            <a:srgbClr val="000000"/>
                          </a:solidFill>
                          <a:effectLst/>
                        </a:rPr>
                        <a:t>inter-related projects</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u="none" strike="noStrike" dirty="0">
                          <a:solidFill>
                            <a:srgbClr val="000000"/>
                          </a:solidFill>
                          <a:effectLst/>
                        </a:rPr>
                        <a:t>Solution achievable, understood</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u="none" strike="noStrike" dirty="0">
                          <a:solidFill>
                            <a:srgbClr val="000000"/>
                          </a:solidFill>
                          <a:effectLst/>
                        </a:rPr>
                        <a:t>Impacts a single area, No training, minimal staff impact</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u="none" strike="noStrike" dirty="0">
                          <a:solidFill>
                            <a:srgbClr val="000000"/>
                          </a:solidFill>
                          <a:effectLst/>
                        </a:rPr>
                        <a:t>Minor impact </a:t>
                      </a:r>
                    </a:p>
                    <a:p>
                      <a:pPr algn="ctr" fontAlgn="ctr"/>
                      <a:r>
                        <a:rPr lang="en-GB" sz="700" b="0" u="none" strike="noStrike" dirty="0">
                          <a:solidFill>
                            <a:srgbClr val="000000"/>
                          </a:solidFill>
                          <a:effectLst/>
                        </a:rPr>
                        <a:t>on customers, no political interest</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i="0" u="none" strike="noStrike" dirty="0">
                          <a:solidFill>
                            <a:srgbClr val="000000"/>
                          </a:solidFill>
                          <a:effectLst/>
                          <a:latin typeface="+mn-lt"/>
                        </a:rPr>
                        <a:t>Low, scoring above 0 </a:t>
                      </a:r>
                    </a:p>
                    <a:p>
                      <a:pPr algn="ctr" fontAlgn="ctr"/>
                      <a:r>
                        <a:rPr lang="en-GB" sz="700" b="0" i="0" u="none" strike="noStrike" dirty="0">
                          <a:solidFill>
                            <a:srgbClr val="000000"/>
                          </a:solidFill>
                          <a:effectLst/>
                          <a:latin typeface="+mn-lt"/>
                        </a:rPr>
                        <a:t>in the climate impact </a:t>
                      </a:r>
                    </a:p>
                    <a:p>
                      <a:pPr algn="ctr" fontAlgn="ctr"/>
                      <a:r>
                        <a:rPr lang="en-GB" sz="700" b="0" i="0" u="none" strike="noStrike" dirty="0">
                          <a:solidFill>
                            <a:srgbClr val="000000"/>
                          </a:solidFill>
                          <a:effectLst/>
                          <a:latin typeface="+mn-lt"/>
                        </a:rPr>
                        <a:t>assessment tool</a:t>
                      </a:r>
                    </a:p>
                  </a:txBody>
                  <a:tcPr marL="0" marR="0" marT="0" marB="0" anchor="ctr"/>
                </a:tc>
                <a:tc>
                  <a:txBody>
                    <a:bodyPr/>
                    <a:lstStyle/>
                    <a:p>
                      <a:pPr algn="ctr" fontAlgn="ctr"/>
                      <a:r>
                        <a:rPr lang="en-GB" sz="700" b="0" u="none" strike="noStrike" dirty="0">
                          <a:solidFill>
                            <a:srgbClr val="000000"/>
                          </a:solidFill>
                          <a:effectLst/>
                        </a:rPr>
                        <a:t>&lt;£100k</a:t>
                      </a:r>
                      <a:endParaRPr lang="en-GB" sz="700" b="0" i="0" u="none" strike="noStrike" dirty="0">
                        <a:solidFill>
                          <a:srgbClr val="000000"/>
                        </a:solidFill>
                        <a:effectLst/>
                        <a:latin typeface="+mn-lt"/>
                      </a:endParaRPr>
                    </a:p>
                  </a:txBody>
                  <a:tcPr marL="0" marR="0" marT="0" marB="0" anchor="ctr"/>
                </a:tc>
                <a:extLst>
                  <a:ext uri="{0D108BD9-81ED-4DB2-BD59-A6C34878D82A}">
                    <a16:rowId xmlns:a16="http://schemas.microsoft.com/office/drawing/2014/main" val="295488507"/>
                  </a:ext>
                </a:extLst>
              </a:tr>
              <a:tr h="432192">
                <a:tc>
                  <a:txBody>
                    <a:bodyPr/>
                    <a:lstStyle/>
                    <a:p>
                      <a:pPr algn="ctr" fontAlgn="t"/>
                      <a:r>
                        <a:rPr lang="en-GB" sz="700" b="0" i="0" u="none" strike="noStrike" dirty="0">
                          <a:solidFill>
                            <a:srgbClr val="000000"/>
                          </a:solidFill>
                          <a:effectLst/>
                          <a:latin typeface="Calibri"/>
                        </a:rPr>
                        <a:t>Each box on this row = 2</a:t>
                      </a:r>
                    </a:p>
                  </a:txBody>
                  <a:tcPr marL="0" marR="0" marT="0" marB="0" anchor="ctr">
                    <a:solidFill>
                      <a:schemeClr val="accent6">
                        <a:lumMod val="20000"/>
                        <a:lumOff val="80000"/>
                      </a:schemeClr>
                    </a:solidFill>
                  </a:tcPr>
                </a:tc>
                <a:tc>
                  <a:txBody>
                    <a:bodyPr/>
                    <a:lstStyle/>
                    <a:p>
                      <a:pPr algn="ctr" fontAlgn="ctr"/>
                      <a:r>
                        <a:rPr lang="en-GB" sz="700" b="0" u="none" strike="noStrike" dirty="0">
                          <a:solidFill>
                            <a:srgbClr val="000000"/>
                          </a:solidFill>
                          <a:effectLst/>
                        </a:rPr>
                        <a:t>&gt; 6  &lt; 12 mths</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i="0" u="none" strike="noStrike" dirty="0">
                          <a:solidFill>
                            <a:srgbClr val="000000"/>
                          </a:solidFill>
                          <a:effectLst/>
                          <a:latin typeface="+mn-lt"/>
                        </a:rPr>
                        <a:t>4 - 8 project </a:t>
                      </a:r>
                    </a:p>
                    <a:p>
                      <a:pPr algn="ctr" fontAlgn="ctr"/>
                      <a:r>
                        <a:rPr lang="en-GB" sz="700" b="0" i="0" u="none" strike="noStrike" dirty="0">
                          <a:solidFill>
                            <a:srgbClr val="000000"/>
                          </a:solidFill>
                          <a:effectLst/>
                          <a:latin typeface="+mn-lt"/>
                        </a:rPr>
                        <a:t>team members</a:t>
                      </a:r>
                    </a:p>
                  </a:txBody>
                  <a:tcPr marL="0" marR="0" marT="0" marB="0" anchor="ctr"/>
                </a:tc>
                <a:tc>
                  <a:txBody>
                    <a:bodyPr/>
                    <a:lstStyle/>
                    <a:p>
                      <a:pPr algn="ctr" fontAlgn="ctr"/>
                      <a:r>
                        <a:rPr lang="en-GB" sz="700" b="0" u="none" strike="noStrike" dirty="0">
                          <a:solidFill>
                            <a:srgbClr val="000000"/>
                          </a:solidFill>
                          <a:effectLst/>
                        </a:rPr>
                        <a:t>&gt;3 dependencies on projects / multiple workstreams but </a:t>
                      </a:r>
                    </a:p>
                    <a:p>
                      <a:pPr algn="ctr" fontAlgn="ctr"/>
                      <a:r>
                        <a:rPr lang="en-GB" sz="700" b="0" u="none" strike="noStrike" dirty="0">
                          <a:solidFill>
                            <a:srgbClr val="000000"/>
                          </a:solidFill>
                          <a:effectLst/>
                        </a:rPr>
                        <a:t>low risk</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u="none" strike="noStrike" dirty="0">
                          <a:solidFill>
                            <a:srgbClr val="000000"/>
                          </a:solidFill>
                          <a:effectLst/>
                        </a:rPr>
                        <a:t>Technical solution unclear, </a:t>
                      </a:r>
                    </a:p>
                    <a:p>
                      <a:pPr algn="ctr" fontAlgn="ctr"/>
                      <a:r>
                        <a:rPr lang="en-GB" sz="700" b="0" u="none" strike="noStrike" dirty="0">
                          <a:solidFill>
                            <a:srgbClr val="000000"/>
                          </a:solidFill>
                          <a:effectLst/>
                        </a:rPr>
                        <a:t>difficult to understand</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u="none" strike="noStrike" dirty="0">
                          <a:solidFill>
                            <a:srgbClr val="000000"/>
                          </a:solidFill>
                          <a:effectLst/>
                        </a:rPr>
                        <a:t>Impacts a number of business areas, SME support required, </a:t>
                      </a:r>
                    </a:p>
                    <a:p>
                      <a:pPr algn="ctr" fontAlgn="ctr"/>
                      <a:r>
                        <a:rPr lang="en-GB" sz="700" b="0" u="none" strike="noStrike" dirty="0">
                          <a:solidFill>
                            <a:srgbClr val="000000"/>
                          </a:solidFill>
                          <a:effectLst/>
                        </a:rPr>
                        <a:t>some training, low staff impact</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u="none" strike="noStrike" dirty="0">
                          <a:solidFill>
                            <a:srgbClr val="000000"/>
                          </a:solidFill>
                          <a:effectLst/>
                        </a:rPr>
                        <a:t>Some political interest, </a:t>
                      </a:r>
                    </a:p>
                    <a:p>
                      <a:pPr algn="ctr" fontAlgn="ctr"/>
                      <a:r>
                        <a:rPr lang="en-GB" sz="700" b="0" u="none" strike="noStrike" dirty="0">
                          <a:solidFill>
                            <a:srgbClr val="000000"/>
                          </a:solidFill>
                          <a:effectLst/>
                        </a:rPr>
                        <a:t>Impact on &gt;1 stakeholder base</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i="0" u="none" strike="noStrike" dirty="0">
                          <a:solidFill>
                            <a:srgbClr val="000000"/>
                          </a:solidFill>
                          <a:effectLst/>
                          <a:latin typeface="+mn-lt"/>
                        </a:rPr>
                        <a:t>Medium, scoring from 0 to -10 </a:t>
                      </a:r>
                    </a:p>
                    <a:p>
                      <a:pPr algn="ctr" fontAlgn="ctr"/>
                      <a:r>
                        <a:rPr lang="en-GB" sz="700" b="0" i="0" u="none" strike="noStrike" dirty="0">
                          <a:solidFill>
                            <a:srgbClr val="000000"/>
                          </a:solidFill>
                          <a:effectLst/>
                          <a:latin typeface="+mn-lt"/>
                        </a:rPr>
                        <a:t>in the climate impact </a:t>
                      </a:r>
                    </a:p>
                    <a:p>
                      <a:pPr algn="ctr" fontAlgn="ctr"/>
                      <a:r>
                        <a:rPr lang="en-GB" sz="700" b="0" i="0" u="none" strike="noStrike" dirty="0">
                          <a:solidFill>
                            <a:srgbClr val="000000"/>
                          </a:solidFill>
                          <a:effectLst/>
                          <a:latin typeface="+mn-lt"/>
                        </a:rPr>
                        <a:t>assessment tool</a:t>
                      </a:r>
                    </a:p>
                  </a:txBody>
                  <a:tcPr marL="0" marR="0" marT="0" marB="0" anchor="ctr"/>
                </a:tc>
                <a:tc>
                  <a:txBody>
                    <a:bodyPr/>
                    <a:lstStyle/>
                    <a:p>
                      <a:pPr algn="ctr" fontAlgn="ctr"/>
                      <a:r>
                        <a:rPr lang="en-GB" sz="700" b="0" u="none" strike="noStrike" dirty="0">
                          <a:solidFill>
                            <a:srgbClr val="000000"/>
                          </a:solidFill>
                          <a:effectLst/>
                        </a:rPr>
                        <a:t>&gt;£100k &lt;£500k</a:t>
                      </a:r>
                      <a:endParaRPr lang="en-GB" sz="700" b="0" i="0" u="none" strike="noStrike" dirty="0">
                        <a:solidFill>
                          <a:srgbClr val="000000"/>
                        </a:solidFill>
                        <a:effectLst/>
                        <a:latin typeface="+mn-lt"/>
                      </a:endParaRPr>
                    </a:p>
                  </a:txBody>
                  <a:tcPr marL="0" marR="0" marT="0" marB="0" anchor="ctr"/>
                </a:tc>
                <a:extLst>
                  <a:ext uri="{0D108BD9-81ED-4DB2-BD59-A6C34878D82A}">
                    <a16:rowId xmlns:a16="http://schemas.microsoft.com/office/drawing/2014/main" val="167631264"/>
                  </a:ext>
                </a:extLst>
              </a:tr>
              <a:tr h="515054">
                <a:tc>
                  <a:txBody>
                    <a:bodyPr/>
                    <a:lstStyle/>
                    <a:p>
                      <a:pPr algn="ctr" fontAlgn="t"/>
                      <a:r>
                        <a:rPr lang="en-GB" sz="700" b="0" i="0" u="none" strike="noStrike" dirty="0">
                          <a:solidFill>
                            <a:srgbClr val="000000"/>
                          </a:solidFill>
                          <a:effectLst/>
                          <a:latin typeface="Calibri"/>
                        </a:rPr>
                        <a:t>Each box on this row = 3</a:t>
                      </a:r>
                    </a:p>
                  </a:txBody>
                  <a:tcPr marL="0" marR="0" marT="0" marB="0" anchor="ctr">
                    <a:solidFill>
                      <a:schemeClr val="accent6">
                        <a:lumMod val="20000"/>
                        <a:lumOff val="80000"/>
                      </a:schemeClr>
                    </a:solidFill>
                  </a:tcPr>
                </a:tc>
                <a:tc>
                  <a:txBody>
                    <a:bodyPr/>
                    <a:lstStyle/>
                    <a:p>
                      <a:pPr algn="ctr" fontAlgn="ctr"/>
                      <a:r>
                        <a:rPr lang="en-GB" sz="700" b="0" u="none" strike="noStrike" dirty="0">
                          <a:solidFill>
                            <a:srgbClr val="000000"/>
                          </a:solidFill>
                          <a:effectLst/>
                        </a:rPr>
                        <a:t>&gt; 12 months</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i="0" u="none" strike="noStrike" dirty="0">
                          <a:solidFill>
                            <a:srgbClr val="000000"/>
                          </a:solidFill>
                          <a:effectLst/>
                          <a:latin typeface="+mn-lt"/>
                        </a:rPr>
                        <a:t>Over 8 project </a:t>
                      </a:r>
                    </a:p>
                    <a:p>
                      <a:pPr algn="ctr" fontAlgn="ctr"/>
                      <a:r>
                        <a:rPr lang="en-GB" sz="700" b="0" i="0" u="none" strike="noStrike" dirty="0">
                          <a:solidFill>
                            <a:srgbClr val="000000"/>
                          </a:solidFill>
                          <a:effectLst/>
                          <a:latin typeface="+mn-lt"/>
                        </a:rPr>
                        <a:t>team members</a:t>
                      </a:r>
                    </a:p>
                  </a:txBody>
                  <a:tcPr marL="0" marR="0" marT="0" marB="0" anchor="ctr"/>
                </a:tc>
                <a:tc>
                  <a:txBody>
                    <a:bodyPr/>
                    <a:lstStyle/>
                    <a:p>
                      <a:pPr algn="ctr" fontAlgn="ctr"/>
                      <a:r>
                        <a:rPr lang="en-GB" sz="700" b="0" u="none" strike="noStrike" dirty="0">
                          <a:solidFill>
                            <a:srgbClr val="000000"/>
                          </a:solidFill>
                          <a:effectLst/>
                        </a:rPr>
                        <a:t>High risk dependencies with multiple workstreams / inter-related projects</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u="none" strike="noStrike" dirty="0">
                          <a:solidFill>
                            <a:srgbClr val="000000"/>
                          </a:solidFill>
                          <a:effectLst/>
                        </a:rPr>
                        <a:t>Difficult to achieve, </a:t>
                      </a:r>
                    </a:p>
                    <a:p>
                      <a:pPr algn="ctr" fontAlgn="ctr"/>
                      <a:r>
                        <a:rPr lang="en-GB" sz="700" b="0" u="none" strike="noStrike" dirty="0">
                          <a:solidFill>
                            <a:srgbClr val="000000"/>
                          </a:solidFill>
                          <a:effectLst/>
                        </a:rPr>
                        <a:t>hard to define problem</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u="none" strike="noStrike" dirty="0">
                          <a:solidFill>
                            <a:srgbClr val="000000"/>
                          </a:solidFill>
                          <a:effectLst/>
                        </a:rPr>
                        <a:t>Impacts on the whole organisation, Expert resource required, training required, large staff impact</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u="none" strike="noStrike" dirty="0">
                          <a:solidFill>
                            <a:srgbClr val="000000"/>
                          </a:solidFill>
                          <a:effectLst/>
                        </a:rPr>
                        <a:t>Major political interest, </a:t>
                      </a:r>
                    </a:p>
                    <a:p>
                      <a:pPr algn="ctr" fontAlgn="ctr"/>
                      <a:r>
                        <a:rPr lang="en-GB" sz="700" b="0" u="none" strike="noStrike" dirty="0">
                          <a:solidFill>
                            <a:srgbClr val="000000"/>
                          </a:solidFill>
                          <a:effectLst/>
                        </a:rPr>
                        <a:t>Large impact on &gt;3 stakeholder bases</a:t>
                      </a:r>
                      <a:endParaRPr lang="en-GB" sz="700" b="0" i="0" u="none" strike="noStrike" dirty="0">
                        <a:solidFill>
                          <a:srgbClr val="000000"/>
                        </a:solidFill>
                        <a:effectLst/>
                        <a:latin typeface="+mn-lt"/>
                      </a:endParaRPr>
                    </a:p>
                  </a:txBody>
                  <a:tcPr marL="0" marR="0" marT="0" marB="0" anchor="ctr"/>
                </a:tc>
                <a:tc>
                  <a:txBody>
                    <a:bodyPr/>
                    <a:lstStyle/>
                    <a:p>
                      <a:pPr algn="ctr" fontAlgn="ctr"/>
                      <a:r>
                        <a:rPr lang="en-GB" sz="700" b="0" i="0" u="none" strike="noStrike" dirty="0">
                          <a:solidFill>
                            <a:srgbClr val="000000"/>
                          </a:solidFill>
                          <a:effectLst/>
                          <a:latin typeface="+mn-lt"/>
                        </a:rPr>
                        <a:t>High, scoring below -10 </a:t>
                      </a:r>
                    </a:p>
                    <a:p>
                      <a:pPr algn="ctr" fontAlgn="ctr"/>
                      <a:r>
                        <a:rPr lang="en-GB" sz="700" b="0" i="0" u="none" strike="noStrike" dirty="0">
                          <a:solidFill>
                            <a:srgbClr val="000000"/>
                          </a:solidFill>
                          <a:effectLst/>
                          <a:latin typeface="+mn-lt"/>
                        </a:rPr>
                        <a:t>in the climate impact </a:t>
                      </a:r>
                    </a:p>
                    <a:p>
                      <a:pPr algn="ctr" fontAlgn="ctr"/>
                      <a:r>
                        <a:rPr lang="en-GB" sz="700" b="0" i="0" u="none" strike="noStrike" dirty="0">
                          <a:solidFill>
                            <a:srgbClr val="000000"/>
                          </a:solidFill>
                          <a:effectLst/>
                          <a:latin typeface="+mn-lt"/>
                        </a:rPr>
                        <a:t>assessment tool</a:t>
                      </a:r>
                    </a:p>
                  </a:txBody>
                  <a:tcPr marL="0" marR="0" marT="0" marB="0" anchor="ctr"/>
                </a:tc>
                <a:tc>
                  <a:txBody>
                    <a:bodyPr/>
                    <a:lstStyle/>
                    <a:p>
                      <a:pPr algn="ctr" fontAlgn="ctr"/>
                      <a:r>
                        <a:rPr lang="en-GB" sz="700" b="0" u="none" strike="noStrike" dirty="0">
                          <a:solidFill>
                            <a:srgbClr val="000000"/>
                          </a:solidFill>
                          <a:effectLst/>
                        </a:rPr>
                        <a:t>&gt;£500k</a:t>
                      </a:r>
                      <a:endParaRPr lang="en-GB" sz="700" b="0" i="0" u="none" strike="noStrike" dirty="0">
                        <a:solidFill>
                          <a:srgbClr val="000000"/>
                        </a:solidFill>
                        <a:effectLst/>
                        <a:latin typeface="+mn-lt"/>
                      </a:endParaRPr>
                    </a:p>
                  </a:txBody>
                  <a:tcPr marL="0" marR="0" marT="0" marB="0" anchor="ctr"/>
                </a:tc>
                <a:extLst>
                  <a:ext uri="{0D108BD9-81ED-4DB2-BD59-A6C34878D82A}">
                    <a16:rowId xmlns:a16="http://schemas.microsoft.com/office/drawing/2014/main" val="2133223333"/>
                  </a:ext>
                </a:extLst>
              </a:tr>
            </a:tbl>
          </a:graphicData>
        </a:graphic>
      </p:graphicFrame>
      <p:sp>
        <p:nvSpPr>
          <p:cNvPr id="13" name="TextBox 12">
            <a:extLst>
              <a:ext uri="{FF2B5EF4-FFF2-40B4-BE49-F238E27FC236}">
                <a16:creationId xmlns:a16="http://schemas.microsoft.com/office/drawing/2014/main" id="{80A94A55-8F83-4393-BC7B-FB2775F6431F}"/>
              </a:ext>
            </a:extLst>
          </p:cNvPr>
          <p:cNvSpPr txBox="1"/>
          <p:nvPr/>
        </p:nvSpPr>
        <p:spPr>
          <a:xfrm>
            <a:off x="412602" y="1134282"/>
            <a:ext cx="8435834" cy="238527"/>
          </a:xfrm>
          <a:prstGeom prst="rect">
            <a:avLst/>
          </a:prstGeom>
          <a:noFill/>
        </p:spPr>
        <p:txBody>
          <a:bodyPr wrap="square" lIns="68580" tIns="34290" rIns="68580" bIns="34290" anchor="t">
            <a:spAutoFit/>
          </a:bodyPr>
          <a:lstStyle/>
          <a:p>
            <a:pPr marL="128588" indent="-128588" defTabSz="685800">
              <a:buFont typeface="Arial" panose="020B0604020202020204" pitchFamily="34" charset="0"/>
              <a:buChar char="•"/>
            </a:pPr>
            <a:r>
              <a:rPr lang="en-GB" sz="1100" dirty="0">
                <a:solidFill>
                  <a:prstClr val="black"/>
                </a:solidFill>
                <a:latin typeface="Calibri"/>
              </a:rPr>
              <a:t>Sizing will support the efficient use of resources and meet the changing needs of the project in order to allow a suitable level of QA</a:t>
            </a:r>
          </a:p>
        </p:txBody>
      </p:sp>
      <p:sp>
        <p:nvSpPr>
          <p:cNvPr id="14" name="Rectangle 13">
            <a:extLst>
              <a:ext uri="{FF2B5EF4-FFF2-40B4-BE49-F238E27FC236}">
                <a16:creationId xmlns:a16="http://schemas.microsoft.com/office/drawing/2014/main" id="{73734EA5-AACB-4C40-968E-B12BA0C659FF}"/>
              </a:ext>
            </a:extLst>
          </p:cNvPr>
          <p:cNvSpPr/>
          <p:nvPr/>
        </p:nvSpPr>
        <p:spPr>
          <a:xfrm>
            <a:off x="412602" y="3434539"/>
            <a:ext cx="1036035" cy="415498"/>
          </a:xfrm>
          <a:prstGeom prst="rect">
            <a:avLst/>
          </a:prstGeom>
          <a:noFill/>
        </p:spPr>
        <p:txBody>
          <a:bodyPr wrap="square" lIns="68580" tIns="34290" rIns="68580" bIns="34290" anchor="t">
            <a:spAutoFit/>
          </a:bodyPr>
          <a:lstStyle/>
          <a:p>
            <a:pPr marL="0" lvl="1" defTabSz="685800"/>
            <a:r>
              <a:rPr lang="en-GB" sz="750" i="1" dirty="0">
                <a:solidFill>
                  <a:prstClr val="black"/>
                </a:solidFill>
                <a:latin typeface="Calibri"/>
              </a:rPr>
              <a:t>Under 12 = </a:t>
            </a:r>
            <a:r>
              <a:rPr lang="en-GB" sz="750" i="1" dirty="0">
                <a:solidFill>
                  <a:prstClr val="black"/>
                </a:solidFill>
                <a:highlight>
                  <a:srgbClr val="BFDDAB"/>
                </a:highlight>
                <a:latin typeface="Calibri"/>
              </a:rPr>
              <a:t>Small / JDI</a:t>
            </a:r>
          </a:p>
          <a:p>
            <a:pPr marL="0" lvl="1" defTabSz="685800"/>
            <a:r>
              <a:rPr lang="en-GB" sz="750" i="1" dirty="0">
                <a:solidFill>
                  <a:prstClr val="black"/>
                </a:solidFill>
                <a:latin typeface="Calibri"/>
              </a:rPr>
              <a:t>12 – 17 = </a:t>
            </a:r>
            <a:r>
              <a:rPr lang="en-GB" sz="750" i="1" dirty="0">
                <a:solidFill>
                  <a:prstClr val="black"/>
                </a:solidFill>
                <a:highlight>
                  <a:srgbClr val="FFFF00"/>
                </a:highlight>
                <a:latin typeface="Calibri"/>
              </a:rPr>
              <a:t>Medium </a:t>
            </a:r>
          </a:p>
          <a:p>
            <a:pPr marL="0" lvl="1" defTabSz="685800"/>
            <a:r>
              <a:rPr lang="en-GB" sz="750" i="1" dirty="0">
                <a:solidFill>
                  <a:prstClr val="black"/>
                </a:solidFill>
                <a:latin typeface="Calibri"/>
              </a:rPr>
              <a:t>Over 17 = </a:t>
            </a:r>
            <a:r>
              <a:rPr lang="en-GB" sz="750" i="1" dirty="0">
                <a:solidFill>
                  <a:prstClr val="white"/>
                </a:solidFill>
                <a:highlight>
                  <a:srgbClr val="C0504D"/>
                </a:highlight>
                <a:latin typeface="Calibri"/>
              </a:rPr>
              <a:t>Large</a:t>
            </a:r>
            <a:endParaRPr lang="en-GB" sz="750" i="1" dirty="0">
              <a:solidFill>
                <a:prstClr val="white"/>
              </a:solidFill>
              <a:highlight>
                <a:srgbClr val="C0504D"/>
              </a:highlight>
              <a:latin typeface="Calibri"/>
              <a:cs typeface="Calibri"/>
            </a:endParaRPr>
          </a:p>
        </p:txBody>
      </p:sp>
    </p:spTree>
    <p:extLst>
      <p:ext uri="{BB962C8B-B14F-4D97-AF65-F5344CB8AC3E}">
        <p14:creationId xmlns:p14="http://schemas.microsoft.com/office/powerpoint/2010/main" val="1925301946"/>
      </p:ext>
    </p:extLst>
  </p:cSld>
  <p:clrMapOvr>
    <a:masterClrMapping/>
  </p:clrMapOvr>
</p:sld>
</file>

<file path=ppt/theme/theme1.xml><?xml version="1.0" encoding="utf-8"?>
<a:theme xmlns:a="http://schemas.openxmlformats.org/drawingml/2006/main" name="BC Widescre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C Widescreen" id="{88DA6EC1-5B0E-458C-9950-6E241DD20403}" vid="{3B2C1F91-2F76-4B1D-8A11-7B5C04634B5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62324615FE7C4D84F9B36930CEB378" ma:contentTypeVersion="12" ma:contentTypeDescription="Create a new document." ma:contentTypeScope="" ma:versionID="5dcd94267a2e1c3608aed639e284b3d8">
  <xsd:schema xmlns:xsd="http://www.w3.org/2001/XMLSchema" xmlns:xs="http://www.w3.org/2001/XMLSchema" xmlns:p="http://schemas.microsoft.com/office/2006/metadata/properties" xmlns:ns2="3441dfb6-02f3-4624-9346-0ed81e87e10e" xmlns:ns3="8fbd6624-1607-46a5-9b14-ba293a566be7" targetNamespace="http://schemas.microsoft.com/office/2006/metadata/properties" ma:root="true" ma:fieldsID="8a64924e283ba26b306a8e20acdbc245" ns2:_="" ns3:_="">
    <xsd:import namespace="3441dfb6-02f3-4624-9346-0ed81e87e10e"/>
    <xsd:import namespace="8fbd6624-1607-46a5-9b14-ba293a566be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41dfb6-02f3-4624-9346-0ed81e87e1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fbd6624-1607-46a5-9b14-ba293a566be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2F9B325-836A-412C-BF35-47F7B6209F55}">
  <ds:schemaRefs>
    <ds:schemaRef ds:uri="http://schemas.microsoft.com/office/infopath/2007/PartnerControls"/>
    <ds:schemaRef ds:uri="http://purl.org/dc/elements/1.1/"/>
    <ds:schemaRef ds:uri="http://schemas.microsoft.com/office/2006/metadata/properties"/>
    <ds:schemaRef ds:uri="8fbd6624-1607-46a5-9b14-ba293a566be7"/>
    <ds:schemaRef ds:uri="http://purl.org/dc/terms/"/>
    <ds:schemaRef ds:uri="http://schemas.openxmlformats.org/package/2006/metadata/core-properties"/>
    <ds:schemaRef ds:uri="3441dfb6-02f3-4624-9346-0ed81e87e10e"/>
    <ds:schemaRef ds:uri="http://schemas.microsoft.com/office/2006/documentManagement/types"/>
    <ds:schemaRef ds:uri="http://www.w3.org/XML/1998/namespace"/>
    <ds:schemaRef ds:uri="http://purl.org/dc/dcmitype/"/>
  </ds:schemaRefs>
</ds:datastoreItem>
</file>

<file path=customXml/itemProps2.xml><?xml version="1.0" encoding="utf-8"?>
<ds:datastoreItem xmlns:ds="http://schemas.openxmlformats.org/officeDocument/2006/customXml" ds:itemID="{D5EC6F7A-6125-40E7-B55F-A0E987FD9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441dfb6-02f3-4624-9346-0ed81e87e10e"/>
    <ds:schemaRef ds:uri="8fbd6624-1607-46a5-9b14-ba293a566b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D1B6925-9AA3-4D04-95A8-C376CB3B74E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BC Widescreen</Template>
  <TotalTime>23732</TotalTime>
  <Words>3426</Words>
  <Application>Microsoft Office PowerPoint</Application>
  <PresentationFormat>On-screen Show (4:3)</PresentationFormat>
  <Paragraphs>504</Paragraphs>
  <Slides>19</Slides>
  <Notes>12</Notes>
  <HiddenSlides>1</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19</vt:i4>
      </vt:variant>
    </vt:vector>
  </HeadingPairs>
  <TitlesOfParts>
    <vt:vector size="31" baseType="lpstr">
      <vt:lpstr>___WRD_EMBED_SUB_43</vt:lpstr>
      <vt:lpstr>Arial</vt:lpstr>
      <vt:lpstr>Arial,Sans-Serif</vt:lpstr>
      <vt:lpstr>Calibri</vt:lpstr>
      <vt:lpstr>Calibri Light</vt:lpstr>
      <vt:lpstr>Courier New</vt:lpstr>
      <vt:lpstr>Libre Franklin Black</vt:lpstr>
      <vt:lpstr>Libre Franklin Bold</vt:lpstr>
      <vt:lpstr>Segoe UI</vt:lpstr>
      <vt:lpstr>Symbol</vt:lpstr>
      <vt:lpstr>Wingdings</vt:lpstr>
      <vt:lpstr>BC Widescreen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Continuous Improvement  Structure and Approach</dc:title>
  <dc:creator>Paul Remic</dc:creator>
  <cp:lastModifiedBy>Charlotte Brown</cp:lastModifiedBy>
  <cp:revision>256</cp:revision>
  <dcterms:created xsi:type="dcterms:W3CDTF">2019-03-14T16:08:38Z</dcterms:created>
  <dcterms:modified xsi:type="dcterms:W3CDTF">2023-06-28T11:17:42Z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2019-03-05T00:00:00Z</vt:filetime>
  </property>
  <property fmtid="{D5CDD505-2E9C-101B-9397-08002B2CF9AE}" pid="3" name="Creator">
    <vt:lpwstr>Adobe InDesign CC 13.1 (Windows)</vt:lpwstr>
  </property>
  <property fmtid="{D5CDD505-2E9C-101B-9397-08002B2CF9AE}" pid="4" name="LastSaved">
    <vt:filetime>2019-03-05T00:00:00Z</vt:filetime>
  </property>
  <property fmtid="{D5CDD505-2E9C-101B-9397-08002B2CF9AE}" pid="5" name="ClassificationName">
    <vt:lpwstr>ClassificationName</vt:lpwstr>
  </property>
  <property fmtid="{D5CDD505-2E9C-101B-9397-08002B2CF9AE}" pid="6" name="ClassificationMarking">
    <vt:lpwstr>ClassificationMarking</vt:lpwstr>
  </property>
  <property fmtid="{D5CDD505-2E9C-101B-9397-08002B2CF9AE}" pid="7" name="ClassificationMadeBy">
    <vt:lpwstr>WDCNT\SIMBEA</vt:lpwstr>
  </property>
  <property fmtid="{D5CDD505-2E9C-101B-9397-08002B2CF9AE}" pid="8" name="ClassificationMadeExternally">
    <vt:lpwstr>Yes</vt:lpwstr>
  </property>
  <property fmtid="{D5CDD505-2E9C-101B-9397-08002B2CF9AE}" pid="9" name="ClassificationMadeOn">
    <vt:filetime>2019-03-05T16:26:57Z</vt:filetime>
  </property>
  <property fmtid="{D5CDD505-2E9C-101B-9397-08002B2CF9AE}" pid="10" name="ContentTypeId">
    <vt:lpwstr>0x010100E662324615FE7C4D84F9B36930CEB378</vt:lpwstr>
  </property>
  <property fmtid="{D5CDD505-2E9C-101B-9397-08002B2CF9AE}" pid="11" name="AuthorIds_UIVersion_1536">
    <vt:lpwstr>1</vt:lpwstr>
  </property>
  <property fmtid="{D5CDD505-2E9C-101B-9397-08002B2CF9AE}" pid="12" name="Order">
    <vt:r8>183263600</vt:r8>
  </property>
  <property fmtid="{D5CDD505-2E9C-101B-9397-08002B2CF9AE}" pid="13" name="xd_Signature">
    <vt:bool>false</vt:bool>
  </property>
  <property fmtid="{D5CDD505-2E9C-101B-9397-08002B2CF9AE}" pid="14" name="xd_ProgID">
    <vt:lpwstr/>
  </property>
  <property fmtid="{D5CDD505-2E9C-101B-9397-08002B2CF9AE}" pid="15" name="ComplianceAssetId">
    <vt:lpwstr/>
  </property>
  <property fmtid="{D5CDD505-2E9C-101B-9397-08002B2CF9AE}" pid="16" name="TemplateUrl">
    <vt:lpwstr/>
  </property>
  <property fmtid="{D5CDD505-2E9C-101B-9397-08002B2CF9AE}" pid="17" name="_ExtendedDescription">
    <vt:lpwstr/>
  </property>
  <property fmtid="{D5CDD505-2E9C-101B-9397-08002B2CF9AE}" pid="18" name="MSIP_Label_2b28a9a6-133a-4796-ad7d-6b90f7583680_Enabled">
    <vt:lpwstr>true</vt:lpwstr>
  </property>
  <property fmtid="{D5CDD505-2E9C-101B-9397-08002B2CF9AE}" pid="19" name="MSIP_Label_2b28a9a6-133a-4796-ad7d-6b90f7583680_SetDate">
    <vt:lpwstr>2022-01-13T17:21:24Z</vt:lpwstr>
  </property>
  <property fmtid="{D5CDD505-2E9C-101B-9397-08002B2CF9AE}" pid="20" name="MSIP_Label_2b28a9a6-133a-4796-ad7d-6b90f7583680_Method">
    <vt:lpwstr>Standard</vt:lpwstr>
  </property>
  <property fmtid="{D5CDD505-2E9C-101B-9397-08002B2CF9AE}" pid="21" name="MSIP_Label_2b28a9a6-133a-4796-ad7d-6b90f7583680_Name">
    <vt:lpwstr>Private</vt:lpwstr>
  </property>
  <property fmtid="{D5CDD505-2E9C-101B-9397-08002B2CF9AE}" pid="22" name="MSIP_Label_2b28a9a6-133a-4796-ad7d-6b90f7583680_SiteId">
    <vt:lpwstr>996ee15c-0b3e-4a6f-8e65-120a9a51821a</vt:lpwstr>
  </property>
  <property fmtid="{D5CDD505-2E9C-101B-9397-08002B2CF9AE}" pid="23" name="MSIP_Label_2b28a9a6-133a-4796-ad7d-6b90f7583680_ActionId">
    <vt:lpwstr>36f67417-95c2-4540-becb-cfe62812a20a</vt:lpwstr>
  </property>
  <property fmtid="{D5CDD505-2E9C-101B-9397-08002B2CF9AE}" pid="24" name="MSIP_Label_2b28a9a6-133a-4796-ad7d-6b90f7583680_ContentBits">
    <vt:lpwstr>2</vt:lpwstr>
  </property>
</Properties>
</file>