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21132C-9CE7-1F31-BEAF-6116929486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6B5FE2-3817-087B-B43D-C558956BFB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F20EFB-D48D-DB9C-F494-749AB12EA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27AF6-FE7D-4CBD-A03D-820AE71989A5}" type="datetimeFigureOut">
              <a:rPr lang="en-GB" smtClean="0"/>
              <a:t>12/07/2023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14F98B-B2BD-B7B6-E9EB-0606A3BA5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48F6FF-2180-5168-C283-7C9A3012F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BBD57-0F63-4EA5-B3CF-14E7A73FC8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4054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C56FA-7225-1257-81EA-9AE7F5D2E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EF67EE-3BE0-10C2-707B-5C76ABCE0D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E77650-F934-3211-4ACC-B303B1CD8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27AF6-FE7D-4CBD-A03D-820AE71989A5}" type="datetimeFigureOut">
              <a:rPr lang="en-GB" smtClean="0"/>
              <a:t>12/07/2023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978A83-EF2B-F652-48E3-73908A172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3AA6A9-1087-E3AC-22E7-CC0E2766B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BBD57-0F63-4EA5-B3CF-14E7A73FC8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116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6379D8-9404-9B3A-1F90-6D93ABD3F6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348326-EFA4-3361-5E09-5E79DEAD88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D8CF3B-4601-7FBC-ECA3-B0DF507C5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27AF6-FE7D-4CBD-A03D-820AE71989A5}" type="datetimeFigureOut">
              <a:rPr lang="en-GB" smtClean="0"/>
              <a:t>12/07/2023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EF26FF-1B5B-A322-58E1-DA1E8FFC2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9A7F8F-39CB-653F-6677-490F1D336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BBD57-0F63-4EA5-B3CF-14E7A73FC8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4226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76E24-869B-6153-9418-29CCE082B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4F602C-0523-9585-A50C-47E216A6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D8E92B-B45D-AE88-EF1C-1FD2EECF9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27AF6-FE7D-4CBD-A03D-820AE71989A5}" type="datetimeFigureOut">
              <a:rPr lang="en-GB" smtClean="0"/>
              <a:t>12/07/2023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E30708-794F-58C8-8FB5-DF789D08E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0AB738-ED28-CEDC-B682-EC4A4A0EC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BBD57-0F63-4EA5-B3CF-14E7A73FC8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5535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6F9E74-E28B-0965-35B7-624E1E363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881538-4D78-9C98-0B56-CC825F0929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246691-BAE1-BDA9-3F7E-A78B27AF4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27AF6-FE7D-4CBD-A03D-820AE71989A5}" type="datetimeFigureOut">
              <a:rPr lang="en-GB" smtClean="0"/>
              <a:t>12/07/2023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241D38-00B6-3E10-5710-A2FE6CC93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E3BA6-E081-59A4-1546-66F5AC837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BBD57-0F63-4EA5-B3CF-14E7A73FC8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7230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D759AC-F7E3-86F4-488F-0EAB7DEAC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52C3E4-199D-F457-3CB8-864864748D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B3383B-FF5B-A02A-8F95-EC7809730F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593FDE-B17C-3FF7-1BE1-001C126D1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27AF6-FE7D-4CBD-A03D-820AE71989A5}" type="datetimeFigureOut">
              <a:rPr lang="en-GB" smtClean="0"/>
              <a:t>12/07/2023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8446EB-F68D-A6CB-3E20-1B40F3B48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C5E3E6-F4B2-CE59-41F5-246D424AD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BBD57-0F63-4EA5-B3CF-14E7A73FC8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6781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9C147A-E397-7968-1354-E4642B85C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FFAAB4-D5E2-072E-F53B-077FD73BA1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50598-AD2E-23F2-64B3-E57D65E3D9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A787F2-15E1-B5F2-8D4F-5E383B0926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9F369F-6D3B-E465-3DF5-AFB600D6BE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902157-4483-91F7-145B-D87C58FB4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27AF6-FE7D-4CBD-A03D-820AE71989A5}" type="datetimeFigureOut">
              <a:rPr lang="en-GB" smtClean="0"/>
              <a:t>12/07/2023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8DB1BD-EF4D-D799-C850-D511C0553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6FA093-B36C-423D-02FC-AD479B25A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BBD57-0F63-4EA5-B3CF-14E7A73FC8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6167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E00F73-4648-1A86-432F-0A01FB9B4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EA49E0-9B6D-FF6F-C506-8FB4D4B17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27AF6-FE7D-4CBD-A03D-820AE71989A5}" type="datetimeFigureOut">
              <a:rPr lang="en-GB" smtClean="0"/>
              <a:t>12/07/2023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EDFB6D-E091-9676-DA58-AB04CE2C5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7B042A-9498-2AEF-1A24-6CC7080BB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BBD57-0F63-4EA5-B3CF-14E7A73FC8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0896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35E028-1157-4267-C14D-A77B68EA4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27AF6-FE7D-4CBD-A03D-820AE71989A5}" type="datetimeFigureOut">
              <a:rPr lang="en-GB" smtClean="0"/>
              <a:t>12/07/2023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4EC797-0341-A3E5-5324-73BA0D4CC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8CDEC-AAEE-1A8B-DEF2-C2DC0A14F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BBD57-0F63-4EA5-B3CF-14E7A73FC8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843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EA2C4-7027-95E0-B9A6-87D136875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B497B5-2D7C-0ADB-66F0-A575EE63F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894DE1-2208-3283-1C0D-9B879A3DDA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3E3444-344E-20CE-0256-AE4987202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27AF6-FE7D-4CBD-A03D-820AE71989A5}" type="datetimeFigureOut">
              <a:rPr lang="en-GB" smtClean="0"/>
              <a:t>12/07/2023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638E11-7E72-F8A2-CA6B-7B93EE235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FB66C6-66FC-FA78-D6FF-BED261523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BBD57-0F63-4EA5-B3CF-14E7A73FC8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6657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624F4-F289-3B42-109C-356715984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900EE4-2872-1E58-90B4-F94655C869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6D32E1-4EF0-E0AF-2FB0-8508CCF15B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AB8145-4D12-4269-7CEE-291D4BC1F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27AF6-FE7D-4CBD-A03D-820AE71989A5}" type="datetimeFigureOut">
              <a:rPr lang="en-GB" smtClean="0"/>
              <a:t>12/07/2023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F974A9-14B1-D46A-D71E-6AD268179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4D84FC-3D7B-694A-A6F6-F3E20D40A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BBD57-0F63-4EA5-B3CF-14E7A73FC8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5051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D895C0-F91B-3034-2F6F-44E5A7F37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D42AC8-E662-9664-D3A2-7BCD4CCCA1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9066AE-23EA-E22D-1A01-1312357408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27AF6-FE7D-4CBD-A03D-820AE71989A5}" type="datetimeFigureOut">
              <a:rPr lang="en-GB" smtClean="0"/>
              <a:t>12/07/2023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B3AF5A-9D92-07EC-172A-E57AC90EE2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0D891D-FAB3-C4B2-D669-4747769D4A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BBD57-0F63-4EA5-B3CF-14E7A73FC8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176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F34AB93-D364-F23D-5E45-28500694890D}"/>
              </a:ext>
            </a:extLst>
          </p:cNvPr>
          <p:cNvSpPr txBox="1"/>
          <p:nvPr/>
        </p:nvSpPr>
        <p:spPr>
          <a:xfrm>
            <a:off x="247650" y="342900"/>
            <a:ext cx="3638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Highways &amp; Transport Management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9DC846B6-4CB9-4254-8805-9D9E2073099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38200" y="1622425"/>
            <a:ext cx="10058400" cy="2012950"/>
            <a:chOff x="528" y="1022"/>
            <a:chExt cx="6336" cy="1268"/>
          </a:xfrm>
        </p:grpSpPr>
        <p:sp>
          <p:nvSpPr>
            <p:cNvPr id="3" name="AutoShape 3">
              <a:extLst>
                <a:ext uri="{FF2B5EF4-FFF2-40B4-BE49-F238E27FC236}">
                  <a16:creationId xmlns:a16="http://schemas.microsoft.com/office/drawing/2014/main" id="{3EADFD4C-B649-49FC-BE71-BB8379C1883E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528" y="1022"/>
              <a:ext cx="6336" cy="1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734F69E3-F3BF-4666-8F30-0FED243E4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" y="1540"/>
              <a:ext cx="2634" cy="185"/>
            </a:xfrm>
            <a:custGeom>
              <a:avLst/>
              <a:gdLst>
                <a:gd name="T0" fmla="*/ 2634 w 2634"/>
                <a:gd name="T1" fmla="*/ 0 h 185"/>
                <a:gd name="T2" fmla="*/ 2634 w 2634"/>
                <a:gd name="T3" fmla="*/ 133 h 185"/>
                <a:gd name="T4" fmla="*/ 0 w 2634"/>
                <a:gd name="T5" fmla="*/ 133 h 185"/>
                <a:gd name="T6" fmla="*/ 0 w 2634"/>
                <a:gd name="T7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4" h="185">
                  <a:moveTo>
                    <a:pt x="2634" y="0"/>
                  </a:moveTo>
                  <a:lnTo>
                    <a:pt x="2634" y="133"/>
                  </a:lnTo>
                  <a:lnTo>
                    <a:pt x="0" y="133"/>
                  </a:lnTo>
                  <a:lnTo>
                    <a:pt x="0" y="185"/>
                  </a:lnTo>
                </a:path>
              </a:pathLst>
            </a:custGeom>
            <a:noFill/>
            <a:ln w="12700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15D383DC-F9DB-48F6-AD52-38E94020A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" y="1718"/>
              <a:ext cx="57" cy="57"/>
            </a:xfrm>
            <a:custGeom>
              <a:avLst/>
              <a:gdLst>
                <a:gd name="T0" fmla="*/ 57 w 57"/>
                <a:gd name="T1" fmla="*/ 0 h 57"/>
                <a:gd name="T2" fmla="*/ 28 w 57"/>
                <a:gd name="T3" fmla="*/ 57 h 57"/>
                <a:gd name="T4" fmla="*/ 0 w 57"/>
                <a:gd name="T5" fmla="*/ 0 h 57"/>
                <a:gd name="T6" fmla="*/ 57 w 57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57" y="0"/>
                  </a:moveTo>
                  <a:lnTo>
                    <a:pt x="28" y="57"/>
                  </a:lnTo>
                  <a:lnTo>
                    <a:pt x="0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BA16DC77-8DFB-4308-A600-AC6B28D1B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0" y="1540"/>
              <a:ext cx="1447" cy="185"/>
            </a:xfrm>
            <a:custGeom>
              <a:avLst/>
              <a:gdLst>
                <a:gd name="T0" fmla="*/ 1447 w 1447"/>
                <a:gd name="T1" fmla="*/ 0 h 185"/>
                <a:gd name="T2" fmla="*/ 1447 w 1447"/>
                <a:gd name="T3" fmla="*/ 133 h 185"/>
                <a:gd name="T4" fmla="*/ 0 w 1447"/>
                <a:gd name="T5" fmla="*/ 133 h 185"/>
                <a:gd name="T6" fmla="*/ 0 w 1447"/>
                <a:gd name="T7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7" h="185">
                  <a:moveTo>
                    <a:pt x="1447" y="0"/>
                  </a:moveTo>
                  <a:lnTo>
                    <a:pt x="1447" y="133"/>
                  </a:lnTo>
                  <a:lnTo>
                    <a:pt x="0" y="133"/>
                  </a:lnTo>
                  <a:lnTo>
                    <a:pt x="0" y="185"/>
                  </a:lnTo>
                </a:path>
              </a:pathLst>
            </a:custGeom>
            <a:noFill/>
            <a:ln w="12700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5B237F5D-2C1E-48DD-9CD8-67DB71A3E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1" y="1718"/>
              <a:ext cx="57" cy="57"/>
            </a:xfrm>
            <a:custGeom>
              <a:avLst/>
              <a:gdLst>
                <a:gd name="T0" fmla="*/ 57 w 57"/>
                <a:gd name="T1" fmla="*/ 0 h 57"/>
                <a:gd name="T2" fmla="*/ 29 w 57"/>
                <a:gd name="T3" fmla="*/ 57 h 57"/>
                <a:gd name="T4" fmla="*/ 0 w 57"/>
                <a:gd name="T5" fmla="*/ 0 h 57"/>
                <a:gd name="T6" fmla="*/ 57 w 57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57" y="0"/>
                  </a:moveTo>
                  <a:lnTo>
                    <a:pt x="29" y="57"/>
                  </a:lnTo>
                  <a:lnTo>
                    <a:pt x="0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F1B6CF8C-9A04-40C4-AB13-810A2CC28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0" y="1540"/>
              <a:ext cx="147" cy="185"/>
            </a:xfrm>
            <a:custGeom>
              <a:avLst/>
              <a:gdLst>
                <a:gd name="T0" fmla="*/ 147 w 147"/>
                <a:gd name="T1" fmla="*/ 0 h 185"/>
                <a:gd name="T2" fmla="*/ 147 w 147"/>
                <a:gd name="T3" fmla="*/ 133 h 185"/>
                <a:gd name="T4" fmla="*/ 0 w 147"/>
                <a:gd name="T5" fmla="*/ 133 h 185"/>
                <a:gd name="T6" fmla="*/ 0 w 147"/>
                <a:gd name="T7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185">
                  <a:moveTo>
                    <a:pt x="147" y="0"/>
                  </a:moveTo>
                  <a:lnTo>
                    <a:pt x="147" y="133"/>
                  </a:lnTo>
                  <a:lnTo>
                    <a:pt x="0" y="133"/>
                  </a:lnTo>
                  <a:lnTo>
                    <a:pt x="0" y="185"/>
                  </a:lnTo>
                </a:path>
              </a:pathLst>
            </a:custGeom>
            <a:noFill/>
            <a:ln w="12700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E0EA0523-0D6C-4493-BD7E-C9304C93BC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" y="1718"/>
              <a:ext cx="57" cy="57"/>
            </a:xfrm>
            <a:custGeom>
              <a:avLst/>
              <a:gdLst>
                <a:gd name="T0" fmla="*/ 57 w 57"/>
                <a:gd name="T1" fmla="*/ 0 h 57"/>
                <a:gd name="T2" fmla="*/ 29 w 57"/>
                <a:gd name="T3" fmla="*/ 57 h 57"/>
                <a:gd name="T4" fmla="*/ 0 w 57"/>
                <a:gd name="T5" fmla="*/ 0 h 57"/>
                <a:gd name="T6" fmla="*/ 57 w 57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57" y="0"/>
                  </a:moveTo>
                  <a:lnTo>
                    <a:pt x="29" y="57"/>
                  </a:lnTo>
                  <a:lnTo>
                    <a:pt x="0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230E1C17-A001-4908-8FF0-BF75F3092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7" y="1540"/>
              <a:ext cx="1152" cy="185"/>
            </a:xfrm>
            <a:custGeom>
              <a:avLst/>
              <a:gdLst>
                <a:gd name="T0" fmla="*/ 0 w 1152"/>
                <a:gd name="T1" fmla="*/ 0 h 185"/>
                <a:gd name="T2" fmla="*/ 0 w 1152"/>
                <a:gd name="T3" fmla="*/ 133 h 185"/>
                <a:gd name="T4" fmla="*/ 1152 w 1152"/>
                <a:gd name="T5" fmla="*/ 133 h 185"/>
                <a:gd name="T6" fmla="*/ 1152 w 1152"/>
                <a:gd name="T7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2" h="185">
                  <a:moveTo>
                    <a:pt x="0" y="0"/>
                  </a:moveTo>
                  <a:lnTo>
                    <a:pt x="0" y="133"/>
                  </a:lnTo>
                  <a:lnTo>
                    <a:pt x="1152" y="133"/>
                  </a:lnTo>
                  <a:lnTo>
                    <a:pt x="1152" y="185"/>
                  </a:lnTo>
                </a:path>
              </a:pathLst>
            </a:custGeom>
            <a:noFill/>
            <a:ln w="12700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37F5037F-EC97-4B34-A1A1-6B8158CED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1" y="1718"/>
              <a:ext cx="57" cy="57"/>
            </a:xfrm>
            <a:custGeom>
              <a:avLst/>
              <a:gdLst>
                <a:gd name="T0" fmla="*/ 57 w 57"/>
                <a:gd name="T1" fmla="*/ 0 h 57"/>
                <a:gd name="T2" fmla="*/ 28 w 57"/>
                <a:gd name="T3" fmla="*/ 57 h 57"/>
                <a:gd name="T4" fmla="*/ 0 w 57"/>
                <a:gd name="T5" fmla="*/ 0 h 57"/>
                <a:gd name="T6" fmla="*/ 57 w 57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57" y="0"/>
                  </a:moveTo>
                  <a:lnTo>
                    <a:pt x="28" y="57"/>
                  </a:lnTo>
                  <a:lnTo>
                    <a:pt x="0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705279CB-17F5-4FD9-A2F9-9B8F9D9362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7" y="1540"/>
              <a:ext cx="2634" cy="185"/>
            </a:xfrm>
            <a:custGeom>
              <a:avLst/>
              <a:gdLst>
                <a:gd name="T0" fmla="*/ 0 w 2634"/>
                <a:gd name="T1" fmla="*/ 0 h 185"/>
                <a:gd name="T2" fmla="*/ 0 w 2634"/>
                <a:gd name="T3" fmla="*/ 133 h 185"/>
                <a:gd name="T4" fmla="*/ 2634 w 2634"/>
                <a:gd name="T5" fmla="*/ 133 h 185"/>
                <a:gd name="T6" fmla="*/ 2634 w 2634"/>
                <a:gd name="T7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34" h="185">
                  <a:moveTo>
                    <a:pt x="0" y="0"/>
                  </a:moveTo>
                  <a:lnTo>
                    <a:pt x="0" y="133"/>
                  </a:lnTo>
                  <a:lnTo>
                    <a:pt x="2634" y="133"/>
                  </a:lnTo>
                  <a:lnTo>
                    <a:pt x="2634" y="185"/>
                  </a:lnTo>
                </a:path>
              </a:pathLst>
            </a:custGeom>
            <a:noFill/>
            <a:ln w="12700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4D8D21F8-22B8-4710-81F5-8B954E5C8D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2" y="1718"/>
              <a:ext cx="57" cy="57"/>
            </a:xfrm>
            <a:custGeom>
              <a:avLst/>
              <a:gdLst>
                <a:gd name="T0" fmla="*/ 57 w 57"/>
                <a:gd name="T1" fmla="*/ 0 h 57"/>
                <a:gd name="T2" fmla="*/ 29 w 57"/>
                <a:gd name="T3" fmla="*/ 57 h 57"/>
                <a:gd name="T4" fmla="*/ 0 w 57"/>
                <a:gd name="T5" fmla="*/ 0 h 57"/>
                <a:gd name="T6" fmla="*/ 57 w 57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57" y="0"/>
                  </a:moveTo>
                  <a:lnTo>
                    <a:pt x="29" y="57"/>
                  </a:lnTo>
                  <a:lnTo>
                    <a:pt x="0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ABEA04F9-279C-452A-861E-E77255F029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2" y="1370"/>
              <a:ext cx="1050" cy="156"/>
            </a:xfrm>
            <a:custGeom>
              <a:avLst/>
              <a:gdLst>
                <a:gd name="T0" fmla="*/ 113 w 1050"/>
                <a:gd name="T1" fmla="*/ 0 h 156"/>
                <a:gd name="T2" fmla="*/ 0 w 1050"/>
                <a:gd name="T3" fmla="*/ 0 h 156"/>
                <a:gd name="T4" fmla="*/ 0 w 1050"/>
                <a:gd name="T5" fmla="*/ 113 h 156"/>
                <a:gd name="T6" fmla="*/ 113 w 1050"/>
                <a:gd name="T7" fmla="*/ 156 h 156"/>
                <a:gd name="T8" fmla="*/ 113 w 1050"/>
                <a:gd name="T9" fmla="*/ 0 h 156"/>
                <a:gd name="T10" fmla="*/ 937 w 1050"/>
                <a:gd name="T11" fmla="*/ 0 h 156"/>
                <a:gd name="T12" fmla="*/ 1050 w 1050"/>
                <a:gd name="T13" fmla="*/ 0 h 156"/>
                <a:gd name="T14" fmla="*/ 1050 w 1050"/>
                <a:gd name="T15" fmla="*/ 113 h 156"/>
                <a:gd name="T16" fmla="*/ 937 w 1050"/>
                <a:gd name="T17" fmla="*/ 156 h 156"/>
                <a:gd name="T18" fmla="*/ 937 w 1050"/>
                <a:gd name="T1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0" h="156">
                  <a:moveTo>
                    <a:pt x="113" y="0"/>
                  </a:moveTo>
                  <a:lnTo>
                    <a:pt x="0" y="0"/>
                  </a:lnTo>
                  <a:lnTo>
                    <a:pt x="0" y="113"/>
                  </a:lnTo>
                  <a:lnTo>
                    <a:pt x="113" y="156"/>
                  </a:lnTo>
                  <a:lnTo>
                    <a:pt x="113" y="0"/>
                  </a:lnTo>
                  <a:close/>
                  <a:moveTo>
                    <a:pt x="937" y="0"/>
                  </a:moveTo>
                  <a:lnTo>
                    <a:pt x="1050" y="0"/>
                  </a:lnTo>
                  <a:lnTo>
                    <a:pt x="1050" y="113"/>
                  </a:lnTo>
                  <a:lnTo>
                    <a:pt x="937" y="156"/>
                  </a:lnTo>
                  <a:lnTo>
                    <a:pt x="937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AB9562E9-1F77-45CC-8C22-534CED20F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2" y="1370"/>
              <a:ext cx="113" cy="156"/>
            </a:xfrm>
            <a:custGeom>
              <a:avLst/>
              <a:gdLst>
                <a:gd name="T0" fmla="*/ 113 w 113"/>
                <a:gd name="T1" fmla="*/ 0 h 156"/>
                <a:gd name="T2" fmla="*/ 0 w 113"/>
                <a:gd name="T3" fmla="*/ 0 h 156"/>
                <a:gd name="T4" fmla="*/ 0 w 113"/>
                <a:gd name="T5" fmla="*/ 113 h 156"/>
                <a:gd name="T6" fmla="*/ 113 w 113"/>
                <a:gd name="T7" fmla="*/ 156 h 156"/>
                <a:gd name="T8" fmla="*/ 113 w 113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56">
                  <a:moveTo>
                    <a:pt x="113" y="0"/>
                  </a:moveTo>
                  <a:lnTo>
                    <a:pt x="0" y="0"/>
                  </a:lnTo>
                  <a:lnTo>
                    <a:pt x="0" y="113"/>
                  </a:lnTo>
                  <a:lnTo>
                    <a:pt x="113" y="156"/>
                  </a:lnTo>
                  <a:lnTo>
                    <a:pt x="113" y="0"/>
                  </a:lnTo>
                  <a:close/>
                </a:path>
              </a:pathLst>
            </a:custGeom>
            <a:noFill/>
            <a:ln w="9525" cap="sq">
              <a:solidFill>
                <a:srgbClr val="21365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1516F7E1-DC90-4A71-BC41-041D358C57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9" y="1370"/>
              <a:ext cx="113" cy="156"/>
            </a:xfrm>
            <a:custGeom>
              <a:avLst/>
              <a:gdLst>
                <a:gd name="T0" fmla="*/ 0 w 113"/>
                <a:gd name="T1" fmla="*/ 0 h 156"/>
                <a:gd name="T2" fmla="*/ 113 w 113"/>
                <a:gd name="T3" fmla="*/ 0 h 156"/>
                <a:gd name="T4" fmla="*/ 113 w 113"/>
                <a:gd name="T5" fmla="*/ 113 h 156"/>
                <a:gd name="T6" fmla="*/ 0 w 113"/>
                <a:gd name="T7" fmla="*/ 156 h 156"/>
                <a:gd name="T8" fmla="*/ 0 w 113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56">
                  <a:moveTo>
                    <a:pt x="0" y="0"/>
                  </a:moveTo>
                  <a:lnTo>
                    <a:pt x="113" y="0"/>
                  </a:lnTo>
                  <a:lnTo>
                    <a:pt x="113" y="113"/>
                  </a:lnTo>
                  <a:lnTo>
                    <a:pt x="0" y="15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sq">
              <a:solidFill>
                <a:srgbClr val="21365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pic>
          <p:nvPicPr>
            <p:cNvPr id="1042" name="Picture 18">
              <a:extLst>
                <a:ext uri="{FF2B5EF4-FFF2-40B4-BE49-F238E27FC236}">
                  <a16:creationId xmlns:a16="http://schemas.microsoft.com/office/drawing/2014/main" id="{7DEF020A-F99C-45F2-A1F4-1280721423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5" y="1034"/>
              <a:ext cx="937" cy="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Rectangle 19">
              <a:extLst>
                <a:ext uri="{FF2B5EF4-FFF2-40B4-BE49-F238E27FC236}">
                  <a16:creationId xmlns:a16="http://schemas.microsoft.com/office/drawing/2014/main" id="{7ABF9836-3E3B-4016-807A-E310399225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9" y="1034"/>
              <a:ext cx="936" cy="506"/>
            </a:xfrm>
            <a:prstGeom prst="rect">
              <a:avLst/>
            </a:prstGeom>
            <a:noFill/>
            <a:ln w="9525" cap="sq">
              <a:solidFill>
                <a:srgbClr val="3D64A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Rectangle 20">
              <a:extLst>
                <a:ext uri="{FF2B5EF4-FFF2-40B4-BE49-F238E27FC236}">
                  <a16:creationId xmlns:a16="http://schemas.microsoft.com/office/drawing/2014/main" id="{2B23E976-29B6-4C54-9958-C5224755F5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2" y="1370"/>
              <a:ext cx="1050" cy="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Rectangle 21">
              <a:extLst>
                <a:ext uri="{FF2B5EF4-FFF2-40B4-BE49-F238E27FC236}">
                  <a16:creationId xmlns:a16="http://schemas.microsoft.com/office/drawing/2014/main" id="{D6D56658-14B0-4387-8F3F-8AD28E1226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2" y="1370"/>
              <a:ext cx="1050" cy="113"/>
            </a:xfrm>
            <a:prstGeom prst="rect">
              <a:avLst/>
            </a:prstGeom>
            <a:noFill/>
            <a:ln w="9525" cap="sq">
              <a:solidFill>
                <a:srgbClr val="3D64A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pic>
          <p:nvPicPr>
            <p:cNvPr id="1047" name="Picture 23">
              <a:extLst>
                <a:ext uri="{FF2B5EF4-FFF2-40B4-BE49-F238E27FC236}">
                  <a16:creationId xmlns:a16="http://schemas.microsoft.com/office/drawing/2014/main" id="{61868EC6-98F7-4AFA-93E4-1E09C0DD6A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7" y="1053"/>
              <a:ext cx="312" cy="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Rectangle 24">
              <a:extLst>
                <a:ext uri="{FF2B5EF4-FFF2-40B4-BE49-F238E27FC236}">
                  <a16:creationId xmlns:a16="http://schemas.microsoft.com/office/drawing/2014/main" id="{91014B0E-19FC-4E73-AFED-B7743959CB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0" y="1140"/>
              <a:ext cx="514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3D64AC"/>
                  </a:solidFill>
                  <a:effectLst/>
                  <a:latin typeface="Calibri" panose="020F0502020204030204" pitchFamily="34" charset="0"/>
                </a:rPr>
                <a:t>Assistant Director,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25">
              <a:extLst>
                <a:ext uri="{FF2B5EF4-FFF2-40B4-BE49-F238E27FC236}">
                  <a16:creationId xmlns:a16="http://schemas.microsoft.com/office/drawing/2014/main" id="{1AF40D17-D00A-4AF2-A5D8-36A4A121FC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0" y="1219"/>
              <a:ext cx="34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3D64AC"/>
                  </a:solidFill>
                  <a:effectLst/>
                  <a:latin typeface="Calibri" panose="020F0502020204030204" pitchFamily="34" charset="0"/>
                </a:rPr>
                <a:t>Highways &amp;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26">
              <a:extLst>
                <a:ext uri="{FF2B5EF4-FFF2-40B4-BE49-F238E27FC236}">
                  <a16:creationId xmlns:a16="http://schemas.microsoft.com/office/drawing/2014/main" id="{AE56AADC-5E4D-4341-B275-D66FA2CA86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0" y="1295"/>
              <a:ext cx="28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3D64AC"/>
                  </a:solidFill>
                  <a:effectLst/>
                  <a:latin typeface="Calibri" panose="020F0502020204030204" pitchFamily="34" charset="0"/>
                </a:rPr>
                <a:t>Transport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Freeform 27">
              <a:extLst>
                <a:ext uri="{FF2B5EF4-FFF2-40B4-BE49-F238E27FC236}">
                  <a16:creationId xmlns:a16="http://schemas.microsoft.com/office/drawing/2014/main" id="{789BBF49-CECB-47C1-B94C-AD234CA695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8" y="2110"/>
              <a:ext cx="1051" cy="157"/>
            </a:xfrm>
            <a:custGeom>
              <a:avLst/>
              <a:gdLst>
                <a:gd name="T0" fmla="*/ 114 w 1051"/>
                <a:gd name="T1" fmla="*/ 0 h 157"/>
                <a:gd name="T2" fmla="*/ 0 w 1051"/>
                <a:gd name="T3" fmla="*/ 0 h 157"/>
                <a:gd name="T4" fmla="*/ 0 w 1051"/>
                <a:gd name="T5" fmla="*/ 114 h 157"/>
                <a:gd name="T6" fmla="*/ 114 w 1051"/>
                <a:gd name="T7" fmla="*/ 157 h 157"/>
                <a:gd name="T8" fmla="*/ 114 w 1051"/>
                <a:gd name="T9" fmla="*/ 0 h 157"/>
                <a:gd name="T10" fmla="*/ 937 w 1051"/>
                <a:gd name="T11" fmla="*/ 0 h 157"/>
                <a:gd name="T12" fmla="*/ 1051 w 1051"/>
                <a:gd name="T13" fmla="*/ 0 h 157"/>
                <a:gd name="T14" fmla="*/ 1051 w 1051"/>
                <a:gd name="T15" fmla="*/ 114 h 157"/>
                <a:gd name="T16" fmla="*/ 937 w 1051"/>
                <a:gd name="T17" fmla="*/ 157 h 157"/>
                <a:gd name="T18" fmla="*/ 937 w 1051"/>
                <a:gd name="T1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1" h="157">
                  <a:moveTo>
                    <a:pt x="114" y="0"/>
                  </a:moveTo>
                  <a:lnTo>
                    <a:pt x="0" y="0"/>
                  </a:lnTo>
                  <a:lnTo>
                    <a:pt x="0" y="114"/>
                  </a:lnTo>
                  <a:lnTo>
                    <a:pt x="114" y="157"/>
                  </a:lnTo>
                  <a:lnTo>
                    <a:pt x="114" y="0"/>
                  </a:lnTo>
                  <a:close/>
                  <a:moveTo>
                    <a:pt x="937" y="0"/>
                  </a:moveTo>
                  <a:lnTo>
                    <a:pt x="1051" y="0"/>
                  </a:lnTo>
                  <a:lnTo>
                    <a:pt x="1051" y="114"/>
                  </a:lnTo>
                  <a:lnTo>
                    <a:pt x="937" y="157"/>
                  </a:lnTo>
                  <a:lnTo>
                    <a:pt x="937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id="{FE98DA8C-BC4C-4E3B-B5B0-33CD9FA13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" y="2110"/>
              <a:ext cx="114" cy="157"/>
            </a:xfrm>
            <a:custGeom>
              <a:avLst/>
              <a:gdLst>
                <a:gd name="T0" fmla="*/ 114 w 114"/>
                <a:gd name="T1" fmla="*/ 0 h 157"/>
                <a:gd name="T2" fmla="*/ 0 w 114"/>
                <a:gd name="T3" fmla="*/ 0 h 157"/>
                <a:gd name="T4" fmla="*/ 0 w 114"/>
                <a:gd name="T5" fmla="*/ 114 h 157"/>
                <a:gd name="T6" fmla="*/ 114 w 114"/>
                <a:gd name="T7" fmla="*/ 157 h 157"/>
                <a:gd name="T8" fmla="*/ 114 w 114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57">
                  <a:moveTo>
                    <a:pt x="114" y="0"/>
                  </a:moveTo>
                  <a:lnTo>
                    <a:pt x="0" y="0"/>
                  </a:lnTo>
                  <a:lnTo>
                    <a:pt x="0" y="114"/>
                  </a:lnTo>
                  <a:lnTo>
                    <a:pt x="114" y="157"/>
                  </a:lnTo>
                  <a:lnTo>
                    <a:pt x="114" y="0"/>
                  </a:lnTo>
                  <a:close/>
                </a:path>
              </a:pathLst>
            </a:custGeom>
            <a:noFill/>
            <a:ln w="3175" cap="sq">
              <a:solidFill>
                <a:srgbClr val="26437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id="{4E027F93-35C0-45B8-BC70-C94837464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5" y="2110"/>
              <a:ext cx="114" cy="157"/>
            </a:xfrm>
            <a:custGeom>
              <a:avLst/>
              <a:gdLst>
                <a:gd name="T0" fmla="*/ 0 w 114"/>
                <a:gd name="T1" fmla="*/ 0 h 157"/>
                <a:gd name="T2" fmla="*/ 114 w 114"/>
                <a:gd name="T3" fmla="*/ 0 h 157"/>
                <a:gd name="T4" fmla="*/ 114 w 114"/>
                <a:gd name="T5" fmla="*/ 114 h 157"/>
                <a:gd name="T6" fmla="*/ 0 w 114"/>
                <a:gd name="T7" fmla="*/ 157 h 157"/>
                <a:gd name="T8" fmla="*/ 0 w 114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57">
                  <a:moveTo>
                    <a:pt x="0" y="0"/>
                  </a:moveTo>
                  <a:lnTo>
                    <a:pt x="114" y="0"/>
                  </a:lnTo>
                  <a:lnTo>
                    <a:pt x="114" y="114"/>
                  </a:lnTo>
                  <a:lnTo>
                    <a:pt x="0" y="15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solidFill>
                <a:srgbClr val="26437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Rectangle 30">
              <a:extLst>
                <a:ext uri="{FF2B5EF4-FFF2-40B4-BE49-F238E27FC236}">
                  <a16:creationId xmlns:a16="http://schemas.microsoft.com/office/drawing/2014/main" id="{AF58273B-28AE-4C61-B8BB-C0651D52FE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5" y="1775"/>
              <a:ext cx="937" cy="506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Rectangle 31">
              <a:extLst>
                <a:ext uri="{FF2B5EF4-FFF2-40B4-BE49-F238E27FC236}">
                  <a16:creationId xmlns:a16="http://schemas.microsoft.com/office/drawing/2014/main" id="{DB2CDF34-E69C-4654-87C1-DC5A2DDDB0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5" y="1775"/>
              <a:ext cx="937" cy="506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Rectangle 32">
              <a:extLst>
                <a:ext uri="{FF2B5EF4-FFF2-40B4-BE49-F238E27FC236}">
                  <a16:creationId xmlns:a16="http://schemas.microsoft.com/office/drawing/2014/main" id="{09DE140C-0198-46A2-8BFA-A5AB6F2CD1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" y="2110"/>
              <a:ext cx="1051" cy="1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Rectangle 33">
              <a:extLst>
                <a:ext uri="{FF2B5EF4-FFF2-40B4-BE49-F238E27FC236}">
                  <a16:creationId xmlns:a16="http://schemas.microsoft.com/office/drawing/2014/main" id="{8BD93693-0904-4188-BCB7-635D62C8E5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" y="2110"/>
              <a:ext cx="1051" cy="114"/>
            </a:xfrm>
            <a:prstGeom prst="rect">
              <a:avLst/>
            </a:prstGeom>
            <a:noFill/>
            <a:ln w="3175" cap="sq">
              <a:solidFill>
                <a:srgbClr val="4672C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pic>
          <p:nvPicPr>
            <p:cNvPr id="1059" name="Picture 35">
              <a:extLst>
                <a:ext uri="{FF2B5EF4-FFF2-40B4-BE49-F238E27FC236}">
                  <a16:creationId xmlns:a16="http://schemas.microsoft.com/office/drawing/2014/main" id="{77CB8B0D-A261-448F-A7D1-58432E4181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" y="1796"/>
              <a:ext cx="312" cy="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Rectangle 36">
              <a:extLst>
                <a:ext uri="{FF2B5EF4-FFF2-40B4-BE49-F238E27FC236}">
                  <a16:creationId xmlns:a16="http://schemas.microsoft.com/office/drawing/2014/main" id="{20F5AD6C-1E91-48E2-907F-24CE2B7148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7" y="1805"/>
              <a:ext cx="28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Highways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Rectangle 37">
              <a:extLst>
                <a:ext uri="{FF2B5EF4-FFF2-40B4-BE49-F238E27FC236}">
                  <a16:creationId xmlns:a16="http://schemas.microsoft.com/office/drawing/2014/main" id="{C15BC6C1-AC1C-4D49-B0E3-7440DAD0F6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7" y="1881"/>
              <a:ext cx="389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Development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Rectangle 38">
              <a:extLst>
                <a:ext uri="{FF2B5EF4-FFF2-40B4-BE49-F238E27FC236}">
                  <a16:creationId xmlns:a16="http://schemas.microsoft.com/office/drawing/2014/main" id="{FD9F22C6-7E49-4A0C-B1F0-D7D8267701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7" y="1958"/>
              <a:ext cx="235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Control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Rectangle 39">
              <a:extLst>
                <a:ext uri="{FF2B5EF4-FFF2-40B4-BE49-F238E27FC236}">
                  <a16:creationId xmlns:a16="http://schemas.microsoft.com/office/drawing/2014/main" id="{CA6689AB-9371-4083-B9E9-C6E36A40AA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7" y="2035"/>
              <a:ext cx="345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(Contractor)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Freeform 40">
              <a:extLst>
                <a:ext uri="{FF2B5EF4-FFF2-40B4-BE49-F238E27FC236}">
                  <a16:creationId xmlns:a16="http://schemas.microsoft.com/office/drawing/2014/main" id="{ADB66A69-24C0-4D3A-9612-00CA48F598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5" y="2110"/>
              <a:ext cx="1050" cy="157"/>
            </a:xfrm>
            <a:custGeom>
              <a:avLst/>
              <a:gdLst>
                <a:gd name="T0" fmla="*/ 113 w 1050"/>
                <a:gd name="T1" fmla="*/ 0 h 157"/>
                <a:gd name="T2" fmla="*/ 0 w 1050"/>
                <a:gd name="T3" fmla="*/ 0 h 157"/>
                <a:gd name="T4" fmla="*/ 0 w 1050"/>
                <a:gd name="T5" fmla="*/ 114 h 157"/>
                <a:gd name="T6" fmla="*/ 113 w 1050"/>
                <a:gd name="T7" fmla="*/ 157 h 157"/>
                <a:gd name="T8" fmla="*/ 113 w 1050"/>
                <a:gd name="T9" fmla="*/ 0 h 157"/>
                <a:gd name="T10" fmla="*/ 936 w 1050"/>
                <a:gd name="T11" fmla="*/ 0 h 157"/>
                <a:gd name="T12" fmla="*/ 1050 w 1050"/>
                <a:gd name="T13" fmla="*/ 0 h 157"/>
                <a:gd name="T14" fmla="*/ 1050 w 1050"/>
                <a:gd name="T15" fmla="*/ 114 h 157"/>
                <a:gd name="T16" fmla="*/ 936 w 1050"/>
                <a:gd name="T17" fmla="*/ 157 h 157"/>
                <a:gd name="T18" fmla="*/ 936 w 1050"/>
                <a:gd name="T1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0" h="157">
                  <a:moveTo>
                    <a:pt x="113" y="0"/>
                  </a:moveTo>
                  <a:lnTo>
                    <a:pt x="0" y="0"/>
                  </a:lnTo>
                  <a:lnTo>
                    <a:pt x="0" y="114"/>
                  </a:lnTo>
                  <a:lnTo>
                    <a:pt x="113" y="157"/>
                  </a:lnTo>
                  <a:lnTo>
                    <a:pt x="113" y="0"/>
                  </a:lnTo>
                  <a:close/>
                  <a:moveTo>
                    <a:pt x="936" y="0"/>
                  </a:moveTo>
                  <a:lnTo>
                    <a:pt x="1050" y="0"/>
                  </a:lnTo>
                  <a:lnTo>
                    <a:pt x="1050" y="114"/>
                  </a:lnTo>
                  <a:lnTo>
                    <a:pt x="936" y="157"/>
                  </a:lnTo>
                  <a:lnTo>
                    <a:pt x="93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41">
              <a:extLst>
                <a:ext uri="{FF2B5EF4-FFF2-40B4-BE49-F238E27FC236}">
                  <a16:creationId xmlns:a16="http://schemas.microsoft.com/office/drawing/2014/main" id="{C49A2D5C-DB08-4617-8C2E-940E51025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5" y="2110"/>
              <a:ext cx="113" cy="157"/>
            </a:xfrm>
            <a:custGeom>
              <a:avLst/>
              <a:gdLst>
                <a:gd name="T0" fmla="*/ 113 w 113"/>
                <a:gd name="T1" fmla="*/ 0 h 157"/>
                <a:gd name="T2" fmla="*/ 0 w 113"/>
                <a:gd name="T3" fmla="*/ 0 h 157"/>
                <a:gd name="T4" fmla="*/ 0 w 113"/>
                <a:gd name="T5" fmla="*/ 114 h 157"/>
                <a:gd name="T6" fmla="*/ 113 w 113"/>
                <a:gd name="T7" fmla="*/ 157 h 157"/>
                <a:gd name="T8" fmla="*/ 113 w 113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57">
                  <a:moveTo>
                    <a:pt x="113" y="0"/>
                  </a:moveTo>
                  <a:lnTo>
                    <a:pt x="0" y="0"/>
                  </a:lnTo>
                  <a:lnTo>
                    <a:pt x="0" y="114"/>
                  </a:lnTo>
                  <a:lnTo>
                    <a:pt x="113" y="157"/>
                  </a:lnTo>
                  <a:lnTo>
                    <a:pt x="113" y="0"/>
                  </a:lnTo>
                  <a:close/>
                </a:path>
              </a:pathLst>
            </a:custGeom>
            <a:noFill/>
            <a:ln w="9525" cap="sq">
              <a:solidFill>
                <a:srgbClr val="18284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42">
              <a:extLst>
                <a:ext uri="{FF2B5EF4-FFF2-40B4-BE49-F238E27FC236}">
                  <a16:creationId xmlns:a16="http://schemas.microsoft.com/office/drawing/2014/main" id="{8735621C-6FE9-478C-9272-2DD20B830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1" y="2110"/>
              <a:ext cx="114" cy="157"/>
            </a:xfrm>
            <a:custGeom>
              <a:avLst/>
              <a:gdLst>
                <a:gd name="T0" fmla="*/ 0 w 114"/>
                <a:gd name="T1" fmla="*/ 0 h 157"/>
                <a:gd name="T2" fmla="*/ 114 w 114"/>
                <a:gd name="T3" fmla="*/ 0 h 157"/>
                <a:gd name="T4" fmla="*/ 114 w 114"/>
                <a:gd name="T5" fmla="*/ 114 h 157"/>
                <a:gd name="T6" fmla="*/ 0 w 114"/>
                <a:gd name="T7" fmla="*/ 157 h 157"/>
                <a:gd name="T8" fmla="*/ 0 w 114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57">
                  <a:moveTo>
                    <a:pt x="0" y="0"/>
                  </a:moveTo>
                  <a:lnTo>
                    <a:pt x="114" y="0"/>
                  </a:lnTo>
                  <a:lnTo>
                    <a:pt x="114" y="114"/>
                  </a:lnTo>
                  <a:lnTo>
                    <a:pt x="0" y="15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sq">
              <a:solidFill>
                <a:srgbClr val="18284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Rectangle 43">
              <a:extLst>
                <a:ext uri="{FF2B5EF4-FFF2-40B4-BE49-F238E27FC236}">
                  <a16:creationId xmlns:a16="http://schemas.microsoft.com/office/drawing/2014/main" id="{2AB8FA34-E2E4-4A1A-AF03-0214BF3DA1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1" y="1775"/>
              <a:ext cx="937" cy="506"/>
            </a:xfrm>
            <a:prstGeom prst="rect">
              <a:avLst/>
            </a:prstGeom>
            <a:solidFill>
              <a:srgbClr val="3D6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Rectangle 44">
              <a:extLst>
                <a:ext uri="{FF2B5EF4-FFF2-40B4-BE49-F238E27FC236}">
                  <a16:creationId xmlns:a16="http://schemas.microsoft.com/office/drawing/2014/main" id="{64BF74B4-B7BB-4BA5-87CA-0E5DDEC845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1" y="1775"/>
              <a:ext cx="937" cy="506"/>
            </a:xfrm>
            <a:prstGeom prst="rect">
              <a:avLst/>
            </a:prstGeom>
            <a:noFill/>
            <a:ln w="9525" cap="sq">
              <a:solidFill>
                <a:srgbClr val="31528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Rectangle 45">
              <a:extLst>
                <a:ext uri="{FF2B5EF4-FFF2-40B4-BE49-F238E27FC236}">
                  <a16:creationId xmlns:a16="http://schemas.microsoft.com/office/drawing/2014/main" id="{07C9E79A-6D99-46AC-B599-75A97BAE72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5" y="2110"/>
              <a:ext cx="1050" cy="1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Rectangle 46">
              <a:extLst>
                <a:ext uri="{FF2B5EF4-FFF2-40B4-BE49-F238E27FC236}">
                  <a16:creationId xmlns:a16="http://schemas.microsoft.com/office/drawing/2014/main" id="{95D3C497-D7DA-464E-878F-59DBD94158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5" y="2110"/>
              <a:ext cx="1050" cy="114"/>
            </a:xfrm>
            <a:prstGeom prst="rect">
              <a:avLst/>
            </a:prstGeom>
            <a:noFill/>
            <a:ln w="9525" cap="sq">
              <a:solidFill>
                <a:srgbClr val="31528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pic>
          <p:nvPicPr>
            <p:cNvPr id="1072" name="Picture 48">
              <a:extLst>
                <a:ext uri="{FF2B5EF4-FFF2-40B4-BE49-F238E27FC236}">
                  <a16:creationId xmlns:a16="http://schemas.microsoft.com/office/drawing/2014/main" id="{72150FC2-EC11-4D70-AEEF-765CA1828B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1" y="1796"/>
              <a:ext cx="312" cy="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Rectangle 49">
              <a:extLst>
                <a:ext uri="{FF2B5EF4-FFF2-40B4-BE49-F238E27FC236}">
                  <a16:creationId xmlns:a16="http://schemas.microsoft.com/office/drawing/2014/main" id="{4ED0D9B5-57FF-419A-B781-DBA93B8E6A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3" y="1958"/>
              <a:ext cx="43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Major Schemes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7" name="Rectangle 50">
              <a:extLst>
                <a:ext uri="{FF2B5EF4-FFF2-40B4-BE49-F238E27FC236}">
                  <a16:creationId xmlns:a16="http://schemas.microsoft.com/office/drawing/2014/main" id="{AE25FB40-0EFF-4B3E-800F-82A71C5C05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3" y="2035"/>
              <a:ext cx="259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Manager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8" name="Freeform 51">
              <a:extLst>
                <a:ext uri="{FF2B5EF4-FFF2-40B4-BE49-F238E27FC236}">
                  <a16:creationId xmlns:a16="http://schemas.microsoft.com/office/drawing/2014/main" id="{D4EDF531-1613-4F1E-B449-B83A0B6C20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5" y="2110"/>
              <a:ext cx="1050" cy="157"/>
            </a:xfrm>
            <a:custGeom>
              <a:avLst/>
              <a:gdLst>
                <a:gd name="T0" fmla="*/ 113 w 1050"/>
                <a:gd name="T1" fmla="*/ 0 h 157"/>
                <a:gd name="T2" fmla="*/ 0 w 1050"/>
                <a:gd name="T3" fmla="*/ 0 h 157"/>
                <a:gd name="T4" fmla="*/ 0 w 1050"/>
                <a:gd name="T5" fmla="*/ 114 h 157"/>
                <a:gd name="T6" fmla="*/ 113 w 1050"/>
                <a:gd name="T7" fmla="*/ 157 h 157"/>
                <a:gd name="T8" fmla="*/ 113 w 1050"/>
                <a:gd name="T9" fmla="*/ 0 h 157"/>
                <a:gd name="T10" fmla="*/ 936 w 1050"/>
                <a:gd name="T11" fmla="*/ 0 h 157"/>
                <a:gd name="T12" fmla="*/ 1050 w 1050"/>
                <a:gd name="T13" fmla="*/ 0 h 157"/>
                <a:gd name="T14" fmla="*/ 1050 w 1050"/>
                <a:gd name="T15" fmla="*/ 114 h 157"/>
                <a:gd name="T16" fmla="*/ 936 w 1050"/>
                <a:gd name="T17" fmla="*/ 157 h 157"/>
                <a:gd name="T18" fmla="*/ 936 w 1050"/>
                <a:gd name="T1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0" h="157">
                  <a:moveTo>
                    <a:pt x="113" y="0"/>
                  </a:moveTo>
                  <a:lnTo>
                    <a:pt x="0" y="0"/>
                  </a:lnTo>
                  <a:lnTo>
                    <a:pt x="0" y="114"/>
                  </a:lnTo>
                  <a:lnTo>
                    <a:pt x="113" y="157"/>
                  </a:lnTo>
                  <a:lnTo>
                    <a:pt x="113" y="0"/>
                  </a:lnTo>
                  <a:close/>
                  <a:moveTo>
                    <a:pt x="936" y="0"/>
                  </a:moveTo>
                  <a:lnTo>
                    <a:pt x="1050" y="0"/>
                  </a:lnTo>
                  <a:lnTo>
                    <a:pt x="1050" y="114"/>
                  </a:lnTo>
                  <a:lnTo>
                    <a:pt x="936" y="157"/>
                  </a:lnTo>
                  <a:lnTo>
                    <a:pt x="93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52">
              <a:extLst>
                <a:ext uri="{FF2B5EF4-FFF2-40B4-BE49-F238E27FC236}">
                  <a16:creationId xmlns:a16="http://schemas.microsoft.com/office/drawing/2014/main" id="{072AA470-FA14-4C77-8B40-7A877CCC19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5" y="2110"/>
              <a:ext cx="113" cy="157"/>
            </a:xfrm>
            <a:custGeom>
              <a:avLst/>
              <a:gdLst>
                <a:gd name="T0" fmla="*/ 113 w 113"/>
                <a:gd name="T1" fmla="*/ 0 h 157"/>
                <a:gd name="T2" fmla="*/ 0 w 113"/>
                <a:gd name="T3" fmla="*/ 0 h 157"/>
                <a:gd name="T4" fmla="*/ 0 w 113"/>
                <a:gd name="T5" fmla="*/ 114 h 157"/>
                <a:gd name="T6" fmla="*/ 113 w 113"/>
                <a:gd name="T7" fmla="*/ 157 h 157"/>
                <a:gd name="T8" fmla="*/ 113 w 113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57">
                  <a:moveTo>
                    <a:pt x="113" y="0"/>
                  </a:moveTo>
                  <a:lnTo>
                    <a:pt x="0" y="0"/>
                  </a:lnTo>
                  <a:lnTo>
                    <a:pt x="0" y="114"/>
                  </a:lnTo>
                  <a:lnTo>
                    <a:pt x="113" y="157"/>
                  </a:lnTo>
                  <a:lnTo>
                    <a:pt x="113" y="0"/>
                  </a:lnTo>
                  <a:close/>
                </a:path>
              </a:pathLst>
            </a:custGeom>
            <a:noFill/>
            <a:ln w="9525" cap="sq">
              <a:solidFill>
                <a:srgbClr val="18284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53">
              <a:extLst>
                <a:ext uri="{FF2B5EF4-FFF2-40B4-BE49-F238E27FC236}">
                  <a16:creationId xmlns:a16="http://schemas.microsoft.com/office/drawing/2014/main" id="{CDC04A23-7A25-4E7A-9346-379271CB6A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1" y="2110"/>
              <a:ext cx="114" cy="157"/>
            </a:xfrm>
            <a:custGeom>
              <a:avLst/>
              <a:gdLst>
                <a:gd name="T0" fmla="*/ 0 w 114"/>
                <a:gd name="T1" fmla="*/ 0 h 157"/>
                <a:gd name="T2" fmla="*/ 114 w 114"/>
                <a:gd name="T3" fmla="*/ 0 h 157"/>
                <a:gd name="T4" fmla="*/ 114 w 114"/>
                <a:gd name="T5" fmla="*/ 114 h 157"/>
                <a:gd name="T6" fmla="*/ 0 w 114"/>
                <a:gd name="T7" fmla="*/ 157 h 157"/>
                <a:gd name="T8" fmla="*/ 0 w 114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57">
                  <a:moveTo>
                    <a:pt x="0" y="0"/>
                  </a:moveTo>
                  <a:lnTo>
                    <a:pt x="114" y="0"/>
                  </a:lnTo>
                  <a:lnTo>
                    <a:pt x="114" y="114"/>
                  </a:lnTo>
                  <a:lnTo>
                    <a:pt x="0" y="15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sq">
              <a:solidFill>
                <a:srgbClr val="18284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Rectangle 54">
              <a:extLst>
                <a:ext uri="{FF2B5EF4-FFF2-40B4-BE49-F238E27FC236}">
                  <a16:creationId xmlns:a16="http://schemas.microsoft.com/office/drawing/2014/main" id="{D25AD661-2094-44B3-8A1F-B01163CA84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1" y="1775"/>
              <a:ext cx="937" cy="506"/>
            </a:xfrm>
            <a:prstGeom prst="rect">
              <a:avLst/>
            </a:prstGeom>
            <a:solidFill>
              <a:srgbClr val="3D6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Rectangle 55">
              <a:extLst>
                <a:ext uri="{FF2B5EF4-FFF2-40B4-BE49-F238E27FC236}">
                  <a16:creationId xmlns:a16="http://schemas.microsoft.com/office/drawing/2014/main" id="{FF29D7ED-FC92-41F7-AA73-548BED59EB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1" y="1775"/>
              <a:ext cx="937" cy="506"/>
            </a:xfrm>
            <a:prstGeom prst="rect">
              <a:avLst/>
            </a:prstGeom>
            <a:noFill/>
            <a:ln w="9525" cap="sq">
              <a:solidFill>
                <a:srgbClr val="31528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Rectangle 56">
              <a:extLst>
                <a:ext uri="{FF2B5EF4-FFF2-40B4-BE49-F238E27FC236}">
                  <a16:creationId xmlns:a16="http://schemas.microsoft.com/office/drawing/2014/main" id="{5E0E7E98-02E1-4633-98B6-03D5967743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5" y="2110"/>
              <a:ext cx="1050" cy="1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Rectangle 57">
              <a:extLst>
                <a:ext uri="{FF2B5EF4-FFF2-40B4-BE49-F238E27FC236}">
                  <a16:creationId xmlns:a16="http://schemas.microsoft.com/office/drawing/2014/main" id="{9E19948B-3C2F-4544-B045-A542FB47EA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5" y="2110"/>
              <a:ext cx="1050" cy="114"/>
            </a:xfrm>
            <a:prstGeom prst="rect">
              <a:avLst/>
            </a:prstGeom>
            <a:noFill/>
            <a:ln w="9525" cap="sq">
              <a:solidFill>
                <a:srgbClr val="31528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pic>
          <p:nvPicPr>
            <p:cNvPr id="1083" name="Picture 59">
              <a:extLst>
                <a:ext uri="{FF2B5EF4-FFF2-40B4-BE49-F238E27FC236}">
                  <a16:creationId xmlns:a16="http://schemas.microsoft.com/office/drawing/2014/main" id="{1889236B-6321-403C-98B7-8396014574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3" y="1796"/>
              <a:ext cx="312" cy="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" name="Rectangle 60">
              <a:extLst>
                <a:ext uri="{FF2B5EF4-FFF2-40B4-BE49-F238E27FC236}">
                  <a16:creationId xmlns:a16="http://schemas.microsoft.com/office/drawing/2014/main" id="{13458BBA-57C9-4E29-B27C-FF06F7CDBA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3" y="1958"/>
              <a:ext cx="461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Capital Schemes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" name="Rectangle 61">
              <a:extLst>
                <a:ext uri="{FF2B5EF4-FFF2-40B4-BE49-F238E27FC236}">
                  <a16:creationId xmlns:a16="http://schemas.microsoft.com/office/drawing/2014/main" id="{42C1DABE-2A41-4E1B-A829-E7438C3F1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3" y="2035"/>
              <a:ext cx="259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Manager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Freeform 62">
              <a:extLst>
                <a:ext uri="{FF2B5EF4-FFF2-40B4-BE49-F238E27FC236}">
                  <a16:creationId xmlns:a16="http://schemas.microsoft.com/office/drawing/2014/main" id="{A46248BC-5053-4C00-A40B-15577E282A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24" y="2110"/>
              <a:ext cx="1050" cy="157"/>
            </a:xfrm>
            <a:custGeom>
              <a:avLst/>
              <a:gdLst>
                <a:gd name="T0" fmla="*/ 114 w 1050"/>
                <a:gd name="T1" fmla="*/ 0 h 157"/>
                <a:gd name="T2" fmla="*/ 0 w 1050"/>
                <a:gd name="T3" fmla="*/ 0 h 157"/>
                <a:gd name="T4" fmla="*/ 0 w 1050"/>
                <a:gd name="T5" fmla="*/ 114 h 157"/>
                <a:gd name="T6" fmla="*/ 114 w 1050"/>
                <a:gd name="T7" fmla="*/ 157 h 157"/>
                <a:gd name="T8" fmla="*/ 114 w 1050"/>
                <a:gd name="T9" fmla="*/ 0 h 157"/>
                <a:gd name="T10" fmla="*/ 937 w 1050"/>
                <a:gd name="T11" fmla="*/ 0 h 157"/>
                <a:gd name="T12" fmla="*/ 1050 w 1050"/>
                <a:gd name="T13" fmla="*/ 0 h 157"/>
                <a:gd name="T14" fmla="*/ 1050 w 1050"/>
                <a:gd name="T15" fmla="*/ 114 h 157"/>
                <a:gd name="T16" fmla="*/ 937 w 1050"/>
                <a:gd name="T17" fmla="*/ 157 h 157"/>
                <a:gd name="T18" fmla="*/ 937 w 1050"/>
                <a:gd name="T1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0" h="157">
                  <a:moveTo>
                    <a:pt x="114" y="0"/>
                  </a:moveTo>
                  <a:lnTo>
                    <a:pt x="0" y="0"/>
                  </a:lnTo>
                  <a:lnTo>
                    <a:pt x="0" y="114"/>
                  </a:lnTo>
                  <a:lnTo>
                    <a:pt x="114" y="157"/>
                  </a:lnTo>
                  <a:lnTo>
                    <a:pt x="114" y="0"/>
                  </a:lnTo>
                  <a:close/>
                  <a:moveTo>
                    <a:pt x="937" y="0"/>
                  </a:moveTo>
                  <a:lnTo>
                    <a:pt x="1050" y="0"/>
                  </a:lnTo>
                  <a:lnTo>
                    <a:pt x="1050" y="114"/>
                  </a:lnTo>
                  <a:lnTo>
                    <a:pt x="937" y="157"/>
                  </a:lnTo>
                  <a:lnTo>
                    <a:pt x="937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63">
              <a:extLst>
                <a:ext uri="{FF2B5EF4-FFF2-40B4-BE49-F238E27FC236}">
                  <a16:creationId xmlns:a16="http://schemas.microsoft.com/office/drawing/2014/main" id="{BDE40226-4985-4F76-BA43-3E8AD5D55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4" y="2110"/>
              <a:ext cx="114" cy="157"/>
            </a:xfrm>
            <a:custGeom>
              <a:avLst/>
              <a:gdLst>
                <a:gd name="T0" fmla="*/ 114 w 114"/>
                <a:gd name="T1" fmla="*/ 0 h 157"/>
                <a:gd name="T2" fmla="*/ 0 w 114"/>
                <a:gd name="T3" fmla="*/ 0 h 157"/>
                <a:gd name="T4" fmla="*/ 0 w 114"/>
                <a:gd name="T5" fmla="*/ 114 h 157"/>
                <a:gd name="T6" fmla="*/ 114 w 114"/>
                <a:gd name="T7" fmla="*/ 157 h 157"/>
                <a:gd name="T8" fmla="*/ 114 w 114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57">
                  <a:moveTo>
                    <a:pt x="114" y="0"/>
                  </a:moveTo>
                  <a:lnTo>
                    <a:pt x="0" y="0"/>
                  </a:lnTo>
                  <a:lnTo>
                    <a:pt x="0" y="114"/>
                  </a:lnTo>
                  <a:lnTo>
                    <a:pt x="114" y="157"/>
                  </a:lnTo>
                  <a:lnTo>
                    <a:pt x="114" y="0"/>
                  </a:lnTo>
                  <a:close/>
                </a:path>
              </a:pathLst>
            </a:custGeom>
            <a:noFill/>
            <a:ln w="9525" cap="sq">
              <a:solidFill>
                <a:srgbClr val="18284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64">
              <a:extLst>
                <a:ext uri="{FF2B5EF4-FFF2-40B4-BE49-F238E27FC236}">
                  <a16:creationId xmlns:a16="http://schemas.microsoft.com/office/drawing/2014/main" id="{02F931FE-6B96-4D89-ABD2-49BF750BF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1" y="2110"/>
              <a:ext cx="113" cy="157"/>
            </a:xfrm>
            <a:custGeom>
              <a:avLst/>
              <a:gdLst>
                <a:gd name="T0" fmla="*/ 0 w 113"/>
                <a:gd name="T1" fmla="*/ 0 h 157"/>
                <a:gd name="T2" fmla="*/ 113 w 113"/>
                <a:gd name="T3" fmla="*/ 0 h 157"/>
                <a:gd name="T4" fmla="*/ 113 w 113"/>
                <a:gd name="T5" fmla="*/ 114 h 157"/>
                <a:gd name="T6" fmla="*/ 0 w 113"/>
                <a:gd name="T7" fmla="*/ 157 h 157"/>
                <a:gd name="T8" fmla="*/ 0 w 113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57">
                  <a:moveTo>
                    <a:pt x="0" y="0"/>
                  </a:moveTo>
                  <a:lnTo>
                    <a:pt x="113" y="0"/>
                  </a:lnTo>
                  <a:lnTo>
                    <a:pt x="113" y="114"/>
                  </a:lnTo>
                  <a:lnTo>
                    <a:pt x="0" y="15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sq">
              <a:solidFill>
                <a:srgbClr val="18284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Rectangle 65">
              <a:extLst>
                <a:ext uri="{FF2B5EF4-FFF2-40B4-BE49-F238E27FC236}">
                  <a16:creationId xmlns:a16="http://schemas.microsoft.com/office/drawing/2014/main" id="{2E3E764A-2249-48C4-9B94-A5CC629896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1" y="1775"/>
              <a:ext cx="937" cy="506"/>
            </a:xfrm>
            <a:prstGeom prst="rect">
              <a:avLst/>
            </a:prstGeom>
            <a:solidFill>
              <a:srgbClr val="3D6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Rectangle 66">
              <a:extLst>
                <a:ext uri="{FF2B5EF4-FFF2-40B4-BE49-F238E27FC236}">
                  <a16:creationId xmlns:a16="http://schemas.microsoft.com/office/drawing/2014/main" id="{1DF4AD2B-3288-4E1B-923A-D65CE20D10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1" y="1775"/>
              <a:ext cx="937" cy="506"/>
            </a:xfrm>
            <a:prstGeom prst="rect">
              <a:avLst/>
            </a:prstGeom>
            <a:noFill/>
            <a:ln w="9525" cap="sq">
              <a:solidFill>
                <a:srgbClr val="31528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Rectangle 67">
              <a:extLst>
                <a:ext uri="{FF2B5EF4-FFF2-40B4-BE49-F238E27FC236}">
                  <a16:creationId xmlns:a16="http://schemas.microsoft.com/office/drawing/2014/main" id="{FA9BF5A4-9B6E-4B84-BE52-1D61619CC7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4" y="2110"/>
              <a:ext cx="1050" cy="1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4" name="Rectangle 68">
              <a:extLst>
                <a:ext uri="{FF2B5EF4-FFF2-40B4-BE49-F238E27FC236}">
                  <a16:creationId xmlns:a16="http://schemas.microsoft.com/office/drawing/2014/main" id="{E55EDB8C-6883-4D57-8F9F-764E5F2534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4" y="2110"/>
              <a:ext cx="1050" cy="114"/>
            </a:xfrm>
            <a:prstGeom prst="rect">
              <a:avLst/>
            </a:prstGeom>
            <a:noFill/>
            <a:ln w="9525" cap="sq">
              <a:solidFill>
                <a:srgbClr val="31528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pic>
          <p:nvPicPr>
            <p:cNvPr id="1094" name="Picture 70">
              <a:extLst>
                <a:ext uri="{FF2B5EF4-FFF2-40B4-BE49-F238E27FC236}">
                  <a16:creationId xmlns:a16="http://schemas.microsoft.com/office/drawing/2014/main" id="{25DA6717-C893-4776-BFE8-C7528616EE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0" y="1796"/>
              <a:ext cx="312" cy="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" name="Rectangle 71">
              <a:extLst>
                <a:ext uri="{FF2B5EF4-FFF2-40B4-BE49-F238E27FC236}">
                  <a16:creationId xmlns:a16="http://schemas.microsoft.com/office/drawing/2014/main" id="{E5152E89-C8F7-466B-A070-3C28093395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3" y="1881"/>
              <a:ext cx="43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Lead Specialist,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27" name="Rectangle 72">
              <a:extLst>
                <a:ext uri="{FF2B5EF4-FFF2-40B4-BE49-F238E27FC236}">
                  <a16:creationId xmlns:a16="http://schemas.microsoft.com/office/drawing/2014/main" id="{58E1D6D6-19D7-4836-8CA3-EFD86AFE6D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3" y="1958"/>
              <a:ext cx="34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Highways &amp;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28" name="Rectangle 73">
              <a:extLst>
                <a:ext uri="{FF2B5EF4-FFF2-40B4-BE49-F238E27FC236}">
                  <a16:creationId xmlns:a16="http://schemas.microsoft.com/office/drawing/2014/main" id="{76CD5B2F-1B51-4F55-8C63-133A16FE7E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3" y="2035"/>
              <a:ext cx="28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Transport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29" name="Freeform 74">
              <a:extLst>
                <a:ext uri="{FF2B5EF4-FFF2-40B4-BE49-F238E27FC236}">
                  <a16:creationId xmlns:a16="http://schemas.microsoft.com/office/drawing/2014/main" id="{B2DAEEB1-F9A5-4B32-8C5E-D0B4BCDBE7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06" y="2110"/>
              <a:ext cx="1050" cy="157"/>
            </a:xfrm>
            <a:custGeom>
              <a:avLst/>
              <a:gdLst>
                <a:gd name="T0" fmla="*/ 113 w 1050"/>
                <a:gd name="T1" fmla="*/ 0 h 157"/>
                <a:gd name="T2" fmla="*/ 0 w 1050"/>
                <a:gd name="T3" fmla="*/ 0 h 157"/>
                <a:gd name="T4" fmla="*/ 0 w 1050"/>
                <a:gd name="T5" fmla="*/ 114 h 157"/>
                <a:gd name="T6" fmla="*/ 113 w 1050"/>
                <a:gd name="T7" fmla="*/ 157 h 157"/>
                <a:gd name="T8" fmla="*/ 113 w 1050"/>
                <a:gd name="T9" fmla="*/ 0 h 157"/>
                <a:gd name="T10" fmla="*/ 936 w 1050"/>
                <a:gd name="T11" fmla="*/ 0 h 157"/>
                <a:gd name="T12" fmla="*/ 1050 w 1050"/>
                <a:gd name="T13" fmla="*/ 0 h 157"/>
                <a:gd name="T14" fmla="*/ 1050 w 1050"/>
                <a:gd name="T15" fmla="*/ 114 h 157"/>
                <a:gd name="T16" fmla="*/ 936 w 1050"/>
                <a:gd name="T17" fmla="*/ 157 h 157"/>
                <a:gd name="T18" fmla="*/ 936 w 1050"/>
                <a:gd name="T1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0" h="157">
                  <a:moveTo>
                    <a:pt x="113" y="0"/>
                  </a:moveTo>
                  <a:lnTo>
                    <a:pt x="0" y="0"/>
                  </a:lnTo>
                  <a:lnTo>
                    <a:pt x="0" y="114"/>
                  </a:lnTo>
                  <a:lnTo>
                    <a:pt x="113" y="157"/>
                  </a:lnTo>
                  <a:lnTo>
                    <a:pt x="113" y="0"/>
                  </a:lnTo>
                  <a:close/>
                  <a:moveTo>
                    <a:pt x="936" y="0"/>
                  </a:moveTo>
                  <a:lnTo>
                    <a:pt x="1050" y="0"/>
                  </a:lnTo>
                  <a:lnTo>
                    <a:pt x="1050" y="114"/>
                  </a:lnTo>
                  <a:lnTo>
                    <a:pt x="936" y="157"/>
                  </a:lnTo>
                  <a:lnTo>
                    <a:pt x="93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0" name="Freeform 75">
              <a:extLst>
                <a:ext uri="{FF2B5EF4-FFF2-40B4-BE49-F238E27FC236}">
                  <a16:creationId xmlns:a16="http://schemas.microsoft.com/office/drawing/2014/main" id="{2D8A6191-820A-4107-A865-89C7B0526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6" y="2110"/>
              <a:ext cx="113" cy="157"/>
            </a:xfrm>
            <a:custGeom>
              <a:avLst/>
              <a:gdLst>
                <a:gd name="T0" fmla="*/ 113 w 113"/>
                <a:gd name="T1" fmla="*/ 0 h 157"/>
                <a:gd name="T2" fmla="*/ 0 w 113"/>
                <a:gd name="T3" fmla="*/ 0 h 157"/>
                <a:gd name="T4" fmla="*/ 0 w 113"/>
                <a:gd name="T5" fmla="*/ 114 h 157"/>
                <a:gd name="T6" fmla="*/ 113 w 113"/>
                <a:gd name="T7" fmla="*/ 157 h 157"/>
                <a:gd name="T8" fmla="*/ 113 w 113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57">
                  <a:moveTo>
                    <a:pt x="113" y="0"/>
                  </a:moveTo>
                  <a:lnTo>
                    <a:pt x="0" y="0"/>
                  </a:lnTo>
                  <a:lnTo>
                    <a:pt x="0" y="114"/>
                  </a:lnTo>
                  <a:lnTo>
                    <a:pt x="113" y="157"/>
                  </a:lnTo>
                  <a:lnTo>
                    <a:pt x="113" y="0"/>
                  </a:lnTo>
                  <a:close/>
                </a:path>
              </a:pathLst>
            </a:custGeom>
            <a:noFill/>
            <a:ln w="9525" cap="sq">
              <a:solidFill>
                <a:srgbClr val="18284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1" name="Freeform 76">
              <a:extLst>
                <a:ext uri="{FF2B5EF4-FFF2-40B4-BE49-F238E27FC236}">
                  <a16:creationId xmlns:a16="http://schemas.microsoft.com/office/drawing/2014/main" id="{A5BB7391-9E58-4E38-8906-2C819F5B0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2" y="2110"/>
              <a:ext cx="114" cy="157"/>
            </a:xfrm>
            <a:custGeom>
              <a:avLst/>
              <a:gdLst>
                <a:gd name="T0" fmla="*/ 0 w 114"/>
                <a:gd name="T1" fmla="*/ 0 h 157"/>
                <a:gd name="T2" fmla="*/ 114 w 114"/>
                <a:gd name="T3" fmla="*/ 0 h 157"/>
                <a:gd name="T4" fmla="*/ 114 w 114"/>
                <a:gd name="T5" fmla="*/ 114 h 157"/>
                <a:gd name="T6" fmla="*/ 0 w 114"/>
                <a:gd name="T7" fmla="*/ 157 h 157"/>
                <a:gd name="T8" fmla="*/ 0 w 114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57">
                  <a:moveTo>
                    <a:pt x="0" y="0"/>
                  </a:moveTo>
                  <a:lnTo>
                    <a:pt x="114" y="0"/>
                  </a:lnTo>
                  <a:lnTo>
                    <a:pt x="114" y="114"/>
                  </a:lnTo>
                  <a:lnTo>
                    <a:pt x="0" y="15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sq">
              <a:solidFill>
                <a:srgbClr val="18284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2" name="Rectangle 77">
              <a:extLst>
                <a:ext uri="{FF2B5EF4-FFF2-40B4-BE49-F238E27FC236}">
                  <a16:creationId xmlns:a16="http://schemas.microsoft.com/office/drawing/2014/main" id="{8767C12D-3A0F-4B48-A864-480B02B86B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2" y="1775"/>
              <a:ext cx="937" cy="506"/>
            </a:xfrm>
            <a:prstGeom prst="rect">
              <a:avLst/>
            </a:prstGeom>
            <a:solidFill>
              <a:srgbClr val="3D6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3" name="Rectangle 78">
              <a:extLst>
                <a:ext uri="{FF2B5EF4-FFF2-40B4-BE49-F238E27FC236}">
                  <a16:creationId xmlns:a16="http://schemas.microsoft.com/office/drawing/2014/main" id="{0E54BEEF-499F-4488-A8EC-B87028D8B9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2" y="1775"/>
              <a:ext cx="937" cy="506"/>
            </a:xfrm>
            <a:prstGeom prst="rect">
              <a:avLst/>
            </a:prstGeom>
            <a:noFill/>
            <a:ln w="9525" cap="sq">
              <a:solidFill>
                <a:srgbClr val="31528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4" name="Rectangle 79">
              <a:extLst>
                <a:ext uri="{FF2B5EF4-FFF2-40B4-BE49-F238E27FC236}">
                  <a16:creationId xmlns:a16="http://schemas.microsoft.com/office/drawing/2014/main" id="{8599AC8C-DE68-4900-943F-EF1F7CD035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6" y="2110"/>
              <a:ext cx="1050" cy="1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5" name="Rectangle 80">
              <a:extLst>
                <a:ext uri="{FF2B5EF4-FFF2-40B4-BE49-F238E27FC236}">
                  <a16:creationId xmlns:a16="http://schemas.microsoft.com/office/drawing/2014/main" id="{B5C7CE46-E7A7-44E5-9802-1A7E5E2C7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6" y="2110"/>
              <a:ext cx="1050" cy="114"/>
            </a:xfrm>
            <a:prstGeom prst="rect">
              <a:avLst/>
            </a:prstGeom>
            <a:noFill/>
            <a:ln w="9525" cap="sq">
              <a:solidFill>
                <a:srgbClr val="31528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pic>
          <p:nvPicPr>
            <p:cNvPr id="1106" name="Picture 82">
              <a:extLst>
                <a:ext uri="{FF2B5EF4-FFF2-40B4-BE49-F238E27FC236}">
                  <a16:creationId xmlns:a16="http://schemas.microsoft.com/office/drawing/2014/main" id="{A2566DCE-C0A7-41D9-B8C0-77220E7434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4" y="1796"/>
              <a:ext cx="313" cy="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7" name="Rectangle 83">
              <a:extLst>
                <a:ext uri="{FF2B5EF4-FFF2-40B4-BE49-F238E27FC236}">
                  <a16:creationId xmlns:a16="http://schemas.microsoft.com/office/drawing/2014/main" id="{85CF4C10-0C7C-4367-BA1D-2986E3D5ED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4" y="1805"/>
              <a:ext cx="43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Lead Specialist,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38" name="Rectangle 84">
              <a:extLst>
                <a:ext uri="{FF2B5EF4-FFF2-40B4-BE49-F238E27FC236}">
                  <a16:creationId xmlns:a16="http://schemas.microsoft.com/office/drawing/2014/main" id="{D3F90EA1-0B95-4591-9EB9-516B9AB2DD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4" y="1881"/>
              <a:ext cx="31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Transport,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39" name="Rectangle 85">
              <a:extLst>
                <a:ext uri="{FF2B5EF4-FFF2-40B4-BE49-F238E27FC236}">
                  <a16:creationId xmlns:a16="http://schemas.microsoft.com/office/drawing/2014/main" id="{734319C5-6B6F-4CA6-BC55-F515330AA4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4" y="1958"/>
              <a:ext cx="331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Drainage &amp;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40" name="Rectangle 86">
              <a:extLst>
                <a:ext uri="{FF2B5EF4-FFF2-40B4-BE49-F238E27FC236}">
                  <a16:creationId xmlns:a16="http://schemas.microsoft.com/office/drawing/2014/main" id="{2512EF75-B67F-4EFB-8AD0-5FDB558237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4" y="2035"/>
              <a:ext cx="331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Compliance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2671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F34AB93-D364-F23D-5E45-28500694890D}"/>
              </a:ext>
            </a:extLst>
          </p:cNvPr>
          <p:cNvSpPr txBox="1"/>
          <p:nvPr/>
        </p:nvSpPr>
        <p:spPr>
          <a:xfrm>
            <a:off x="247650" y="342900"/>
            <a:ext cx="3638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Major Schemes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DAC3E593-00EF-4F9B-A669-C7DBE1B7308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08425" y="2168525"/>
            <a:ext cx="4375150" cy="2520950"/>
            <a:chOff x="2462" y="1366"/>
            <a:chExt cx="2756" cy="1588"/>
          </a:xfrm>
        </p:grpSpPr>
        <p:sp>
          <p:nvSpPr>
            <p:cNvPr id="3" name="AutoShape 3">
              <a:extLst>
                <a:ext uri="{FF2B5EF4-FFF2-40B4-BE49-F238E27FC236}">
                  <a16:creationId xmlns:a16="http://schemas.microsoft.com/office/drawing/2014/main" id="{262EED5F-770C-41B0-A229-FDB704E1E097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462" y="1366"/>
              <a:ext cx="2756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5A5CAE9B-2C17-444B-922F-BA9470A3BA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4" y="1882"/>
              <a:ext cx="826" cy="508"/>
            </a:xfrm>
            <a:custGeom>
              <a:avLst/>
              <a:gdLst>
                <a:gd name="T0" fmla="*/ 0 w 826"/>
                <a:gd name="T1" fmla="*/ 0 h 508"/>
                <a:gd name="T2" fmla="*/ 0 w 826"/>
                <a:gd name="T3" fmla="*/ 456 h 508"/>
                <a:gd name="T4" fmla="*/ 826 w 826"/>
                <a:gd name="T5" fmla="*/ 456 h 508"/>
                <a:gd name="T6" fmla="*/ 826 w 826"/>
                <a:gd name="T7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6" h="508">
                  <a:moveTo>
                    <a:pt x="0" y="0"/>
                  </a:moveTo>
                  <a:lnTo>
                    <a:pt x="0" y="456"/>
                  </a:lnTo>
                  <a:lnTo>
                    <a:pt x="826" y="456"/>
                  </a:lnTo>
                  <a:lnTo>
                    <a:pt x="826" y="508"/>
                  </a:lnTo>
                </a:path>
              </a:pathLst>
            </a:custGeom>
            <a:noFill/>
            <a:ln w="12700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3FC28AB8-4E06-4F38-9EEE-9F97CB002E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2" y="2383"/>
              <a:ext cx="56" cy="57"/>
            </a:xfrm>
            <a:custGeom>
              <a:avLst/>
              <a:gdLst>
                <a:gd name="T0" fmla="*/ 56 w 56"/>
                <a:gd name="T1" fmla="*/ 0 h 57"/>
                <a:gd name="T2" fmla="*/ 28 w 56"/>
                <a:gd name="T3" fmla="*/ 57 h 57"/>
                <a:gd name="T4" fmla="*/ 0 w 56"/>
                <a:gd name="T5" fmla="*/ 0 h 57"/>
                <a:gd name="T6" fmla="*/ 56 w 56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7">
                  <a:moveTo>
                    <a:pt x="56" y="0"/>
                  </a:moveTo>
                  <a:lnTo>
                    <a:pt x="28" y="57"/>
                  </a:lnTo>
                  <a:lnTo>
                    <a:pt x="0" y="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41E83363-3E96-41A3-94DD-2AF1C5975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9" y="1882"/>
              <a:ext cx="955" cy="508"/>
            </a:xfrm>
            <a:custGeom>
              <a:avLst/>
              <a:gdLst>
                <a:gd name="T0" fmla="*/ 955 w 955"/>
                <a:gd name="T1" fmla="*/ 0 h 508"/>
                <a:gd name="T2" fmla="*/ 955 w 955"/>
                <a:gd name="T3" fmla="*/ 456 h 508"/>
                <a:gd name="T4" fmla="*/ 0 w 955"/>
                <a:gd name="T5" fmla="*/ 456 h 508"/>
                <a:gd name="T6" fmla="*/ 0 w 955"/>
                <a:gd name="T7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5" h="508">
                  <a:moveTo>
                    <a:pt x="955" y="0"/>
                  </a:moveTo>
                  <a:lnTo>
                    <a:pt x="955" y="456"/>
                  </a:lnTo>
                  <a:lnTo>
                    <a:pt x="0" y="456"/>
                  </a:lnTo>
                  <a:lnTo>
                    <a:pt x="0" y="508"/>
                  </a:lnTo>
                </a:path>
              </a:pathLst>
            </a:custGeom>
            <a:noFill/>
            <a:ln w="12700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ABC6933D-CF1B-4A99-8E97-1645EACDA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1" y="2383"/>
              <a:ext cx="57" cy="57"/>
            </a:xfrm>
            <a:custGeom>
              <a:avLst/>
              <a:gdLst>
                <a:gd name="T0" fmla="*/ 57 w 57"/>
                <a:gd name="T1" fmla="*/ 0 h 57"/>
                <a:gd name="T2" fmla="*/ 28 w 57"/>
                <a:gd name="T3" fmla="*/ 57 h 57"/>
                <a:gd name="T4" fmla="*/ 0 w 57"/>
                <a:gd name="T5" fmla="*/ 0 h 57"/>
                <a:gd name="T6" fmla="*/ 57 w 57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57" y="0"/>
                  </a:moveTo>
                  <a:lnTo>
                    <a:pt x="28" y="57"/>
                  </a:lnTo>
                  <a:lnTo>
                    <a:pt x="0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A900F35-288C-4DA4-81E0-18FC3BBD57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5" y="1376"/>
              <a:ext cx="938" cy="506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4025275-49EC-4285-AC78-C7CCB5C08D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5" y="1376"/>
              <a:ext cx="938" cy="506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CAD7169-A9E7-4D18-B5D0-5EC1E93914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4" y="1454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EE1361C-2B7A-491A-813E-975EA4AB29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6" y="1568"/>
              <a:ext cx="674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Major Schemes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170D630-501C-4C07-9EA6-E435030236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" y="1685"/>
              <a:ext cx="39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Manager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2DDB277-7B6C-40F1-8D36-7E188657DA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1" y="2440"/>
              <a:ext cx="938" cy="505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B3F7B6A-CD69-4A6B-BF8D-7C55BEB197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1" y="2440"/>
              <a:ext cx="938" cy="505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2F8B370-D268-44F9-8D44-12CB8A2486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8" y="2689"/>
              <a:ext cx="625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Clerk of Works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F9C6639-795C-437F-994C-7D749D997F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0" y="2440"/>
              <a:ext cx="938" cy="505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5C8E553-1785-48DA-925E-6B13982056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0" y="2440"/>
              <a:ext cx="938" cy="505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C1F1622-568B-4302-94CD-7A4D0D3594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2" y="2517"/>
              <a:ext cx="82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775F4B1-A25C-4E03-A8A0-D4743B3211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7" y="2631"/>
              <a:ext cx="818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Highways Project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B8325B0-1650-4DE3-9C2D-0238B6366F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7" y="2748"/>
              <a:ext cx="904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Manager (Contractor)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9533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F34AB93-D364-F23D-5E45-28500694890D}"/>
              </a:ext>
            </a:extLst>
          </p:cNvPr>
          <p:cNvSpPr txBox="1"/>
          <p:nvPr/>
        </p:nvSpPr>
        <p:spPr>
          <a:xfrm>
            <a:off x="247650" y="342900"/>
            <a:ext cx="3638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Capital Schemes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9812D3D1-521A-4716-8E98-93948E41CBD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763963" y="838200"/>
            <a:ext cx="4664075" cy="5181600"/>
            <a:chOff x="2371" y="528"/>
            <a:chExt cx="2938" cy="3264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7450C542-57CB-4D3A-9F15-AAA9CF736CF1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371" y="528"/>
              <a:ext cx="2938" cy="3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8D40072-5B87-4B9D-81A0-5841FCCE76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4" y="1043"/>
              <a:ext cx="456" cy="486"/>
            </a:xfrm>
            <a:custGeom>
              <a:avLst/>
              <a:gdLst>
                <a:gd name="T0" fmla="*/ 0 w 456"/>
                <a:gd name="T1" fmla="*/ 0 h 486"/>
                <a:gd name="T2" fmla="*/ 0 w 456"/>
                <a:gd name="T3" fmla="*/ 486 h 486"/>
                <a:gd name="T4" fmla="*/ 456 w 456"/>
                <a:gd name="T5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6" h="486">
                  <a:moveTo>
                    <a:pt x="0" y="0"/>
                  </a:moveTo>
                  <a:lnTo>
                    <a:pt x="0" y="486"/>
                  </a:lnTo>
                  <a:lnTo>
                    <a:pt x="456" y="486"/>
                  </a:lnTo>
                </a:path>
              </a:pathLst>
            </a:custGeom>
            <a:noFill/>
            <a:ln w="12700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C004F000-AC97-43A3-A140-855E34199E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2" y="1501"/>
              <a:ext cx="57" cy="56"/>
            </a:xfrm>
            <a:custGeom>
              <a:avLst/>
              <a:gdLst>
                <a:gd name="T0" fmla="*/ 0 w 57"/>
                <a:gd name="T1" fmla="*/ 0 h 56"/>
                <a:gd name="T2" fmla="*/ 57 w 57"/>
                <a:gd name="T3" fmla="*/ 28 h 56"/>
                <a:gd name="T4" fmla="*/ 0 w 57"/>
                <a:gd name="T5" fmla="*/ 56 h 56"/>
                <a:gd name="T6" fmla="*/ 0 w 57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6">
                  <a:moveTo>
                    <a:pt x="0" y="0"/>
                  </a:moveTo>
                  <a:lnTo>
                    <a:pt x="57" y="28"/>
                  </a:lnTo>
                  <a:lnTo>
                    <a:pt x="0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B3438CE2-B75E-4EF1-BFF8-EB7818F75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4" y="1043"/>
              <a:ext cx="456" cy="1156"/>
            </a:xfrm>
            <a:custGeom>
              <a:avLst/>
              <a:gdLst>
                <a:gd name="T0" fmla="*/ 0 w 456"/>
                <a:gd name="T1" fmla="*/ 0 h 1156"/>
                <a:gd name="T2" fmla="*/ 0 w 456"/>
                <a:gd name="T3" fmla="*/ 1156 h 1156"/>
                <a:gd name="T4" fmla="*/ 456 w 456"/>
                <a:gd name="T5" fmla="*/ 1156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6" h="1156">
                  <a:moveTo>
                    <a:pt x="0" y="0"/>
                  </a:moveTo>
                  <a:lnTo>
                    <a:pt x="0" y="1156"/>
                  </a:lnTo>
                  <a:lnTo>
                    <a:pt x="456" y="1156"/>
                  </a:lnTo>
                </a:path>
              </a:pathLst>
            </a:custGeom>
            <a:noFill/>
            <a:ln w="12700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FD40596D-FC4E-4B9D-9FD9-1C4CDA62E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2" y="2171"/>
              <a:ext cx="57" cy="56"/>
            </a:xfrm>
            <a:custGeom>
              <a:avLst/>
              <a:gdLst>
                <a:gd name="T0" fmla="*/ 0 w 57"/>
                <a:gd name="T1" fmla="*/ 0 h 56"/>
                <a:gd name="T2" fmla="*/ 57 w 57"/>
                <a:gd name="T3" fmla="*/ 28 h 56"/>
                <a:gd name="T4" fmla="*/ 0 w 57"/>
                <a:gd name="T5" fmla="*/ 56 h 56"/>
                <a:gd name="T6" fmla="*/ 0 w 57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6">
                  <a:moveTo>
                    <a:pt x="0" y="0"/>
                  </a:moveTo>
                  <a:lnTo>
                    <a:pt x="57" y="28"/>
                  </a:lnTo>
                  <a:lnTo>
                    <a:pt x="0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8F6F78A1-E300-45CD-B3F5-4E1F45D98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4" y="1043"/>
              <a:ext cx="456" cy="2488"/>
            </a:xfrm>
            <a:custGeom>
              <a:avLst/>
              <a:gdLst>
                <a:gd name="T0" fmla="*/ 0 w 456"/>
                <a:gd name="T1" fmla="*/ 0 h 2488"/>
                <a:gd name="T2" fmla="*/ 0 w 456"/>
                <a:gd name="T3" fmla="*/ 2488 h 2488"/>
                <a:gd name="T4" fmla="*/ 456 w 456"/>
                <a:gd name="T5" fmla="*/ 2488 h 2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6" h="2488">
                  <a:moveTo>
                    <a:pt x="0" y="0"/>
                  </a:moveTo>
                  <a:lnTo>
                    <a:pt x="0" y="2488"/>
                  </a:lnTo>
                  <a:lnTo>
                    <a:pt x="456" y="2488"/>
                  </a:lnTo>
                </a:path>
              </a:pathLst>
            </a:custGeom>
            <a:noFill/>
            <a:ln w="12700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5226002C-07A4-4EAA-85E6-75237CAAE6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2" y="3503"/>
              <a:ext cx="57" cy="57"/>
            </a:xfrm>
            <a:custGeom>
              <a:avLst/>
              <a:gdLst>
                <a:gd name="T0" fmla="*/ 0 w 57"/>
                <a:gd name="T1" fmla="*/ 0 h 57"/>
                <a:gd name="T2" fmla="*/ 57 w 57"/>
                <a:gd name="T3" fmla="*/ 28 h 57"/>
                <a:gd name="T4" fmla="*/ 0 w 57"/>
                <a:gd name="T5" fmla="*/ 57 h 57"/>
                <a:gd name="T6" fmla="*/ 0 w 57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0"/>
                  </a:moveTo>
                  <a:lnTo>
                    <a:pt x="57" y="28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0470B6E3-1C58-427A-A053-9352CA2B7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1" y="1043"/>
              <a:ext cx="433" cy="2488"/>
            </a:xfrm>
            <a:custGeom>
              <a:avLst/>
              <a:gdLst>
                <a:gd name="T0" fmla="*/ 433 w 433"/>
                <a:gd name="T1" fmla="*/ 0 h 2488"/>
                <a:gd name="T2" fmla="*/ 433 w 433"/>
                <a:gd name="T3" fmla="*/ 2488 h 2488"/>
                <a:gd name="T4" fmla="*/ 0 w 433"/>
                <a:gd name="T5" fmla="*/ 2488 h 2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3" h="2488">
                  <a:moveTo>
                    <a:pt x="433" y="0"/>
                  </a:moveTo>
                  <a:lnTo>
                    <a:pt x="433" y="2488"/>
                  </a:lnTo>
                  <a:lnTo>
                    <a:pt x="0" y="2488"/>
                  </a:lnTo>
                </a:path>
              </a:pathLst>
            </a:custGeom>
            <a:noFill/>
            <a:ln w="12700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4326F6E9-1AA7-4253-B47B-79D7846D0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2" y="3503"/>
              <a:ext cx="56" cy="57"/>
            </a:xfrm>
            <a:custGeom>
              <a:avLst/>
              <a:gdLst>
                <a:gd name="T0" fmla="*/ 56 w 56"/>
                <a:gd name="T1" fmla="*/ 57 h 57"/>
                <a:gd name="T2" fmla="*/ 0 w 56"/>
                <a:gd name="T3" fmla="*/ 28 h 57"/>
                <a:gd name="T4" fmla="*/ 56 w 56"/>
                <a:gd name="T5" fmla="*/ 0 h 57"/>
                <a:gd name="T6" fmla="*/ 56 w 56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7">
                  <a:moveTo>
                    <a:pt x="56" y="57"/>
                  </a:moveTo>
                  <a:lnTo>
                    <a:pt x="0" y="28"/>
                  </a:lnTo>
                  <a:lnTo>
                    <a:pt x="56" y="0"/>
                  </a:lnTo>
                  <a:lnTo>
                    <a:pt x="56" y="57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3959DF6C-D9D9-432B-9403-18F4C0AE3E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1" y="1043"/>
              <a:ext cx="433" cy="486"/>
            </a:xfrm>
            <a:custGeom>
              <a:avLst/>
              <a:gdLst>
                <a:gd name="T0" fmla="*/ 433 w 433"/>
                <a:gd name="T1" fmla="*/ 0 h 486"/>
                <a:gd name="T2" fmla="*/ 433 w 433"/>
                <a:gd name="T3" fmla="*/ 486 h 486"/>
                <a:gd name="T4" fmla="*/ 0 w 433"/>
                <a:gd name="T5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3" h="486">
                  <a:moveTo>
                    <a:pt x="433" y="0"/>
                  </a:moveTo>
                  <a:lnTo>
                    <a:pt x="433" y="486"/>
                  </a:lnTo>
                  <a:lnTo>
                    <a:pt x="0" y="486"/>
                  </a:lnTo>
                </a:path>
              </a:pathLst>
            </a:custGeom>
            <a:noFill/>
            <a:ln w="12700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89A6FDD5-50AF-488E-AC30-F200ABD7F1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2" y="1501"/>
              <a:ext cx="56" cy="56"/>
            </a:xfrm>
            <a:custGeom>
              <a:avLst/>
              <a:gdLst>
                <a:gd name="T0" fmla="*/ 56 w 56"/>
                <a:gd name="T1" fmla="*/ 56 h 56"/>
                <a:gd name="T2" fmla="*/ 0 w 56"/>
                <a:gd name="T3" fmla="*/ 28 h 56"/>
                <a:gd name="T4" fmla="*/ 56 w 56"/>
                <a:gd name="T5" fmla="*/ 0 h 56"/>
                <a:gd name="T6" fmla="*/ 56 w 56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6">
                  <a:moveTo>
                    <a:pt x="56" y="56"/>
                  </a:moveTo>
                  <a:lnTo>
                    <a:pt x="0" y="28"/>
                  </a:lnTo>
                  <a:lnTo>
                    <a:pt x="56" y="0"/>
                  </a:lnTo>
                  <a:lnTo>
                    <a:pt x="56" y="56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70A90ECE-159B-4C38-8FBB-C807E62F46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1" y="1043"/>
              <a:ext cx="433" cy="1156"/>
            </a:xfrm>
            <a:custGeom>
              <a:avLst/>
              <a:gdLst>
                <a:gd name="T0" fmla="*/ 433 w 433"/>
                <a:gd name="T1" fmla="*/ 0 h 1156"/>
                <a:gd name="T2" fmla="*/ 433 w 433"/>
                <a:gd name="T3" fmla="*/ 1156 h 1156"/>
                <a:gd name="T4" fmla="*/ 0 w 433"/>
                <a:gd name="T5" fmla="*/ 1156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3" h="1156">
                  <a:moveTo>
                    <a:pt x="433" y="0"/>
                  </a:moveTo>
                  <a:lnTo>
                    <a:pt x="433" y="1156"/>
                  </a:lnTo>
                  <a:lnTo>
                    <a:pt x="0" y="1156"/>
                  </a:lnTo>
                </a:path>
              </a:pathLst>
            </a:custGeom>
            <a:noFill/>
            <a:ln w="12700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2D866CF9-D25D-4B8D-8A9B-9EC67D95AC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2" y="2171"/>
              <a:ext cx="56" cy="56"/>
            </a:xfrm>
            <a:custGeom>
              <a:avLst/>
              <a:gdLst>
                <a:gd name="T0" fmla="*/ 56 w 56"/>
                <a:gd name="T1" fmla="*/ 56 h 56"/>
                <a:gd name="T2" fmla="*/ 0 w 56"/>
                <a:gd name="T3" fmla="*/ 28 h 56"/>
                <a:gd name="T4" fmla="*/ 56 w 56"/>
                <a:gd name="T5" fmla="*/ 0 h 56"/>
                <a:gd name="T6" fmla="*/ 56 w 56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6">
                  <a:moveTo>
                    <a:pt x="56" y="56"/>
                  </a:moveTo>
                  <a:lnTo>
                    <a:pt x="0" y="28"/>
                  </a:lnTo>
                  <a:lnTo>
                    <a:pt x="56" y="0"/>
                  </a:lnTo>
                  <a:lnTo>
                    <a:pt x="56" y="56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B26DDB76-6E0D-41D8-A618-65FCE0B83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1" y="1043"/>
              <a:ext cx="433" cy="1826"/>
            </a:xfrm>
            <a:custGeom>
              <a:avLst/>
              <a:gdLst>
                <a:gd name="T0" fmla="*/ 433 w 433"/>
                <a:gd name="T1" fmla="*/ 0 h 1826"/>
                <a:gd name="T2" fmla="*/ 433 w 433"/>
                <a:gd name="T3" fmla="*/ 1826 h 1826"/>
                <a:gd name="T4" fmla="*/ 0 w 433"/>
                <a:gd name="T5" fmla="*/ 1826 h 1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3" h="1826">
                  <a:moveTo>
                    <a:pt x="433" y="0"/>
                  </a:moveTo>
                  <a:lnTo>
                    <a:pt x="433" y="1826"/>
                  </a:lnTo>
                  <a:lnTo>
                    <a:pt x="0" y="1826"/>
                  </a:lnTo>
                </a:path>
              </a:pathLst>
            </a:custGeom>
            <a:noFill/>
            <a:ln w="12700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EA6B9499-745D-4B0C-BC0E-1AAEB6445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2" y="2840"/>
              <a:ext cx="56" cy="57"/>
            </a:xfrm>
            <a:custGeom>
              <a:avLst/>
              <a:gdLst>
                <a:gd name="T0" fmla="*/ 56 w 56"/>
                <a:gd name="T1" fmla="*/ 57 h 57"/>
                <a:gd name="T2" fmla="*/ 0 w 56"/>
                <a:gd name="T3" fmla="*/ 29 h 57"/>
                <a:gd name="T4" fmla="*/ 56 w 56"/>
                <a:gd name="T5" fmla="*/ 0 h 57"/>
                <a:gd name="T6" fmla="*/ 56 w 56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7">
                  <a:moveTo>
                    <a:pt x="56" y="57"/>
                  </a:moveTo>
                  <a:lnTo>
                    <a:pt x="0" y="29"/>
                  </a:lnTo>
                  <a:lnTo>
                    <a:pt x="56" y="0"/>
                  </a:lnTo>
                  <a:lnTo>
                    <a:pt x="56" y="57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FD17D805-219F-492A-A613-DF915FD997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4" y="1043"/>
              <a:ext cx="456" cy="1826"/>
            </a:xfrm>
            <a:custGeom>
              <a:avLst/>
              <a:gdLst>
                <a:gd name="T0" fmla="*/ 0 w 456"/>
                <a:gd name="T1" fmla="*/ 0 h 1826"/>
                <a:gd name="T2" fmla="*/ 0 w 456"/>
                <a:gd name="T3" fmla="*/ 1826 h 1826"/>
                <a:gd name="T4" fmla="*/ 456 w 456"/>
                <a:gd name="T5" fmla="*/ 1826 h 1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6" h="1826">
                  <a:moveTo>
                    <a:pt x="0" y="0"/>
                  </a:moveTo>
                  <a:lnTo>
                    <a:pt x="0" y="1826"/>
                  </a:lnTo>
                  <a:lnTo>
                    <a:pt x="456" y="1826"/>
                  </a:lnTo>
                </a:path>
              </a:pathLst>
            </a:custGeom>
            <a:noFill/>
            <a:ln w="12700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155DACC8-10B0-48D8-B090-0400D7D2D3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2" y="2840"/>
              <a:ext cx="57" cy="57"/>
            </a:xfrm>
            <a:custGeom>
              <a:avLst/>
              <a:gdLst>
                <a:gd name="T0" fmla="*/ 0 w 57"/>
                <a:gd name="T1" fmla="*/ 0 h 57"/>
                <a:gd name="T2" fmla="*/ 57 w 57"/>
                <a:gd name="T3" fmla="*/ 29 h 57"/>
                <a:gd name="T4" fmla="*/ 0 w 57"/>
                <a:gd name="T5" fmla="*/ 57 h 57"/>
                <a:gd name="T6" fmla="*/ 0 w 57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0"/>
                  </a:moveTo>
                  <a:lnTo>
                    <a:pt x="57" y="29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00ED439-4D74-4014-B84A-16309A053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5" y="538"/>
              <a:ext cx="938" cy="505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6F17219-2475-431E-89BA-FA933DE694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5" y="538"/>
              <a:ext cx="938" cy="505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9F76764-FFF8-40BB-80FD-61522ABBC5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9" y="731"/>
              <a:ext cx="707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Capital Schemes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1ABF402-7052-49AE-A37A-670FEA1C25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" y="846"/>
              <a:ext cx="400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Manager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66147C7-EBD0-4386-A4B5-A367F4AD0D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" y="1276"/>
              <a:ext cx="937" cy="505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139E31B-A60A-4F5E-9F1A-4432C0286C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" y="1276"/>
              <a:ext cx="937" cy="505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80B72B4-C2C0-4F1A-B059-2C42DAC7DD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7" y="1354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94CC89A-BA01-417B-B6A6-9BB7806040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3" y="1469"/>
              <a:ext cx="707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Capital Schemes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136C15D-109D-4398-8ADA-13BC34F60B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6" y="1583"/>
              <a:ext cx="698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Project Manager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A8FDE28-5C36-413E-AA84-66854A7D85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" y="1946"/>
              <a:ext cx="937" cy="505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40892CA-516B-4491-9B32-C8F80382C6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" y="1946"/>
              <a:ext cx="937" cy="505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353AB34-B79C-4566-8375-8C229C4A85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4" y="2253"/>
              <a:ext cx="961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Graduate Civil Engineer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F0A0BAD0-D6EF-4066-AC2A-257FBB7A6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" y="3279"/>
              <a:ext cx="937" cy="505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4ECDAEA7-A858-45E5-92C0-56FCEDDDD3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" y="3279"/>
              <a:ext cx="937" cy="505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C3296D5-ABCC-4958-99D8-7DBABB4512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7" y="3470"/>
              <a:ext cx="702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Capital Project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578F755A-C157-4B54-998C-A113B20105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6" y="3587"/>
              <a:ext cx="39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Manager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B73F6DB-E198-463B-B482-3D06F76F32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4" y="3279"/>
              <a:ext cx="938" cy="505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DC74FC8-5B79-4F08-AECB-93DBFA297F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4" y="3279"/>
              <a:ext cx="938" cy="505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22A274A8-1A68-4F0D-AF4F-0A8844B12A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1" y="3470"/>
              <a:ext cx="817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Highways Project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7FF6749F-7610-4FF8-93BA-373446553F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" y="3587"/>
              <a:ext cx="89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Manager (Contractor)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7FB35006-894C-41E5-AD8F-2A2042DF9E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4" y="1276"/>
              <a:ext cx="938" cy="505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3858517E-C8D5-4FC4-8F58-FCFC94A604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4" y="1276"/>
              <a:ext cx="938" cy="505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8CC0972-58CD-4BDE-B576-0BACDCE563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5" y="1469"/>
              <a:ext cx="711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Civil Engineering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7F605575-703C-4453-85CC-82D0C97FC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1" y="1583"/>
              <a:ext cx="477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Apprentice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F980454-2771-4D59-9707-6B9E709FB6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4" y="1946"/>
              <a:ext cx="938" cy="505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839C97C-C19F-42E5-B509-BFA341F8B0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4" y="1946"/>
              <a:ext cx="938" cy="505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92900379-1CF0-4644-885F-E3DD0F7575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1" y="2197"/>
              <a:ext cx="620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Clerk of Works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E6799B0-89E7-44E0-85CD-6C51DF239C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4" y="2616"/>
              <a:ext cx="938" cy="505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B135075B-E83C-403A-8038-A4DCE424F2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4" y="2616"/>
              <a:ext cx="938" cy="505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5D9B4D5C-EB1F-426C-A923-7C0ECFBA50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4" y="2751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47F5A3A2-7EAC-47EC-A0C6-5DD040EA8F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5" y="2867"/>
              <a:ext cx="592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Administrator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C21EAC3E-B241-4D22-B8E2-E2777328B6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" y="2616"/>
              <a:ext cx="937" cy="505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94B0E298-723C-475B-A3F3-CDB22DAA46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" y="2616"/>
              <a:ext cx="937" cy="505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DC35380-F550-472F-992B-5C2720A4A7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4" y="2867"/>
              <a:ext cx="961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Graduate Civil Engineer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43640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F34AB93-D364-F23D-5E45-28500694890D}"/>
              </a:ext>
            </a:extLst>
          </p:cNvPr>
          <p:cNvSpPr txBox="1"/>
          <p:nvPr/>
        </p:nvSpPr>
        <p:spPr>
          <a:xfrm>
            <a:off x="9534525" y="202168"/>
            <a:ext cx="3638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Highways and Transport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4DEBB1DF-2C4E-44B0-B7B3-60558D817DF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57175" y="122238"/>
            <a:ext cx="11426825" cy="6613525"/>
            <a:chOff x="162" y="77"/>
            <a:chExt cx="7198" cy="4166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DE0FF1D1-B575-455E-8A19-C9E545248404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62" y="77"/>
              <a:ext cx="7104" cy="4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6" name="Group 205">
              <a:extLst>
                <a:ext uri="{FF2B5EF4-FFF2-40B4-BE49-F238E27FC236}">
                  <a16:creationId xmlns:a16="http://schemas.microsoft.com/office/drawing/2014/main" id="{58681766-0856-4018-A165-61E81E1210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9" y="82"/>
              <a:ext cx="7191" cy="4043"/>
              <a:chOff x="169" y="82"/>
              <a:chExt cx="7191" cy="4043"/>
            </a:xfrm>
          </p:grpSpPr>
          <p:sp>
            <p:nvSpPr>
              <p:cNvPr id="103" name="Freeform 5">
                <a:extLst>
                  <a:ext uri="{FF2B5EF4-FFF2-40B4-BE49-F238E27FC236}">
                    <a16:creationId xmlns:a16="http://schemas.microsoft.com/office/drawing/2014/main" id="{23D01034-6A5D-4202-B6C7-0A2DC95B0B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6" y="711"/>
                <a:ext cx="1098" cy="93"/>
              </a:xfrm>
              <a:custGeom>
                <a:avLst/>
                <a:gdLst>
                  <a:gd name="T0" fmla="*/ 0 w 1098"/>
                  <a:gd name="T1" fmla="*/ 0 h 93"/>
                  <a:gd name="T2" fmla="*/ 0 w 1098"/>
                  <a:gd name="T3" fmla="*/ 67 h 93"/>
                  <a:gd name="T4" fmla="*/ 1098 w 1098"/>
                  <a:gd name="T5" fmla="*/ 67 h 93"/>
                  <a:gd name="T6" fmla="*/ 1098 w 1098"/>
                  <a:gd name="T7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98" h="93">
                    <a:moveTo>
                      <a:pt x="0" y="0"/>
                    </a:moveTo>
                    <a:lnTo>
                      <a:pt x="0" y="67"/>
                    </a:lnTo>
                    <a:lnTo>
                      <a:pt x="1098" y="67"/>
                    </a:lnTo>
                    <a:lnTo>
                      <a:pt x="1098" y="93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4" name="Freeform 6">
                <a:extLst>
                  <a:ext uri="{FF2B5EF4-FFF2-40B4-BE49-F238E27FC236}">
                    <a16:creationId xmlns:a16="http://schemas.microsoft.com/office/drawing/2014/main" id="{F166C9D1-454B-41F8-8270-468848274A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6" y="800"/>
                <a:ext cx="36" cy="29"/>
              </a:xfrm>
              <a:custGeom>
                <a:avLst/>
                <a:gdLst>
                  <a:gd name="T0" fmla="*/ 36 w 36"/>
                  <a:gd name="T1" fmla="*/ 0 h 29"/>
                  <a:gd name="T2" fmla="*/ 18 w 36"/>
                  <a:gd name="T3" fmla="*/ 29 h 29"/>
                  <a:gd name="T4" fmla="*/ 0 w 36"/>
                  <a:gd name="T5" fmla="*/ 0 h 29"/>
                  <a:gd name="T6" fmla="*/ 36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36" y="0"/>
                    </a:moveTo>
                    <a:lnTo>
                      <a:pt x="18" y="29"/>
                    </a:lnTo>
                    <a:lnTo>
                      <a:pt x="0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5" name="Freeform 7">
                <a:extLst>
                  <a:ext uri="{FF2B5EF4-FFF2-40B4-BE49-F238E27FC236}">
                    <a16:creationId xmlns:a16="http://schemas.microsoft.com/office/drawing/2014/main" id="{7C0CF815-3D28-4FFA-BE3B-E1C4C9F665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6" y="711"/>
                <a:ext cx="2167" cy="93"/>
              </a:xfrm>
              <a:custGeom>
                <a:avLst/>
                <a:gdLst>
                  <a:gd name="T0" fmla="*/ 0 w 2167"/>
                  <a:gd name="T1" fmla="*/ 0 h 93"/>
                  <a:gd name="T2" fmla="*/ 0 w 2167"/>
                  <a:gd name="T3" fmla="*/ 67 h 93"/>
                  <a:gd name="T4" fmla="*/ 2167 w 2167"/>
                  <a:gd name="T5" fmla="*/ 67 h 93"/>
                  <a:gd name="T6" fmla="*/ 2167 w 2167"/>
                  <a:gd name="T7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7" h="93">
                    <a:moveTo>
                      <a:pt x="0" y="0"/>
                    </a:moveTo>
                    <a:lnTo>
                      <a:pt x="0" y="67"/>
                    </a:lnTo>
                    <a:lnTo>
                      <a:pt x="2167" y="67"/>
                    </a:lnTo>
                    <a:lnTo>
                      <a:pt x="2167" y="93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6" name="Freeform 8">
                <a:extLst>
                  <a:ext uri="{FF2B5EF4-FFF2-40B4-BE49-F238E27FC236}">
                    <a16:creationId xmlns:a16="http://schemas.microsoft.com/office/drawing/2014/main" id="{D413481B-DC70-4F17-8826-1182F8256B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5" y="800"/>
                <a:ext cx="36" cy="29"/>
              </a:xfrm>
              <a:custGeom>
                <a:avLst/>
                <a:gdLst>
                  <a:gd name="T0" fmla="*/ 36 w 36"/>
                  <a:gd name="T1" fmla="*/ 0 h 29"/>
                  <a:gd name="T2" fmla="*/ 18 w 36"/>
                  <a:gd name="T3" fmla="*/ 29 h 29"/>
                  <a:gd name="T4" fmla="*/ 0 w 36"/>
                  <a:gd name="T5" fmla="*/ 0 h 29"/>
                  <a:gd name="T6" fmla="*/ 36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36" y="0"/>
                    </a:moveTo>
                    <a:lnTo>
                      <a:pt x="18" y="29"/>
                    </a:lnTo>
                    <a:lnTo>
                      <a:pt x="0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7" name="Freeform 9">
                <a:extLst>
                  <a:ext uri="{FF2B5EF4-FFF2-40B4-BE49-F238E27FC236}">
                    <a16:creationId xmlns:a16="http://schemas.microsoft.com/office/drawing/2014/main" id="{D4039B7B-1439-4C79-AA8B-0A4F6B2D3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6" y="711"/>
                <a:ext cx="3236" cy="93"/>
              </a:xfrm>
              <a:custGeom>
                <a:avLst/>
                <a:gdLst>
                  <a:gd name="T0" fmla="*/ 0 w 3236"/>
                  <a:gd name="T1" fmla="*/ 0 h 93"/>
                  <a:gd name="T2" fmla="*/ 0 w 3236"/>
                  <a:gd name="T3" fmla="*/ 67 h 93"/>
                  <a:gd name="T4" fmla="*/ 3236 w 3236"/>
                  <a:gd name="T5" fmla="*/ 67 h 93"/>
                  <a:gd name="T6" fmla="*/ 3236 w 3236"/>
                  <a:gd name="T7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36" h="93">
                    <a:moveTo>
                      <a:pt x="0" y="0"/>
                    </a:moveTo>
                    <a:lnTo>
                      <a:pt x="0" y="67"/>
                    </a:lnTo>
                    <a:lnTo>
                      <a:pt x="3236" y="67"/>
                    </a:lnTo>
                    <a:lnTo>
                      <a:pt x="3236" y="93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8" name="Freeform 10">
                <a:extLst>
                  <a:ext uri="{FF2B5EF4-FFF2-40B4-BE49-F238E27FC236}">
                    <a16:creationId xmlns:a16="http://schemas.microsoft.com/office/drawing/2014/main" id="{9A3B743B-C62F-4483-AF64-E39D269D29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4" y="801"/>
                <a:ext cx="36" cy="28"/>
              </a:xfrm>
              <a:custGeom>
                <a:avLst/>
                <a:gdLst>
                  <a:gd name="T0" fmla="*/ 36 w 36"/>
                  <a:gd name="T1" fmla="*/ 0 h 28"/>
                  <a:gd name="T2" fmla="*/ 18 w 36"/>
                  <a:gd name="T3" fmla="*/ 28 h 28"/>
                  <a:gd name="T4" fmla="*/ 0 w 36"/>
                  <a:gd name="T5" fmla="*/ 0 h 28"/>
                  <a:gd name="T6" fmla="*/ 36 w 36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8">
                    <a:moveTo>
                      <a:pt x="36" y="0"/>
                    </a:moveTo>
                    <a:lnTo>
                      <a:pt x="18" y="28"/>
                    </a:lnTo>
                    <a:lnTo>
                      <a:pt x="0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9" name="Line 11">
                <a:extLst>
                  <a:ext uri="{FF2B5EF4-FFF2-40B4-BE49-F238E27FC236}">
                    <a16:creationId xmlns:a16="http://schemas.microsoft.com/office/drawing/2014/main" id="{D94AB273-5FF3-499C-A55A-0065E221B0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711"/>
                <a:ext cx="0" cy="93"/>
              </a:xfrm>
              <a:prstGeom prst="line">
                <a:avLst/>
              </a:pr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0" name="Freeform 12">
                <a:extLst>
                  <a:ext uri="{FF2B5EF4-FFF2-40B4-BE49-F238E27FC236}">
                    <a16:creationId xmlns:a16="http://schemas.microsoft.com/office/drawing/2014/main" id="{1328E8C9-0A5B-448A-A417-2E63DE317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8" y="800"/>
                <a:ext cx="36" cy="29"/>
              </a:xfrm>
              <a:custGeom>
                <a:avLst/>
                <a:gdLst>
                  <a:gd name="T0" fmla="*/ 36 w 36"/>
                  <a:gd name="T1" fmla="*/ 0 h 29"/>
                  <a:gd name="T2" fmla="*/ 18 w 36"/>
                  <a:gd name="T3" fmla="*/ 29 h 29"/>
                  <a:gd name="T4" fmla="*/ 0 w 36"/>
                  <a:gd name="T5" fmla="*/ 0 h 29"/>
                  <a:gd name="T6" fmla="*/ 36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36" y="0"/>
                    </a:moveTo>
                    <a:lnTo>
                      <a:pt x="18" y="29"/>
                    </a:lnTo>
                    <a:lnTo>
                      <a:pt x="0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1" name="Freeform 13">
                <a:extLst>
                  <a:ext uri="{FF2B5EF4-FFF2-40B4-BE49-F238E27FC236}">
                    <a16:creationId xmlns:a16="http://schemas.microsoft.com/office/drawing/2014/main" id="{DEFAFCE1-1836-4FF9-B4FE-0A32DD6DA4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" y="338"/>
                <a:ext cx="1569" cy="93"/>
              </a:xfrm>
              <a:custGeom>
                <a:avLst/>
                <a:gdLst>
                  <a:gd name="T0" fmla="*/ 1569 w 1569"/>
                  <a:gd name="T1" fmla="*/ 0 h 93"/>
                  <a:gd name="T2" fmla="*/ 1569 w 1569"/>
                  <a:gd name="T3" fmla="*/ 66 h 93"/>
                  <a:gd name="T4" fmla="*/ 0 w 1569"/>
                  <a:gd name="T5" fmla="*/ 66 h 93"/>
                  <a:gd name="T6" fmla="*/ 0 w 1569"/>
                  <a:gd name="T7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9" h="93">
                    <a:moveTo>
                      <a:pt x="1569" y="0"/>
                    </a:moveTo>
                    <a:lnTo>
                      <a:pt x="1569" y="66"/>
                    </a:lnTo>
                    <a:lnTo>
                      <a:pt x="0" y="66"/>
                    </a:lnTo>
                    <a:lnTo>
                      <a:pt x="0" y="93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2" name="Freeform 14">
                <a:extLst>
                  <a:ext uri="{FF2B5EF4-FFF2-40B4-BE49-F238E27FC236}">
                    <a16:creationId xmlns:a16="http://schemas.microsoft.com/office/drawing/2014/main" id="{69AF1E01-9D37-48AA-BAEA-99CD9EC7F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" y="427"/>
                <a:ext cx="36" cy="29"/>
              </a:xfrm>
              <a:custGeom>
                <a:avLst/>
                <a:gdLst>
                  <a:gd name="T0" fmla="*/ 36 w 36"/>
                  <a:gd name="T1" fmla="*/ 0 h 29"/>
                  <a:gd name="T2" fmla="*/ 18 w 36"/>
                  <a:gd name="T3" fmla="*/ 29 h 29"/>
                  <a:gd name="T4" fmla="*/ 0 w 36"/>
                  <a:gd name="T5" fmla="*/ 0 h 29"/>
                  <a:gd name="T6" fmla="*/ 36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36" y="0"/>
                    </a:moveTo>
                    <a:lnTo>
                      <a:pt x="18" y="29"/>
                    </a:lnTo>
                    <a:lnTo>
                      <a:pt x="0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3" name="Freeform 15">
                <a:extLst>
                  <a:ext uri="{FF2B5EF4-FFF2-40B4-BE49-F238E27FC236}">
                    <a16:creationId xmlns:a16="http://schemas.microsoft.com/office/drawing/2014/main" id="{F345A92D-D3DB-4FEC-BF29-C70D66FA09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" y="711"/>
                <a:ext cx="283" cy="246"/>
              </a:xfrm>
              <a:custGeom>
                <a:avLst/>
                <a:gdLst>
                  <a:gd name="T0" fmla="*/ 283 w 283"/>
                  <a:gd name="T1" fmla="*/ 0 h 246"/>
                  <a:gd name="T2" fmla="*/ 283 w 283"/>
                  <a:gd name="T3" fmla="*/ 74 h 246"/>
                  <a:gd name="T4" fmla="*/ 0 w 283"/>
                  <a:gd name="T5" fmla="*/ 74 h 246"/>
                  <a:gd name="T6" fmla="*/ 0 w 283"/>
                  <a:gd name="T7" fmla="*/ 246 h 246"/>
                  <a:gd name="T8" fmla="*/ 69 w 283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246">
                    <a:moveTo>
                      <a:pt x="283" y="0"/>
                    </a:moveTo>
                    <a:lnTo>
                      <a:pt x="283" y="74"/>
                    </a:lnTo>
                    <a:lnTo>
                      <a:pt x="0" y="74"/>
                    </a:lnTo>
                    <a:lnTo>
                      <a:pt x="0" y="246"/>
                    </a:lnTo>
                    <a:lnTo>
                      <a:pt x="69" y="246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4" name="Freeform 16">
                <a:extLst>
                  <a:ext uri="{FF2B5EF4-FFF2-40B4-BE49-F238E27FC236}">
                    <a16:creationId xmlns:a16="http://schemas.microsoft.com/office/drawing/2014/main" id="{D3EB1DE3-197F-4D8D-AF26-8CC58BD5F9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" y="942"/>
                <a:ext cx="36" cy="29"/>
              </a:xfrm>
              <a:custGeom>
                <a:avLst/>
                <a:gdLst>
                  <a:gd name="T0" fmla="*/ 0 w 36"/>
                  <a:gd name="T1" fmla="*/ 0 h 29"/>
                  <a:gd name="T2" fmla="*/ 36 w 36"/>
                  <a:gd name="T3" fmla="*/ 15 h 29"/>
                  <a:gd name="T4" fmla="*/ 0 w 36"/>
                  <a:gd name="T5" fmla="*/ 29 h 29"/>
                  <a:gd name="T6" fmla="*/ 0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0" y="0"/>
                    </a:moveTo>
                    <a:lnTo>
                      <a:pt x="36" y="15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5" name="Freeform 17">
                <a:extLst>
                  <a:ext uri="{FF2B5EF4-FFF2-40B4-BE49-F238E27FC236}">
                    <a16:creationId xmlns:a16="http://schemas.microsoft.com/office/drawing/2014/main" id="{B707893B-3D45-4BF7-B503-37A29B500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" y="711"/>
                <a:ext cx="283" cy="585"/>
              </a:xfrm>
              <a:custGeom>
                <a:avLst/>
                <a:gdLst>
                  <a:gd name="T0" fmla="*/ 283 w 283"/>
                  <a:gd name="T1" fmla="*/ 0 h 585"/>
                  <a:gd name="T2" fmla="*/ 283 w 283"/>
                  <a:gd name="T3" fmla="*/ 74 h 585"/>
                  <a:gd name="T4" fmla="*/ 0 w 283"/>
                  <a:gd name="T5" fmla="*/ 74 h 585"/>
                  <a:gd name="T6" fmla="*/ 0 w 283"/>
                  <a:gd name="T7" fmla="*/ 585 h 585"/>
                  <a:gd name="T8" fmla="*/ 69 w 283"/>
                  <a:gd name="T9" fmla="*/ 585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585">
                    <a:moveTo>
                      <a:pt x="283" y="0"/>
                    </a:moveTo>
                    <a:lnTo>
                      <a:pt x="283" y="74"/>
                    </a:lnTo>
                    <a:lnTo>
                      <a:pt x="0" y="74"/>
                    </a:lnTo>
                    <a:lnTo>
                      <a:pt x="0" y="585"/>
                    </a:lnTo>
                    <a:lnTo>
                      <a:pt x="69" y="585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6" name="Freeform 18">
                <a:extLst>
                  <a:ext uri="{FF2B5EF4-FFF2-40B4-BE49-F238E27FC236}">
                    <a16:creationId xmlns:a16="http://schemas.microsoft.com/office/drawing/2014/main" id="{D5D82F81-DBCE-4004-94D7-0A6F1D92EF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" y="1281"/>
                <a:ext cx="36" cy="29"/>
              </a:xfrm>
              <a:custGeom>
                <a:avLst/>
                <a:gdLst>
                  <a:gd name="T0" fmla="*/ 0 w 36"/>
                  <a:gd name="T1" fmla="*/ 0 h 29"/>
                  <a:gd name="T2" fmla="*/ 36 w 36"/>
                  <a:gd name="T3" fmla="*/ 15 h 29"/>
                  <a:gd name="T4" fmla="*/ 0 w 36"/>
                  <a:gd name="T5" fmla="*/ 29 h 29"/>
                  <a:gd name="T6" fmla="*/ 0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0" y="0"/>
                    </a:moveTo>
                    <a:lnTo>
                      <a:pt x="36" y="15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7" name="Freeform 19">
                <a:extLst>
                  <a:ext uri="{FF2B5EF4-FFF2-40B4-BE49-F238E27FC236}">
                    <a16:creationId xmlns:a16="http://schemas.microsoft.com/office/drawing/2014/main" id="{8AA3880C-8849-468D-B625-1AAC37B4D3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" y="711"/>
                <a:ext cx="283" cy="924"/>
              </a:xfrm>
              <a:custGeom>
                <a:avLst/>
                <a:gdLst>
                  <a:gd name="T0" fmla="*/ 283 w 283"/>
                  <a:gd name="T1" fmla="*/ 0 h 924"/>
                  <a:gd name="T2" fmla="*/ 283 w 283"/>
                  <a:gd name="T3" fmla="*/ 74 h 924"/>
                  <a:gd name="T4" fmla="*/ 0 w 283"/>
                  <a:gd name="T5" fmla="*/ 74 h 924"/>
                  <a:gd name="T6" fmla="*/ 0 w 283"/>
                  <a:gd name="T7" fmla="*/ 924 h 924"/>
                  <a:gd name="T8" fmla="*/ 69 w 283"/>
                  <a:gd name="T9" fmla="*/ 924 h 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924">
                    <a:moveTo>
                      <a:pt x="283" y="0"/>
                    </a:moveTo>
                    <a:lnTo>
                      <a:pt x="283" y="74"/>
                    </a:lnTo>
                    <a:lnTo>
                      <a:pt x="0" y="74"/>
                    </a:lnTo>
                    <a:lnTo>
                      <a:pt x="0" y="924"/>
                    </a:lnTo>
                    <a:lnTo>
                      <a:pt x="69" y="924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8" name="Freeform 20">
                <a:extLst>
                  <a:ext uri="{FF2B5EF4-FFF2-40B4-BE49-F238E27FC236}">
                    <a16:creationId xmlns:a16="http://schemas.microsoft.com/office/drawing/2014/main" id="{72BF5EAC-A6B0-4BE0-98B9-2CC1FEB57A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" y="1620"/>
                <a:ext cx="36" cy="29"/>
              </a:xfrm>
              <a:custGeom>
                <a:avLst/>
                <a:gdLst>
                  <a:gd name="T0" fmla="*/ 0 w 36"/>
                  <a:gd name="T1" fmla="*/ 0 h 29"/>
                  <a:gd name="T2" fmla="*/ 36 w 36"/>
                  <a:gd name="T3" fmla="*/ 15 h 29"/>
                  <a:gd name="T4" fmla="*/ 0 w 36"/>
                  <a:gd name="T5" fmla="*/ 29 h 29"/>
                  <a:gd name="T6" fmla="*/ 0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0" y="0"/>
                    </a:moveTo>
                    <a:lnTo>
                      <a:pt x="36" y="15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9" name="Freeform 21">
                <a:extLst>
                  <a:ext uri="{FF2B5EF4-FFF2-40B4-BE49-F238E27FC236}">
                    <a16:creationId xmlns:a16="http://schemas.microsoft.com/office/drawing/2014/main" id="{5B517A78-7C9B-461B-B0B3-2F25A235BA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" y="711"/>
                <a:ext cx="283" cy="1263"/>
              </a:xfrm>
              <a:custGeom>
                <a:avLst/>
                <a:gdLst>
                  <a:gd name="T0" fmla="*/ 283 w 283"/>
                  <a:gd name="T1" fmla="*/ 0 h 1263"/>
                  <a:gd name="T2" fmla="*/ 283 w 283"/>
                  <a:gd name="T3" fmla="*/ 74 h 1263"/>
                  <a:gd name="T4" fmla="*/ 0 w 283"/>
                  <a:gd name="T5" fmla="*/ 74 h 1263"/>
                  <a:gd name="T6" fmla="*/ 0 w 283"/>
                  <a:gd name="T7" fmla="*/ 1263 h 1263"/>
                  <a:gd name="T8" fmla="*/ 69 w 283"/>
                  <a:gd name="T9" fmla="*/ 1263 h 1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1263">
                    <a:moveTo>
                      <a:pt x="283" y="0"/>
                    </a:moveTo>
                    <a:lnTo>
                      <a:pt x="283" y="74"/>
                    </a:lnTo>
                    <a:lnTo>
                      <a:pt x="0" y="74"/>
                    </a:lnTo>
                    <a:lnTo>
                      <a:pt x="0" y="1263"/>
                    </a:lnTo>
                    <a:lnTo>
                      <a:pt x="69" y="1263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0" name="Freeform 22">
                <a:extLst>
                  <a:ext uri="{FF2B5EF4-FFF2-40B4-BE49-F238E27FC236}">
                    <a16:creationId xmlns:a16="http://schemas.microsoft.com/office/drawing/2014/main" id="{BB3C73EC-43EF-4E10-8ED5-32CB7CF9AF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" y="1959"/>
                <a:ext cx="36" cy="29"/>
              </a:xfrm>
              <a:custGeom>
                <a:avLst/>
                <a:gdLst>
                  <a:gd name="T0" fmla="*/ 0 w 36"/>
                  <a:gd name="T1" fmla="*/ 0 h 29"/>
                  <a:gd name="T2" fmla="*/ 36 w 36"/>
                  <a:gd name="T3" fmla="*/ 15 h 29"/>
                  <a:gd name="T4" fmla="*/ 0 w 36"/>
                  <a:gd name="T5" fmla="*/ 29 h 29"/>
                  <a:gd name="T6" fmla="*/ 0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0" y="0"/>
                    </a:moveTo>
                    <a:lnTo>
                      <a:pt x="36" y="15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1" name="Freeform 23">
                <a:extLst>
                  <a:ext uri="{FF2B5EF4-FFF2-40B4-BE49-F238E27FC236}">
                    <a16:creationId xmlns:a16="http://schemas.microsoft.com/office/drawing/2014/main" id="{FD921D4B-B54F-4A13-89A6-789B45832B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" y="711"/>
                <a:ext cx="283" cy="1602"/>
              </a:xfrm>
              <a:custGeom>
                <a:avLst/>
                <a:gdLst>
                  <a:gd name="T0" fmla="*/ 283 w 283"/>
                  <a:gd name="T1" fmla="*/ 0 h 1602"/>
                  <a:gd name="T2" fmla="*/ 283 w 283"/>
                  <a:gd name="T3" fmla="*/ 74 h 1602"/>
                  <a:gd name="T4" fmla="*/ 0 w 283"/>
                  <a:gd name="T5" fmla="*/ 74 h 1602"/>
                  <a:gd name="T6" fmla="*/ 0 w 283"/>
                  <a:gd name="T7" fmla="*/ 1602 h 1602"/>
                  <a:gd name="T8" fmla="*/ 69 w 283"/>
                  <a:gd name="T9" fmla="*/ 1602 h 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1602">
                    <a:moveTo>
                      <a:pt x="283" y="0"/>
                    </a:moveTo>
                    <a:lnTo>
                      <a:pt x="283" y="74"/>
                    </a:lnTo>
                    <a:lnTo>
                      <a:pt x="0" y="74"/>
                    </a:lnTo>
                    <a:lnTo>
                      <a:pt x="0" y="1602"/>
                    </a:lnTo>
                    <a:lnTo>
                      <a:pt x="69" y="1602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2" name="Freeform 24">
                <a:extLst>
                  <a:ext uri="{FF2B5EF4-FFF2-40B4-BE49-F238E27FC236}">
                    <a16:creationId xmlns:a16="http://schemas.microsoft.com/office/drawing/2014/main" id="{6E4B8516-11C0-4E4F-9929-5FE6D2811E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" y="2298"/>
                <a:ext cx="36" cy="29"/>
              </a:xfrm>
              <a:custGeom>
                <a:avLst/>
                <a:gdLst>
                  <a:gd name="T0" fmla="*/ 0 w 36"/>
                  <a:gd name="T1" fmla="*/ 0 h 29"/>
                  <a:gd name="T2" fmla="*/ 36 w 36"/>
                  <a:gd name="T3" fmla="*/ 15 h 29"/>
                  <a:gd name="T4" fmla="*/ 0 w 36"/>
                  <a:gd name="T5" fmla="*/ 29 h 29"/>
                  <a:gd name="T6" fmla="*/ 0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0" y="0"/>
                    </a:moveTo>
                    <a:lnTo>
                      <a:pt x="36" y="15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3" name="Freeform 25">
                <a:extLst>
                  <a:ext uri="{FF2B5EF4-FFF2-40B4-BE49-F238E27FC236}">
                    <a16:creationId xmlns:a16="http://schemas.microsoft.com/office/drawing/2014/main" id="{937625B4-05FA-41EC-A753-E689E13A3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" y="711"/>
                <a:ext cx="283" cy="1940"/>
              </a:xfrm>
              <a:custGeom>
                <a:avLst/>
                <a:gdLst>
                  <a:gd name="T0" fmla="*/ 283 w 283"/>
                  <a:gd name="T1" fmla="*/ 0 h 1940"/>
                  <a:gd name="T2" fmla="*/ 283 w 283"/>
                  <a:gd name="T3" fmla="*/ 74 h 1940"/>
                  <a:gd name="T4" fmla="*/ 0 w 283"/>
                  <a:gd name="T5" fmla="*/ 74 h 1940"/>
                  <a:gd name="T6" fmla="*/ 0 w 283"/>
                  <a:gd name="T7" fmla="*/ 1940 h 1940"/>
                  <a:gd name="T8" fmla="*/ 69 w 283"/>
                  <a:gd name="T9" fmla="*/ 1940 h 1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1940">
                    <a:moveTo>
                      <a:pt x="283" y="0"/>
                    </a:moveTo>
                    <a:lnTo>
                      <a:pt x="283" y="74"/>
                    </a:lnTo>
                    <a:lnTo>
                      <a:pt x="0" y="74"/>
                    </a:lnTo>
                    <a:lnTo>
                      <a:pt x="0" y="1940"/>
                    </a:lnTo>
                    <a:lnTo>
                      <a:pt x="69" y="1940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4" name="Freeform 26">
                <a:extLst>
                  <a:ext uri="{FF2B5EF4-FFF2-40B4-BE49-F238E27FC236}">
                    <a16:creationId xmlns:a16="http://schemas.microsoft.com/office/drawing/2014/main" id="{B307AA5C-DB8E-47FB-861B-FEC870924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" y="2637"/>
                <a:ext cx="36" cy="29"/>
              </a:xfrm>
              <a:custGeom>
                <a:avLst/>
                <a:gdLst>
                  <a:gd name="T0" fmla="*/ 0 w 36"/>
                  <a:gd name="T1" fmla="*/ 0 h 29"/>
                  <a:gd name="T2" fmla="*/ 36 w 36"/>
                  <a:gd name="T3" fmla="*/ 14 h 29"/>
                  <a:gd name="T4" fmla="*/ 0 w 36"/>
                  <a:gd name="T5" fmla="*/ 29 h 29"/>
                  <a:gd name="T6" fmla="*/ 0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0" y="0"/>
                    </a:moveTo>
                    <a:lnTo>
                      <a:pt x="36" y="14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5" name="Freeform 27">
                <a:extLst>
                  <a:ext uri="{FF2B5EF4-FFF2-40B4-BE49-F238E27FC236}">
                    <a16:creationId xmlns:a16="http://schemas.microsoft.com/office/drawing/2014/main" id="{A742F70A-1F05-487C-9C18-2B648F9529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5" y="338"/>
                <a:ext cx="624" cy="93"/>
              </a:xfrm>
              <a:custGeom>
                <a:avLst/>
                <a:gdLst>
                  <a:gd name="T0" fmla="*/ 0 w 624"/>
                  <a:gd name="T1" fmla="*/ 0 h 93"/>
                  <a:gd name="T2" fmla="*/ 0 w 624"/>
                  <a:gd name="T3" fmla="*/ 66 h 93"/>
                  <a:gd name="T4" fmla="*/ 624 w 624"/>
                  <a:gd name="T5" fmla="*/ 66 h 93"/>
                  <a:gd name="T6" fmla="*/ 624 w 624"/>
                  <a:gd name="T7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4" h="93">
                    <a:moveTo>
                      <a:pt x="0" y="0"/>
                    </a:moveTo>
                    <a:lnTo>
                      <a:pt x="0" y="66"/>
                    </a:lnTo>
                    <a:lnTo>
                      <a:pt x="624" y="66"/>
                    </a:lnTo>
                    <a:lnTo>
                      <a:pt x="624" y="93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6" name="Freeform 28">
                <a:extLst>
                  <a:ext uri="{FF2B5EF4-FFF2-40B4-BE49-F238E27FC236}">
                    <a16:creationId xmlns:a16="http://schemas.microsoft.com/office/drawing/2014/main" id="{E21DD23B-CC3F-4F01-9D29-B0F7C7EEF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2" y="427"/>
                <a:ext cx="35" cy="29"/>
              </a:xfrm>
              <a:custGeom>
                <a:avLst/>
                <a:gdLst>
                  <a:gd name="T0" fmla="*/ 35 w 35"/>
                  <a:gd name="T1" fmla="*/ 0 h 29"/>
                  <a:gd name="T2" fmla="*/ 17 w 35"/>
                  <a:gd name="T3" fmla="*/ 29 h 29"/>
                  <a:gd name="T4" fmla="*/ 0 w 35"/>
                  <a:gd name="T5" fmla="*/ 0 h 29"/>
                  <a:gd name="T6" fmla="*/ 35 w 35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29">
                    <a:moveTo>
                      <a:pt x="35" y="0"/>
                    </a:moveTo>
                    <a:lnTo>
                      <a:pt x="17" y="29"/>
                    </a:lnTo>
                    <a:lnTo>
                      <a:pt x="0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7" name="Freeform 29">
                <a:extLst>
                  <a:ext uri="{FF2B5EF4-FFF2-40B4-BE49-F238E27FC236}">
                    <a16:creationId xmlns:a16="http://schemas.microsoft.com/office/drawing/2014/main" id="{369DFFCE-9F5B-4BDE-96A8-EC8A86A78D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7" y="711"/>
                <a:ext cx="282" cy="246"/>
              </a:xfrm>
              <a:custGeom>
                <a:avLst/>
                <a:gdLst>
                  <a:gd name="T0" fmla="*/ 282 w 282"/>
                  <a:gd name="T1" fmla="*/ 0 h 246"/>
                  <a:gd name="T2" fmla="*/ 282 w 282"/>
                  <a:gd name="T3" fmla="*/ 74 h 246"/>
                  <a:gd name="T4" fmla="*/ 0 w 282"/>
                  <a:gd name="T5" fmla="*/ 74 h 246"/>
                  <a:gd name="T6" fmla="*/ 0 w 282"/>
                  <a:gd name="T7" fmla="*/ 246 h 246"/>
                  <a:gd name="T8" fmla="*/ 69 w 282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246">
                    <a:moveTo>
                      <a:pt x="282" y="0"/>
                    </a:moveTo>
                    <a:lnTo>
                      <a:pt x="282" y="74"/>
                    </a:lnTo>
                    <a:lnTo>
                      <a:pt x="0" y="74"/>
                    </a:lnTo>
                    <a:lnTo>
                      <a:pt x="0" y="246"/>
                    </a:lnTo>
                    <a:lnTo>
                      <a:pt x="69" y="246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8" name="Freeform 30">
                <a:extLst>
                  <a:ext uri="{FF2B5EF4-FFF2-40B4-BE49-F238E27FC236}">
                    <a16:creationId xmlns:a16="http://schemas.microsoft.com/office/drawing/2014/main" id="{77670838-BD9E-4662-A87E-D5D16102D2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942"/>
                <a:ext cx="36" cy="29"/>
              </a:xfrm>
              <a:custGeom>
                <a:avLst/>
                <a:gdLst>
                  <a:gd name="T0" fmla="*/ 0 w 36"/>
                  <a:gd name="T1" fmla="*/ 0 h 29"/>
                  <a:gd name="T2" fmla="*/ 36 w 36"/>
                  <a:gd name="T3" fmla="*/ 15 h 29"/>
                  <a:gd name="T4" fmla="*/ 0 w 36"/>
                  <a:gd name="T5" fmla="*/ 29 h 29"/>
                  <a:gd name="T6" fmla="*/ 0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0" y="0"/>
                    </a:moveTo>
                    <a:lnTo>
                      <a:pt x="36" y="15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9" name="Freeform 31">
                <a:extLst>
                  <a:ext uri="{FF2B5EF4-FFF2-40B4-BE49-F238E27FC236}">
                    <a16:creationId xmlns:a16="http://schemas.microsoft.com/office/drawing/2014/main" id="{DDAA7C73-9DA1-4670-A8CB-FFADFC0626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7" y="711"/>
                <a:ext cx="282" cy="585"/>
              </a:xfrm>
              <a:custGeom>
                <a:avLst/>
                <a:gdLst>
                  <a:gd name="T0" fmla="*/ 282 w 282"/>
                  <a:gd name="T1" fmla="*/ 0 h 585"/>
                  <a:gd name="T2" fmla="*/ 282 w 282"/>
                  <a:gd name="T3" fmla="*/ 74 h 585"/>
                  <a:gd name="T4" fmla="*/ 0 w 282"/>
                  <a:gd name="T5" fmla="*/ 74 h 585"/>
                  <a:gd name="T6" fmla="*/ 0 w 282"/>
                  <a:gd name="T7" fmla="*/ 585 h 585"/>
                  <a:gd name="T8" fmla="*/ 69 w 282"/>
                  <a:gd name="T9" fmla="*/ 585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585">
                    <a:moveTo>
                      <a:pt x="282" y="0"/>
                    </a:moveTo>
                    <a:lnTo>
                      <a:pt x="282" y="74"/>
                    </a:lnTo>
                    <a:lnTo>
                      <a:pt x="0" y="74"/>
                    </a:lnTo>
                    <a:lnTo>
                      <a:pt x="0" y="585"/>
                    </a:lnTo>
                    <a:lnTo>
                      <a:pt x="69" y="585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0" name="Freeform 32">
                <a:extLst>
                  <a:ext uri="{FF2B5EF4-FFF2-40B4-BE49-F238E27FC236}">
                    <a16:creationId xmlns:a16="http://schemas.microsoft.com/office/drawing/2014/main" id="{9167790C-8167-4B96-9B9F-A1807AF230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1281"/>
                <a:ext cx="36" cy="29"/>
              </a:xfrm>
              <a:custGeom>
                <a:avLst/>
                <a:gdLst>
                  <a:gd name="T0" fmla="*/ 0 w 36"/>
                  <a:gd name="T1" fmla="*/ 0 h 29"/>
                  <a:gd name="T2" fmla="*/ 36 w 36"/>
                  <a:gd name="T3" fmla="*/ 15 h 29"/>
                  <a:gd name="T4" fmla="*/ 0 w 36"/>
                  <a:gd name="T5" fmla="*/ 29 h 29"/>
                  <a:gd name="T6" fmla="*/ 0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0" y="0"/>
                    </a:moveTo>
                    <a:lnTo>
                      <a:pt x="36" y="15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1" name="Freeform 33">
                <a:extLst>
                  <a:ext uri="{FF2B5EF4-FFF2-40B4-BE49-F238E27FC236}">
                    <a16:creationId xmlns:a16="http://schemas.microsoft.com/office/drawing/2014/main" id="{F03FAE6A-998B-45CE-9A89-CD8515A5FA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7" y="711"/>
                <a:ext cx="282" cy="924"/>
              </a:xfrm>
              <a:custGeom>
                <a:avLst/>
                <a:gdLst>
                  <a:gd name="T0" fmla="*/ 282 w 282"/>
                  <a:gd name="T1" fmla="*/ 0 h 924"/>
                  <a:gd name="T2" fmla="*/ 282 w 282"/>
                  <a:gd name="T3" fmla="*/ 74 h 924"/>
                  <a:gd name="T4" fmla="*/ 0 w 282"/>
                  <a:gd name="T5" fmla="*/ 74 h 924"/>
                  <a:gd name="T6" fmla="*/ 0 w 282"/>
                  <a:gd name="T7" fmla="*/ 924 h 924"/>
                  <a:gd name="T8" fmla="*/ 69 w 282"/>
                  <a:gd name="T9" fmla="*/ 924 h 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924">
                    <a:moveTo>
                      <a:pt x="282" y="0"/>
                    </a:moveTo>
                    <a:lnTo>
                      <a:pt x="282" y="74"/>
                    </a:lnTo>
                    <a:lnTo>
                      <a:pt x="0" y="74"/>
                    </a:lnTo>
                    <a:lnTo>
                      <a:pt x="0" y="924"/>
                    </a:lnTo>
                    <a:lnTo>
                      <a:pt x="69" y="924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2" name="Freeform 34">
                <a:extLst>
                  <a:ext uri="{FF2B5EF4-FFF2-40B4-BE49-F238E27FC236}">
                    <a16:creationId xmlns:a16="http://schemas.microsoft.com/office/drawing/2014/main" id="{C88D0DA9-C0CD-4C52-9169-C04FC4F827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1620"/>
                <a:ext cx="36" cy="29"/>
              </a:xfrm>
              <a:custGeom>
                <a:avLst/>
                <a:gdLst>
                  <a:gd name="T0" fmla="*/ 0 w 36"/>
                  <a:gd name="T1" fmla="*/ 0 h 29"/>
                  <a:gd name="T2" fmla="*/ 36 w 36"/>
                  <a:gd name="T3" fmla="*/ 15 h 29"/>
                  <a:gd name="T4" fmla="*/ 0 w 36"/>
                  <a:gd name="T5" fmla="*/ 29 h 29"/>
                  <a:gd name="T6" fmla="*/ 0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0" y="0"/>
                    </a:moveTo>
                    <a:lnTo>
                      <a:pt x="36" y="15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3" name="Freeform 35">
                <a:extLst>
                  <a:ext uri="{FF2B5EF4-FFF2-40B4-BE49-F238E27FC236}">
                    <a16:creationId xmlns:a16="http://schemas.microsoft.com/office/drawing/2014/main" id="{D02F6E47-C36E-44AD-BEDA-26E9F9503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7" y="711"/>
                <a:ext cx="282" cy="1263"/>
              </a:xfrm>
              <a:custGeom>
                <a:avLst/>
                <a:gdLst>
                  <a:gd name="T0" fmla="*/ 282 w 282"/>
                  <a:gd name="T1" fmla="*/ 0 h 1263"/>
                  <a:gd name="T2" fmla="*/ 282 w 282"/>
                  <a:gd name="T3" fmla="*/ 74 h 1263"/>
                  <a:gd name="T4" fmla="*/ 0 w 282"/>
                  <a:gd name="T5" fmla="*/ 74 h 1263"/>
                  <a:gd name="T6" fmla="*/ 0 w 282"/>
                  <a:gd name="T7" fmla="*/ 1263 h 1263"/>
                  <a:gd name="T8" fmla="*/ 69 w 282"/>
                  <a:gd name="T9" fmla="*/ 1263 h 1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1263">
                    <a:moveTo>
                      <a:pt x="282" y="0"/>
                    </a:moveTo>
                    <a:lnTo>
                      <a:pt x="282" y="74"/>
                    </a:lnTo>
                    <a:lnTo>
                      <a:pt x="0" y="74"/>
                    </a:lnTo>
                    <a:lnTo>
                      <a:pt x="0" y="1263"/>
                    </a:lnTo>
                    <a:lnTo>
                      <a:pt x="69" y="1263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4" name="Freeform 36">
                <a:extLst>
                  <a:ext uri="{FF2B5EF4-FFF2-40B4-BE49-F238E27FC236}">
                    <a16:creationId xmlns:a16="http://schemas.microsoft.com/office/drawing/2014/main" id="{DE1A6973-88C5-4938-B3C4-0B22837C60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1959"/>
                <a:ext cx="36" cy="29"/>
              </a:xfrm>
              <a:custGeom>
                <a:avLst/>
                <a:gdLst>
                  <a:gd name="T0" fmla="*/ 0 w 36"/>
                  <a:gd name="T1" fmla="*/ 0 h 29"/>
                  <a:gd name="T2" fmla="*/ 36 w 36"/>
                  <a:gd name="T3" fmla="*/ 15 h 29"/>
                  <a:gd name="T4" fmla="*/ 0 w 36"/>
                  <a:gd name="T5" fmla="*/ 29 h 29"/>
                  <a:gd name="T6" fmla="*/ 0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0" y="0"/>
                    </a:moveTo>
                    <a:lnTo>
                      <a:pt x="36" y="15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5" name="Freeform 37">
                <a:extLst>
                  <a:ext uri="{FF2B5EF4-FFF2-40B4-BE49-F238E27FC236}">
                    <a16:creationId xmlns:a16="http://schemas.microsoft.com/office/drawing/2014/main" id="{CFFF4C2E-4E94-46EB-9A68-D8F7E8F30A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7" y="711"/>
                <a:ext cx="282" cy="2279"/>
              </a:xfrm>
              <a:custGeom>
                <a:avLst/>
                <a:gdLst>
                  <a:gd name="T0" fmla="*/ 282 w 282"/>
                  <a:gd name="T1" fmla="*/ 0 h 2279"/>
                  <a:gd name="T2" fmla="*/ 282 w 282"/>
                  <a:gd name="T3" fmla="*/ 74 h 2279"/>
                  <a:gd name="T4" fmla="*/ 0 w 282"/>
                  <a:gd name="T5" fmla="*/ 74 h 2279"/>
                  <a:gd name="T6" fmla="*/ 0 w 282"/>
                  <a:gd name="T7" fmla="*/ 2279 h 2279"/>
                  <a:gd name="T8" fmla="*/ 69 w 282"/>
                  <a:gd name="T9" fmla="*/ 2279 h 2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2279">
                    <a:moveTo>
                      <a:pt x="282" y="0"/>
                    </a:moveTo>
                    <a:lnTo>
                      <a:pt x="282" y="74"/>
                    </a:lnTo>
                    <a:lnTo>
                      <a:pt x="0" y="74"/>
                    </a:lnTo>
                    <a:lnTo>
                      <a:pt x="0" y="2279"/>
                    </a:lnTo>
                    <a:lnTo>
                      <a:pt x="69" y="2279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6" name="Freeform 38">
                <a:extLst>
                  <a:ext uri="{FF2B5EF4-FFF2-40B4-BE49-F238E27FC236}">
                    <a16:creationId xmlns:a16="http://schemas.microsoft.com/office/drawing/2014/main" id="{56156118-1B1F-43FC-8664-E78B2A602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2976"/>
                <a:ext cx="36" cy="29"/>
              </a:xfrm>
              <a:custGeom>
                <a:avLst/>
                <a:gdLst>
                  <a:gd name="T0" fmla="*/ 0 w 36"/>
                  <a:gd name="T1" fmla="*/ 0 h 29"/>
                  <a:gd name="T2" fmla="*/ 36 w 36"/>
                  <a:gd name="T3" fmla="*/ 14 h 29"/>
                  <a:gd name="T4" fmla="*/ 0 w 36"/>
                  <a:gd name="T5" fmla="*/ 29 h 29"/>
                  <a:gd name="T6" fmla="*/ 0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0" y="0"/>
                    </a:moveTo>
                    <a:lnTo>
                      <a:pt x="36" y="14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7" name="Freeform 39">
                <a:extLst>
                  <a:ext uri="{FF2B5EF4-FFF2-40B4-BE49-F238E27FC236}">
                    <a16:creationId xmlns:a16="http://schemas.microsoft.com/office/drawing/2014/main" id="{C33E9DD5-7F61-4BD7-8510-9C4BC05270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7" y="711"/>
                <a:ext cx="282" cy="1602"/>
              </a:xfrm>
              <a:custGeom>
                <a:avLst/>
                <a:gdLst>
                  <a:gd name="T0" fmla="*/ 282 w 282"/>
                  <a:gd name="T1" fmla="*/ 0 h 1602"/>
                  <a:gd name="T2" fmla="*/ 282 w 282"/>
                  <a:gd name="T3" fmla="*/ 74 h 1602"/>
                  <a:gd name="T4" fmla="*/ 0 w 282"/>
                  <a:gd name="T5" fmla="*/ 74 h 1602"/>
                  <a:gd name="T6" fmla="*/ 0 w 282"/>
                  <a:gd name="T7" fmla="*/ 1602 h 1602"/>
                  <a:gd name="T8" fmla="*/ 69 w 282"/>
                  <a:gd name="T9" fmla="*/ 1602 h 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1602">
                    <a:moveTo>
                      <a:pt x="282" y="0"/>
                    </a:moveTo>
                    <a:lnTo>
                      <a:pt x="282" y="74"/>
                    </a:lnTo>
                    <a:lnTo>
                      <a:pt x="0" y="74"/>
                    </a:lnTo>
                    <a:lnTo>
                      <a:pt x="0" y="1602"/>
                    </a:lnTo>
                    <a:lnTo>
                      <a:pt x="69" y="1602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8" name="Freeform 40">
                <a:extLst>
                  <a:ext uri="{FF2B5EF4-FFF2-40B4-BE49-F238E27FC236}">
                    <a16:creationId xmlns:a16="http://schemas.microsoft.com/office/drawing/2014/main" id="{ED41B2EC-0A80-4EC4-95E1-0A797975F8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2298"/>
                <a:ext cx="36" cy="29"/>
              </a:xfrm>
              <a:custGeom>
                <a:avLst/>
                <a:gdLst>
                  <a:gd name="T0" fmla="*/ 0 w 36"/>
                  <a:gd name="T1" fmla="*/ 0 h 29"/>
                  <a:gd name="T2" fmla="*/ 36 w 36"/>
                  <a:gd name="T3" fmla="*/ 15 h 29"/>
                  <a:gd name="T4" fmla="*/ 0 w 36"/>
                  <a:gd name="T5" fmla="*/ 29 h 29"/>
                  <a:gd name="T6" fmla="*/ 0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0" y="0"/>
                    </a:moveTo>
                    <a:lnTo>
                      <a:pt x="36" y="15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9" name="Freeform 41">
                <a:extLst>
                  <a:ext uri="{FF2B5EF4-FFF2-40B4-BE49-F238E27FC236}">
                    <a16:creationId xmlns:a16="http://schemas.microsoft.com/office/drawing/2014/main" id="{0B75309B-1CC4-427D-9064-6C907BB3B4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7" y="711"/>
                <a:ext cx="282" cy="1940"/>
              </a:xfrm>
              <a:custGeom>
                <a:avLst/>
                <a:gdLst>
                  <a:gd name="T0" fmla="*/ 282 w 282"/>
                  <a:gd name="T1" fmla="*/ 0 h 1940"/>
                  <a:gd name="T2" fmla="*/ 282 w 282"/>
                  <a:gd name="T3" fmla="*/ 74 h 1940"/>
                  <a:gd name="T4" fmla="*/ 0 w 282"/>
                  <a:gd name="T5" fmla="*/ 74 h 1940"/>
                  <a:gd name="T6" fmla="*/ 0 w 282"/>
                  <a:gd name="T7" fmla="*/ 1940 h 1940"/>
                  <a:gd name="T8" fmla="*/ 69 w 282"/>
                  <a:gd name="T9" fmla="*/ 1940 h 1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1940">
                    <a:moveTo>
                      <a:pt x="282" y="0"/>
                    </a:moveTo>
                    <a:lnTo>
                      <a:pt x="282" y="74"/>
                    </a:lnTo>
                    <a:lnTo>
                      <a:pt x="0" y="74"/>
                    </a:lnTo>
                    <a:lnTo>
                      <a:pt x="0" y="1940"/>
                    </a:lnTo>
                    <a:lnTo>
                      <a:pt x="69" y="1940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0" name="Freeform 42">
                <a:extLst>
                  <a:ext uri="{FF2B5EF4-FFF2-40B4-BE49-F238E27FC236}">
                    <a16:creationId xmlns:a16="http://schemas.microsoft.com/office/drawing/2014/main" id="{12DB2FFE-8FC9-4194-9C2B-806B55AF66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2637"/>
                <a:ext cx="36" cy="29"/>
              </a:xfrm>
              <a:custGeom>
                <a:avLst/>
                <a:gdLst>
                  <a:gd name="T0" fmla="*/ 0 w 36"/>
                  <a:gd name="T1" fmla="*/ 0 h 29"/>
                  <a:gd name="T2" fmla="*/ 36 w 36"/>
                  <a:gd name="T3" fmla="*/ 14 h 29"/>
                  <a:gd name="T4" fmla="*/ 0 w 36"/>
                  <a:gd name="T5" fmla="*/ 29 h 29"/>
                  <a:gd name="T6" fmla="*/ 0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0" y="0"/>
                    </a:moveTo>
                    <a:lnTo>
                      <a:pt x="36" y="14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1" name="Freeform 43">
                <a:extLst>
                  <a:ext uri="{FF2B5EF4-FFF2-40B4-BE49-F238E27FC236}">
                    <a16:creationId xmlns:a16="http://schemas.microsoft.com/office/drawing/2014/main" id="{EBF4C3B8-910C-4748-83D8-D31EF848C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0" y="338"/>
                <a:ext cx="475" cy="93"/>
              </a:xfrm>
              <a:custGeom>
                <a:avLst/>
                <a:gdLst>
                  <a:gd name="T0" fmla="*/ 475 w 475"/>
                  <a:gd name="T1" fmla="*/ 0 h 93"/>
                  <a:gd name="T2" fmla="*/ 475 w 475"/>
                  <a:gd name="T3" fmla="*/ 66 h 93"/>
                  <a:gd name="T4" fmla="*/ 0 w 475"/>
                  <a:gd name="T5" fmla="*/ 66 h 93"/>
                  <a:gd name="T6" fmla="*/ 0 w 475"/>
                  <a:gd name="T7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5" h="93">
                    <a:moveTo>
                      <a:pt x="475" y="0"/>
                    </a:moveTo>
                    <a:lnTo>
                      <a:pt x="475" y="66"/>
                    </a:lnTo>
                    <a:lnTo>
                      <a:pt x="0" y="66"/>
                    </a:lnTo>
                    <a:lnTo>
                      <a:pt x="0" y="93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2" name="Freeform 44">
                <a:extLst>
                  <a:ext uri="{FF2B5EF4-FFF2-40B4-BE49-F238E27FC236}">
                    <a16:creationId xmlns:a16="http://schemas.microsoft.com/office/drawing/2014/main" id="{87A2337B-E9D6-4ADF-9AEC-6C0D550F5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2" y="427"/>
                <a:ext cx="36" cy="29"/>
              </a:xfrm>
              <a:custGeom>
                <a:avLst/>
                <a:gdLst>
                  <a:gd name="T0" fmla="*/ 36 w 36"/>
                  <a:gd name="T1" fmla="*/ 0 h 29"/>
                  <a:gd name="T2" fmla="*/ 18 w 36"/>
                  <a:gd name="T3" fmla="*/ 29 h 29"/>
                  <a:gd name="T4" fmla="*/ 0 w 36"/>
                  <a:gd name="T5" fmla="*/ 0 h 29"/>
                  <a:gd name="T6" fmla="*/ 36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36" y="0"/>
                    </a:moveTo>
                    <a:lnTo>
                      <a:pt x="18" y="29"/>
                    </a:lnTo>
                    <a:lnTo>
                      <a:pt x="0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3" name="Freeform 45">
                <a:extLst>
                  <a:ext uri="{FF2B5EF4-FFF2-40B4-BE49-F238E27FC236}">
                    <a16:creationId xmlns:a16="http://schemas.microsoft.com/office/drawing/2014/main" id="{6D466900-0D21-4C9E-B455-78051B4C9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8" y="711"/>
                <a:ext cx="282" cy="246"/>
              </a:xfrm>
              <a:custGeom>
                <a:avLst/>
                <a:gdLst>
                  <a:gd name="T0" fmla="*/ 282 w 282"/>
                  <a:gd name="T1" fmla="*/ 0 h 246"/>
                  <a:gd name="T2" fmla="*/ 282 w 282"/>
                  <a:gd name="T3" fmla="*/ 74 h 246"/>
                  <a:gd name="T4" fmla="*/ 0 w 282"/>
                  <a:gd name="T5" fmla="*/ 74 h 246"/>
                  <a:gd name="T6" fmla="*/ 0 w 282"/>
                  <a:gd name="T7" fmla="*/ 246 h 246"/>
                  <a:gd name="T8" fmla="*/ 69 w 282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246">
                    <a:moveTo>
                      <a:pt x="282" y="0"/>
                    </a:moveTo>
                    <a:lnTo>
                      <a:pt x="282" y="74"/>
                    </a:lnTo>
                    <a:lnTo>
                      <a:pt x="0" y="74"/>
                    </a:lnTo>
                    <a:lnTo>
                      <a:pt x="0" y="246"/>
                    </a:lnTo>
                    <a:lnTo>
                      <a:pt x="69" y="246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4" name="Freeform 46">
                <a:extLst>
                  <a:ext uri="{FF2B5EF4-FFF2-40B4-BE49-F238E27FC236}">
                    <a16:creationId xmlns:a16="http://schemas.microsoft.com/office/drawing/2014/main" id="{77E0CF19-8CE6-4E2E-AE80-1D3CB599B7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2" y="942"/>
                <a:ext cx="36" cy="29"/>
              </a:xfrm>
              <a:custGeom>
                <a:avLst/>
                <a:gdLst>
                  <a:gd name="T0" fmla="*/ 0 w 36"/>
                  <a:gd name="T1" fmla="*/ 0 h 29"/>
                  <a:gd name="T2" fmla="*/ 36 w 36"/>
                  <a:gd name="T3" fmla="*/ 15 h 29"/>
                  <a:gd name="T4" fmla="*/ 0 w 36"/>
                  <a:gd name="T5" fmla="*/ 29 h 29"/>
                  <a:gd name="T6" fmla="*/ 0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0" y="0"/>
                    </a:moveTo>
                    <a:lnTo>
                      <a:pt x="36" y="15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5" name="Freeform 47">
                <a:extLst>
                  <a:ext uri="{FF2B5EF4-FFF2-40B4-BE49-F238E27FC236}">
                    <a16:creationId xmlns:a16="http://schemas.microsoft.com/office/drawing/2014/main" id="{59AA5895-836E-4592-B3FE-91E12A792A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8" y="711"/>
                <a:ext cx="282" cy="585"/>
              </a:xfrm>
              <a:custGeom>
                <a:avLst/>
                <a:gdLst>
                  <a:gd name="T0" fmla="*/ 282 w 282"/>
                  <a:gd name="T1" fmla="*/ 0 h 585"/>
                  <a:gd name="T2" fmla="*/ 282 w 282"/>
                  <a:gd name="T3" fmla="*/ 74 h 585"/>
                  <a:gd name="T4" fmla="*/ 0 w 282"/>
                  <a:gd name="T5" fmla="*/ 74 h 585"/>
                  <a:gd name="T6" fmla="*/ 0 w 282"/>
                  <a:gd name="T7" fmla="*/ 585 h 585"/>
                  <a:gd name="T8" fmla="*/ 69 w 282"/>
                  <a:gd name="T9" fmla="*/ 585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585">
                    <a:moveTo>
                      <a:pt x="282" y="0"/>
                    </a:moveTo>
                    <a:lnTo>
                      <a:pt x="282" y="74"/>
                    </a:lnTo>
                    <a:lnTo>
                      <a:pt x="0" y="74"/>
                    </a:lnTo>
                    <a:lnTo>
                      <a:pt x="0" y="585"/>
                    </a:lnTo>
                    <a:lnTo>
                      <a:pt x="69" y="585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6" name="Freeform 48">
                <a:extLst>
                  <a:ext uri="{FF2B5EF4-FFF2-40B4-BE49-F238E27FC236}">
                    <a16:creationId xmlns:a16="http://schemas.microsoft.com/office/drawing/2014/main" id="{B79A3536-4776-4F4C-9A63-AA240544A2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2" y="1281"/>
                <a:ext cx="36" cy="29"/>
              </a:xfrm>
              <a:custGeom>
                <a:avLst/>
                <a:gdLst>
                  <a:gd name="T0" fmla="*/ 0 w 36"/>
                  <a:gd name="T1" fmla="*/ 0 h 29"/>
                  <a:gd name="T2" fmla="*/ 36 w 36"/>
                  <a:gd name="T3" fmla="*/ 15 h 29"/>
                  <a:gd name="T4" fmla="*/ 0 w 36"/>
                  <a:gd name="T5" fmla="*/ 29 h 29"/>
                  <a:gd name="T6" fmla="*/ 0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0" y="0"/>
                    </a:moveTo>
                    <a:lnTo>
                      <a:pt x="36" y="15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7" name="Freeform 49">
                <a:extLst>
                  <a:ext uri="{FF2B5EF4-FFF2-40B4-BE49-F238E27FC236}">
                    <a16:creationId xmlns:a16="http://schemas.microsoft.com/office/drawing/2014/main" id="{8A50BBE1-293C-4937-B9CA-EB2FE519D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8" y="711"/>
                <a:ext cx="282" cy="1602"/>
              </a:xfrm>
              <a:custGeom>
                <a:avLst/>
                <a:gdLst>
                  <a:gd name="T0" fmla="*/ 282 w 282"/>
                  <a:gd name="T1" fmla="*/ 0 h 1602"/>
                  <a:gd name="T2" fmla="*/ 282 w 282"/>
                  <a:gd name="T3" fmla="*/ 74 h 1602"/>
                  <a:gd name="T4" fmla="*/ 0 w 282"/>
                  <a:gd name="T5" fmla="*/ 74 h 1602"/>
                  <a:gd name="T6" fmla="*/ 0 w 282"/>
                  <a:gd name="T7" fmla="*/ 1602 h 1602"/>
                  <a:gd name="T8" fmla="*/ 69 w 282"/>
                  <a:gd name="T9" fmla="*/ 1602 h 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1602">
                    <a:moveTo>
                      <a:pt x="282" y="0"/>
                    </a:moveTo>
                    <a:lnTo>
                      <a:pt x="282" y="74"/>
                    </a:lnTo>
                    <a:lnTo>
                      <a:pt x="0" y="74"/>
                    </a:lnTo>
                    <a:lnTo>
                      <a:pt x="0" y="1602"/>
                    </a:lnTo>
                    <a:lnTo>
                      <a:pt x="69" y="1602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8" name="Freeform 50">
                <a:extLst>
                  <a:ext uri="{FF2B5EF4-FFF2-40B4-BE49-F238E27FC236}">
                    <a16:creationId xmlns:a16="http://schemas.microsoft.com/office/drawing/2014/main" id="{9C360AD4-B2C6-4E64-A6DD-8251414C0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2" y="2298"/>
                <a:ext cx="36" cy="29"/>
              </a:xfrm>
              <a:custGeom>
                <a:avLst/>
                <a:gdLst>
                  <a:gd name="T0" fmla="*/ 0 w 36"/>
                  <a:gd name="T1" fmla="*/ 0 h 29"/>
                  <a:gd name="T2" fmla="*/ 36 w 36"/>
                  <a:gd name="T3" fmla="*/ 15 h 29"/>
                  <a:gd name="T4" fmla="*/ 0 w 36"/>
                  <a:gd name="T5" fmla="*/ 29 h 29"/>
                  <a:gd name="T6" fmla="*/ 0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0" y="0"/>
                    </a:moveTo>
                    <a:lnTo>
                      <a:pt x="36" y="15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9" name="Freeform 51">
                <a:extLst>
                  <a:ext uri="{FF2B5EF4-FFF2-40B4-BE49-F238E27FC236}">
                    <a16:creationId xmlns:a16="http://schemas.microsoft.com/office/drawing/2014/main" id="{0CC2EADA-524B-4AAC-B416-ED77998F8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8" y="711"/>
                <a:ext cx="282" cy="1263"/>
              </a:xfrm>
              <a:custGeom>
                <a:avLst/>
                <a:gdLst>
                  <a:gd name="T0" fmla="*/ 282 w 282"/>
                  <a:gd name="T1" fmla="*/ 0 h 1263"/>
                  <a:gd name="T2" fmla="*/ 282 w 282"/>
                  <a:gd name="T3" fmla="*/ 74 h 1263"/>
                  <a:gd name="T4" fmla="*/ 0 w 282"/>
                  <a:gd name="T5" fmla="*/ 74 h 1263"/>
                  <a:gd name="T6" fmla="*/ 0 w 282"/>
                  <a:gd name="T7" fmla="*/ 1263 h 1263"/>
                  <a:gd name="T8" fmla="*/ 69 w 282"/>
                  <a:gd name="T9" fmla="*/ 1263 h 1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1263">
                    <a:moveTo>
                      <a:pt x="282" y="0"/>
                    </a:moveTo>
                    <a:lnTo>
                      <a:pt x="282" y="74"/>
                    </a:lnTo>
                    <a:lnTo>
                      <a:pt x="0" y="74"/>
                    </a:lnTo>
                    <a:lnTo>
                      <a:pt x="0" y="1263"/>
                    </a:lnTo>
                    <a:lnTo>
                      <a:pt x="69" y="1263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0" name="Freeform 52">
                <a:extLst>
                  <a:ext uri="{FF2B5EF4-FFF2-40B4-BE49-F238E27FC236}">
                    <a16:creationId xmlns:a16="http://schemas.microsoft.com/office/drawing/2014/main" id="{A2849E88-C932-49B9-8EB9-DD85D57269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2" y="1959"/>
                <a:ext cx="36" cy="29"/>
              </a:xfrm>
              <a:custGeom>
                <a:avLst/>
                <a:gdLst>
                  <a:gd name="T0" fmla="*/ 0 w 36"/>
                  <a:gd name="T1" fmla="*/ 0 h 29"/>
                  <a:gd name="T2" fmla="*/ 36 w 36"/>
                  <a:gd name="T3" fmla="*/ 15 h 29"/>
                  <a:gd name="T4" fmla="*/ 0 w 36"/>
                  <a:gd name="T5" fmla="*/ 29 h 29"/>
                  <a:gd name="T6" fmla="*/ 0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0" y="0"/>
                    </a:moveTo>
                    <a:lnTo>
                      <a:pt x="36" y="15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1" name="Freeform 53">
                <a:extLst>
                  <a:ext uri="{FF2B5EF4-FFF2-40B4-BE49-F238E27FC236}">
                    <a16:creationId xmlns:a16="http://schemas.microsoft.com/office/drawing/2014/main" id="{BE996322-EB9B-40D1-AE2A-D49C1D9949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8" y="711"/>
                <a:ext cx="282" cy="924"/>
              </a:xfrm>
              <a:custGeom>
                <a:avLst/>
                <a:gdLst>
                  <a:gd name="T0" fmla="*/ 282 w 282"/>
                  <a:gd name="T1" fmla="*/ 0 h 924"/>
                  <a:gd name="T2" fmla="*/ 282 w 282"/>
                  <a:gd name="T3" fmla="*/ 74 h 924"/>
                  <a:gd name="T4" fmla="*/ 0 w 282"/>
                  <a:gd name="T5" fmla="*/ 74 h 924"/>
                  <a:gd name="T6" fmla="*/ 0 w 282"/>
                  <a:gd name="T7" fmla="*/ 924 h 924"/>
                  <a:gd name="T8" fmla="*/ 69 w 282"/>
                  <a:gd name="T9" fmla="*/ 924 h 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924">
                    <a:moveTo>
                      <a:pt x="282" y="0"/>
                    </a:moveTo>
                    <a:lnTo>
                      <a:pt x="282" y="74"/>
                    </a:lnTo>
                    <a:lnTo>
                      <a:pt x="0" y="74"/>
                    </a:lnTo>
                    <a:lnTo>
                      <a:pt x="0" y="924"/>
                    </a:lnTo>
                    <a:lnTo>
                      <a:pt x="69" y="924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2" name="Freeform 54">
                <a:extLst>
                  <a:ext uri="{FF2B5EF4-FFF2-40B4-BE49-F238E27FC236}">
                    <a16:creationId xmlns:a16="http://schemas.microsoft.com/office/drawing/2014/main" id="{9C26A295-B909-47D2-B820-1C4CE3407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2" y="1620"/>
                <a:ext cx="36" cy="29"/>
              </a:xfrm>
              <a:custGeom>
                <a:avLst/>
                <a:gdLst>
                  <a:gd name="T0" fmla="*/ 0 w 36"/>
                  <a:gd name="T1" fmla="*/ 0 h 29"/>
                  <a:gd name="T2" fmla="*/ 36 w 36"/>
                  <a:gd name="T3" fmla="*/ 15 h 29"/>
                  <a:gd name="T4" fmla="*/ 0 w 36"/>
                  <a:gd name="T5" fmla="*/ 29 h 29"/>
                  <a:gd name="T6" fmla="*/ 0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0" y="0"/>
                    </a:moveTo>
                    <a:lnTo>
                      <a:pt x="36" y="15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3" name="Freeform 55">
                <a:extLst>
                  <a:ext uri="{FF2B5EF4-FFF2-40B4-BE49-F238E27FC236}">
                    <a16:creationId xmlns:a16="http://schemas.microsoft.com/office/drawing/2014/main" id="{5DACD3F6-720E-4D62-906B-982A3ED535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5" y="338"/>
                <a:ext cx="1661" cy="93"/>
              </a:xfrm>
              <a:custGeom>
                <a:avLst/>
                <a:gdLst>
                  <a:gd name="T0" fmla="*/ 0 w 1661"/>
                  <a:gd name="T1" fmla="*/ 0 h 93"/>
                  <a:gd name="T2" fmla="*/ 0 w 1661"/>
                  <a:gd name="T3" fmla="*/ 66 h 93"/>
                  <a:gd name="T4" fmla="*/ 1661 w 1661"/>
                  <a:gd name="T5" fmla="*/ 66 h 93"/>
                  <a:gd name="T6" fmla="*/ 1661 w 1661"/>
                  <a:gd name="T7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1" h="93">
                    <a:moveTo>
                      <a:pt x="0" y="0"/>
                    </a:moveTo>
                    <a:lnTo>
                      <a:pt x="0" y="66"/>
                    </a:lnTo>
                    <a:lnTo>
                      <a:pt x="1661" y="66"/>
                    </a:lnTo>
                    <a:lnTo>
                      <a:pt x="1661" y="93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4" name="Freeform 56">
                <a:extLst>
                  <a:ext uri="{FF2B5EF4-FFF2-40B4-BE49-F238E27FC236}">
                    <a16:creationId xmlns:a16="http://schemas.microsoft.com/office/drawing/2014/main" id="{22187EDF-96E0-4544-93B6-70749D915C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8" y="427"/>
                <a:ext cx="36" cy="29"/>
              </a:xfrm>
              <a:custGeom>
                <a:avLst/>
                <a:gdLst>
                  <a:gd name="T0" fmla="*/ 36 w 36"/>
                  <a:gd name="T1" fmla="*/ 0 h 29"/>
                  <a:gd name="T2" fmla="*/ 18 w 36"/>
                  <a:gd name="T3" fmla="*/ 29 h 29"/>
                  <a:gd name="T4" fmla="*/ 0 w 36"/>
                  <a:gd name="T5" fmla="*/ 0 h 29"/>
                  <a:gd name="T6" fmla="*/ 36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36" y="0"/>
                    </a:moveTo>
                    <a:lnTo>
                      <a:pt x="18" y="29"/>
                    </a:lnTo>
                    <a:lnTo>
                      <a:pt x="0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5" name="Freeform 57">
                <a:extLst>
                  <a:ext uri="{FF2B5EF4-FFF2-40B4-BE49-F238E27FC236}">
                    <a16:creationId xmlns:a16="http://schemas.microsoft.com/office/drawing/2014/main" id="{88985053-D8CA-4AB5-89FB-4E195CB2E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5" y="2440"/>
                <a:ext cx="63" cy="109"/>
              </a:xfrm>
              <a:custGeom>
                <a:avLst/>
                <a:gdLst>
                  <a:gd name="T0" fmla="*/ 0 w 63"/>
                  <a:gd name="T1" fmla="*/ 0 h 109"/>
                  <a:gd name="T2" fmla="*/ 0 w 63"/>
                  <a:gd name="T3" fmla="*/ 83 h 109"/>
                  <a:gd name="T4" fmla="*/ 63 w 63"/>
                  <a:gd name="T5" fmla="*/ 83 h 109"/>
                  <a:gd name="T6" fmla="*/ 63 w 63"/>
                  <a:gd name="T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109">
                    <a:moveTo>
                      <a:pt x="0" y="0"/>
                    </a:moveTo>
                    <a:lnTo>
                      <a:pt x="0" y="83"/>
                    </a:lnTo>
                    <a:lnTo>
                      <a:pt x="63" y="83"/>
                    </a:lnTo>
                    <a:lnTo>
                      <a:pt x="63" y="109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6" name="Freeform 58">
                <a:extLst>
                  <a:ext uri="{FF2B5EF4-FFF2-40B4-BE49-F238E27FC236}">
                    <a16:creationId xmlns:a16="http://schemas.microsoft.com/office/drawing/2014/main" id="{CC0BEC91-5E36-4414-9D9A-0FF415A92D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0" y="2546"/>
                <a:ext cx="36" cy="28"/>
              </a:xfrm>
              <a:custGeom>
                <a:avLst/>
                <a:gdLst>
                  <a:gd name="T0" fmla="*/ 36 w 36"/>
                  <a:gd name="T1" fmla="*/ 0 h 28"/>
                  <a:gd name="T2" fmla="*/ 18 w 36"/>
                  <a:gd name="T3" fmla="*/ 28 h 28"/>
                  <a:gd name="T4" fmla="*/ 0 w 36"/>
                  <a:gd name="T5" fmla="*/ 0 h 28"/>
                  <a:gd name="T6" fmla="*/ 36 w 36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8">
                    <a:moveTo>
                      <a:pt x="36" y="0"/>
                    </a:moveTo>
                    <a:lnTo>
                      <a:pt x="18" y="28"/>
                    </a:lnTo>
                    <a:lnTo>
                      <a:pt x="0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7" name="Freeform 59">
                <a:extLst>
                  <a:ext uri="{FF2B5EF4-FFF2-40B4-BE49-F238E27FC236}">
                    <a16:creationId xmlns:a16="http://schemas.microsoft.com/office/drawing/2014/main" id="{AC3D49F3-E2D5-4E19-A423-89AE4BDB76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5" y="3118"/>
                <a:ext cx="55" cy="246"/>
              </a:xfrm>
              <a:custGeom>
                <a:avLst/>
                <a:gdLst>
                  <a:gd name="T0" fmla="*/ 0 w 55"/>
                  <a:gd name="T1" fmla="*/ 0 h 246"/>
                  <a:gd name="T2" fmla="*/ 0 w 55"/>
                  <a:gd name="T3" fmla="*/ 246 h 246"/>
                  <a:gd name="T4" fmla="*/ 55 w 55"/>
                  <a:gd name="T5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246">
                    <a:moveTo>
                      <a:pt x="0" y="0"/>
                    </a:moveTo>
                    <a:lnTo>
                      <a:pt x="0" y="246"/>
                    </a:lnTo>
                    <a:lnTo>
                      <a:pt x="55" y="246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8" name="Freeform 60">
                <a:extLst>
                  <a:ext uri="{FF2B5EF4-FFF2-40B4-BE49-F238E27FC236}">
                    <a16:creationId xmlns:a16="http://schemas.microsoft.com/office/drawing/2014/main" id="{E1E5FA12-4655-4A67-B093-68E3BFF33C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5" y="3350"/>
                <a:ext cx="36" cy="28"/>
              </a:xfrm>
              <a:custGeom>
                <a:avLst/>
                <a:gdLst>
                  <a:gd name="T0" fmla="*/ 0 w 36"/>
                  <a:gd name="T1" fmla="*/ 0 h 28"/>
                  <a:gd name="T2" fmla="*/ 36 w 36"/>
                  <a:gd name="T3" fmla="*/ 14 h 28"/>
                  <a:gd name="T4" fmla="*/ 0 w 36"/>
                  <a:gd name="T5" fmla="*/ 28 h 28"/>
                  <a:gd name="T6" fmla="*/ 0 w 36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8">
                    <a:moveTo>
                      <a:pt x="0" y="0"/>
                    </a:moveTo>
                    <a:lnTo>
                      <a:pt x="36" y="14"/>
                    </a:lnTo>
                    <a:lnTo>
                      <a:pt x="0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9" name="Freeform 61">
                <a:extLst>
                  <a:ext uri="{FF2B5EF4-FFF2-40B4-BE49-F238E27FC236}">
                    <a16:creationId xmlns:a16="http://schemas.microsoft.com/office/drawing/2014/main" id="{31B8902A-7BF1-4506-8EA1-B527C821BD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9" y="3118"/>
                <a:ext cx="66" cy="246"/>
              </a:xfrm>
              <a:custGeom>
                <a:avLst/>
                <a:gdLst>
                  <a:gd name="T0" fmla="*/ 66 w 66"/>
                  <a:gd name="T1" fmla="*/ 0 h 246"/>
                  <a:gd name="T2" fmla="*/ 66 w 66"/>
                  <a:gd name="T3" fmla="*/ 246 h 246"/>
                  <a:gd name="T4" fmla="*/ 0 w 66"/>
                  <a:gd name="T5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246">
                    <a:moveTo>
                      <a:pt x="66" y="0"/>
                    </a:moveTo>
                    <a:lnTo>
                      <a:pt x="66" y="246"/>
                    </a:lnTo>
                    <a:lnTo>
                      <a:pt x="0" y="246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0" name="Freeform 62">
                <a:extLst>
                  <a:ext uri="{FF2B5EF4-FFF2-40B4-BE49-F238E27FC236}">
                    <a16:creationId xmlns:a16="http://schemas.microsoft.com/office/drawing/2014/main" id="{044CDC83-7495-47CD-990B-FC12A0668B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8" y="3350"/>
                <a:ext cx="36" cy="28"/>
              </a:xfrm>
              <a:custGeom>
                <a:avLst/>
                <a:gdLst>
                  <a:gd name="T0" fmla="*/ 36 w 36"/>
                  <a:gd name="T1" fmla="*/ 28 h 28"/>
                  <a:gd name="T2" fmla="*/ 0 w 36"/>
                  <a:gd name="T3" fmla="*/ 14 h 28"/>
                  <a:gd name="T4" fmla="*/ 36 w 36"/>
                  <a:gd name="T5" fmla="*/ 0 h 28"/>
                  <a:gd name="T6" fmla="*/ 36 w 36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8">
                    <a:moveTo>
                      <a:pt x="36" y="28"/>
                    </a:moveTo>
                    <a:lnTo>
                      <a:pt x="0" y="14"/>
                    </a:lnTo>
                    <a:lnTo>
                      <a:pt x="36" y="0"/>
                    </a:lnTo>
                    <a:lnTo>
                      <a:pt x="36" y="28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1" name="Freeform 63">
                <a:extLst>
                  <a:ext uri="{FF2B5EF4-FFF2-40B4-BE49-F238E27FC236}">
                    <a16:creationId xmlns:a16="http://schemas.microsoft.com/office/drawing/2014/main" id="{7DE1D494-771F-4DB1-85D9-22F904F27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4" y="3118"/>
                <a:ext cx="71" cy="619"/>
              </a:xfrm>
              <a:custGeom>
                <a:avLst/>
                <a:gdLst>
                  <a:gd name="T0" fmla="*/ 71 w 71"/>
                  <a:gd name="T1" fmla="*/ 0 h 619"/>
                  <a:gd name="T2" fmla="*/ 71 w 71"/>
                  <a:gd name="T3" fmla="*/ 619 h 619"/>
                  <a:gd name="T4" fmla="*/ 0 w 71"/>
                  <a:gd name="T5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619">
                    <a:moveTo>
                      <a:pt x="71" y="0"/>
                    </a:moveTo>
                    <a:lnTo>
                      <a:pt x="71" y="619"/>
                    </a:lnTo>
                    <a:lnTo>
                      <a:pt x="0" y="619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2" name="Freeform 64">
                <a:extLst>
                  <a:ext uri="{FF2B5EF4-FFF2-40B4-BE49-F238E27FC236}">
                    <a16:creationId xmlns:a16="http://schemas.microsoft.com/office/drawing/2014/main" id="{02874EE3-B3B7-47F9-A168-6BC0092AFC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3" y="3723"/>
                <a:ext cx="35" cy="28"/>
              </a:xfrm>
              <a:custGeom>
                <a:avLst/>
                <a:gdLst>
                  <a:gd name="T0" fmla="*/ 35 w 35"/>
                  <a:gd name="T1" fmla="*/ 28 h 28"/>
                  <a:gd name="T2" fmla="*/ 0 w 35"/>
                  <a:gd name="T3" fmla="*/ 14 h 28"/>
                  <a:gd name="T4" fmla="*/ 35 w 35"/>
                  <a:gd name="T5" fmla="*/ 0 h 28"/>
                  <a:gd name="T6" fmla="*/ 35 w 35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28">
                    <a:moveTo>
                      <a:pt x="35" y="28"/>
                    </a:moveTo>
                    <a:lnTo>
                      <a:pt x="0" y="14"/>
                    </a:lnTo>
                    <a:lnTo>
                      <a:pt x="35" y="0"/>
                    </a:lnTo>
                    <a:lnTo>
                      <a:pt x="35" y="28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3" name="Freeform 65">
                <a:extLst>
                  <a:ext uri="{FF2B5EF4-FFF2-40B4-BE49-F238E27FC236}">
                    <a16:creationId xmlns:a16="http://schemas.microsoft.com/office/drawing/2014/main" id="{DB32D90A-1921-4DA8-AED7-9B60755941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5" y="3118"/>
                <a:ext cx="55" cy="619"/>
              </a:xfrm>
              <a:custGeom>
                <a:avLst/>
                <a:gdLst>
                  <a:gd name="T0" fmla="*/ 0 w 55"/>
                  <a:gd name="T1" fmla="*/ 0 h 619"/>
                  <a:gd name="T2" fmla="*/ 0 w 55"/>
                  <a:gd name="T3" fmla="*/ 619 h 619"/>
                  <a:gd name="T4" fmla="*/ 55 w 55"/>
                  <a:gd name="T5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619">
                    <a:moveTo>
                      <a:pt x="0" y="0"/>
                    </a:moveTo>
                    <a:lnTo>
                      <a:pt x="0" y="619"/>
                    </a:lnTo>
                    <a:lnTo>
                      <a:pt x="55" y="619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4" name="Freeform 66">
                <a:extLst>
                  <a:ext uri="{FF2B5EF4-FFF2-40B4-BE49-F238E27FC236}">
                    <a16:creationId xmlns:a16="http://schemas.microsoft.com/office/drawing/2014/main" id="{C38ABCAB-02EF-43B4-908A-81396EE5E7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5" y="3723"/>
                <a:ext cx="36" cy="28"/>
              </a:xfrm>
              <a:custGeom>
                <a:avLst/>
                <a:gdLst>
                  <a:gd name="T0" fmla="*/ 0 w 36"/>
                  <a:gd name="T1" fmla="*/ 0 h 28"/>
                  <a:gd name="T2" fmla="*/ 36 w 36"/>
                  <a:gd name="T3" fmla="*/ 14 h 28"/>
                  <a:gd name="T4" fmla="*/ 0 w 36"/>
                  <a:gd name="T5" fmla="*/ 28 h 28"/>
                  <a:gd name="T6" fmla="*/ 0 w 36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8">
                    <a:moveTo>
                      <a:pt x="0" y="0"/>
                    </a:moveTo>
                    <a:lnTo>
                      <a:pt x="36" y="14"/>
                    </a:lnTo>
                    <a:lnTo>
                      <a:pt x="0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" name="Freeform 67">
                <a:extLst>
                  <a:ext uri="{FF2B5EF4-FFF2-40B4-BE49-F238E27FC236}">
                    <a16:creationId xmlns:a16="http://schemas.microsoft.com/office/drawing/2014/main" id="{E3205C8C-E62C-4B5F-AF4B-00E5877F9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5" y="3118"/>
                <a:ext cx="55" cy="993"/>
              </a:xfrm>
              <a:custGeom>
                <a:avLst/>
                <a:gdLst>
                  <a:gd name="T0" fmla="*/ 0 w 55"/>
                  <a:gd name="T1" fmla="*/ 0 h 993"/>
                  <a:gd name="T2" fmla="*/ 0 w 55"/>
                  <a:gd name="T3" fmla="*/ 993 h 993"/>
                  <a:gd name="T4" fmla="*/ 55 w 55"/>
                  <a:gd name="T5" fmla="*/ 993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993">
                    <a:moveTo>
                      <a:pt x="0" y="0"/>
                    </a:moveTo>
                    <a:lnTo>
                      <a:pt x="0" y="993"/>
                    </a:lnTo>
                    <a:lnTo>
                      <a:pt x="55" y="993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" name="Freeform 68">
                <a:extLst>
                  <a:ext uri="{FF2B5EF4-FFF2-40B4-BE49-F238E27FC236}">
                    <a16:creationId xmlns:a16="http://schemas.microsoft.com/office/drawing/2014/main" id="{592797CA-D845-4E6E-BCB9-E4A0DA06CF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5" y="4096"/>
                <a:ext cx="36" cy="29"/>
              </a:xfrm>
              <a:custGeom>
                <a:avLst/>
                <a:gdLst>
                  <a:gd name="T0" fmla="*/ 0 w 36"/>
                  <a:gd name="T1" fmla="*/ 0 h 29"/>
                  <a:gd name="T2" fmla="*/ 36 w 36"/>
                  <a:gd name="T3" fmla="*/ 15 h 29"/>
                  <a:gd name="T4" fmla="*/ 0 w 36"/>
                  <a:gd name="T5" fmla="*/ 29 h 29"/>
                  <a:gd name="T6" fmla="*/ 0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0" y="0"/>
                    </a:moveTo>
                    <a:lnTo>
                      <a:pt x="36" y="15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7" name="Freeform 69">
                <a:extLst>
                  <a:ext uri="{FF2B5EF4-FFF2-40B4-BE49-F238E27FC236}">
                    <a16:creationId xmlns:a16="http://schemas.microsoft.com/office/drawing/2014/main" id="{FAC502B4-3528-45E1-A7DA-661F0AEF27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4" y="3118"/>
                <a:ext cx="71" cy="993"/>
              </a:xfrm>
              <a:custGeom>
                <a:avLst/>
                <a:gdLst>
                  <a:gd name="T0" fmla="*/ 71 w 71"/>
                  <a:gd name="T1" fmla="*/ 0 h 993"/>
                  <a:gd name="T2" fmla="*/ 71 w 71"/>
                  <a:gd name="T3" fmla="*/ 993 h 993"/>
                  <a:gd name="T4" fmla="*/ 0 w 71"/>
                  <a:gd name="T5" fmla="*/ 993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993">
                    <a:moveTo>
                      <a:pt x="71" y="0"/>
                    </a:moveTo>
                    <a:lnTo>
                      <a:pt x="71" y="993"/>
                    </a:lnTo>
                    <a:lnTo>
                      <a:pt x="0" y="993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8" name="Freeform 70">
                <a:extLst>
                  <a:ext uri="{FF2B5EF4-FFF2-40B4-BE49-F238E27FC236}">
                    <a16:creationId xmlns:a16="http://schemas.microsoft.com/office/drawing/2014/main" id="{10170A76-8A3B-4386-A084-848142017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3" y="4096"/>
                <a:ext cx="35" cy="29"/>
              </a:xfrm>
              <a:custGeom>
                <a:avLst/>
                <a:gdLst>
                  <a:gd name="T0" fmla="*/ 35 w 35"/>
                  <a:gd name="T1" fmla="*/ 29 h 29"/>
                  <a:gd name="T2" fmla="*/ 0 w 35"/>
                  <a:gd name="T3" fmla="*/ 15 h 29"/>
                  <a:gd name="T4" fmla="*/ 35 w 35"/>
                  <a:gd name="T5" fmla="*/ 0 h 29"/>
                  <a:gd name="T6" fmla="*/ 35 w 35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29">
                    <a:moveTo>
                      <a:pt x="35" y="29"/>
                    </a:moveTo>
                    <a:lnTo>
                      <a:pt x="0" y="15"/>
                    </a:lnTo>
                    <a:lnTo>
                      <a:pt x="35" y="0"/>
                    </a:lnTo>
                    <a:lnTo>
                      <a:pt x="35" y="29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9" name="Freeform 71">
                <a:extLst>
                  <a:ext uri="{FF2B5EF4-FFF2-40B4-BE49-F238E27FC236}">
                    <a16:creationId xmlns:a16="http://schemas.microsoft.com/office/drawing/2014/main" id="{B17E2F1B-2EA6-4EEF-9CE5-A4FED518D4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6" y="1084"/>
                <a:ext cx="55" cy="246"/>
              </a:xfrm>
              <a:custGeom>
                <a:avLst/>
                <a:gdLst>
                  <a:gd name="T0" fmla="*/ 0 w 55"/>
                  <a:gd name="T1" fmla="*/ 0 h 246"/>
                  <a:gd name="T2" fmla="*/ 0 w 55"/>
                  <a:gd name="T3" fmla="*/ 246 h 246"/>
                  <a:gd name="T4" fmla="*/ 55 w 55"/>
                  <a:gd name="T5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246">
                    <a:moveTo>
                      <a:pt x="0" y="0"/>
                    </a:moveTo>
                    <a:lnTo>
                      <a:pt x="0" y="246"/>
                    </a:lnTo>
                    <a:lnTo>
                      <a:pt x="55" y="246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0" name="Freeform 72">
                <a:extLst>
                  <a:ext uri="{FF2B5EF4-FFF2-40B4-BE49-F238E27FC236}">
                    <a16:creationId xmlns:a16="http://schemas.microsoft.com/office/drawing/2014/main" id="{A216242D-F636-4889-9E43-7776459596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7" y="1316"/>
                <a:ext cx="36" cy="28"/>
              </a:xfrm>
              <a:custGeom>
                <a:avLst/>
                <a:gdLst>
                  <a:gd name="T0" fmla="*/ 0 w 36"/>
                  <a:gd name="T1" fmla="*/ 0 h 28"/>
                  <a:gd name="T2" fmla="*/ 36 w 36"/>
                  <a:gd name="T3" fmla="*/ 14 h 28"/>
                  <a:gd name="T4" fmla="*/ 0 w 36"/>
                  <a:gd name="T5" fmla="*/ 28 h 28"/>
                  <a:gd name="T6" fmla="*/ 0 w 36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8">
                    <a:moveTo>
                      <a:pt x="0" y="0"/>
                    </a:moveTo>
                    <a:lnTo>
                      <a:pt x="36" y="14"/>
                    </a:lnTo>
                    <a:lnTo>
                      <a:pt x="0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1" name="Freeform 73">
                <a:extLst>
                  <a:ext uri="{FF2B5EF4-FFF2-40B4-BE49-F238E27FC236}">
                    <a16:creationId xmlns:a16="http://schemas.microsoft.com/office/drawing/2014/main" id="{40D7EE21-1815-4DA0-92F7-467FF29EDC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6" y="1084"/>
                <a:ext cx="55" cy="1280"/>
              </a:xfrm>
              <a:custGeom>
                <a:avLst/>
                <a:gdLst>
                  <a:gd name="T0" fmla="*/ 0 w 55"/>
                  <a:gd name="T1" fmla="*/ 0 h 1280"/>
                  <a:gd name="T2" fmla="*/ 0 w 55"/>
                  <a:gd name="T3" fmla="*/ 1280 h 1280"/>
                  <a:gd name="T4" fmla="*/ 55 w 55"/>
                  <a:gd name="T5" fmla="*/ 1280 h 1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1280">
                    <a:moveTo>
                      <a:pt x="0" y="0"/>
                    </a:moveTo>
                    <a:lnTo>
                      <a:pt x="0" y="1280"/>
                    </a:lnTo>
                    <a:lnTo>
                      <a:pt x="55" y="1280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2" name="Freeform 74">
                <a:extLst>
                  <a:ext uri="{FF2B5EF4-FFF2-40B4-BE49-F238E27FC236}">
                    <a16:creationId xmlns:a16="http://schemas.microsoft.com/office/drawing/2014/main" id="{FD4335A2-DF44-45F7-882A-9ACFB84A41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7" y="2350"/>
                <a:ext cx="36" cy="28"/>
              </a:xfrm>
              <a:custGeom>
                <a:avLst/>
                <a:gdLst>
                  <a:gd name="T0" fmla="*/ 0 w 36"/>
                  <a:gd name="T1" fmla="*/ 0 h 28"/>
                  <a:gd name="T2" fmla="*/ 36 w 36"/>
                  <a:gd name="T3" fmla="*/ 14 h 28"/>
                  <a:gd name="T4" fmla="*/ 0 w 36"/>
                  <a:gd name="T5" fmla="*/ 28 h 28"/>
                  <a:gd name="T6" fmla="*/ 0 w 36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8">
                    <a:moveTo>
                      <a:pt x="0" y="0"/>
                    </a:moveTo>
                    <a:lnTo>
                      <a:pt x="36" y="14"/>
                    </a:lnTo>
                    <a:lnTo>
                      <a:pt x="0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3" name="Freeform 75">
                <a:extLst>
                  <a:ext uri="{FF2B5EF4-FFF2-40B4-BE49-F238E27FC236}">
                    <a16:creationId xmlns:a16="http://schemas.microsoft.com/office/drawing/2014/main" id="{0498219A-723A-421A-A9B6-8ADDF5E4B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6" y="1084"/>
                <a:ext cx="55" cy="551"/>
              </a:xfrm>
              <a:custGeom>
                <a:avLst/>
                <a:gdLst>
                  <a:gd name="T0" fmla="*/ 0 w 55"/>
                  <a:gd name="T1" fmla="*/ 0 h 551"/>
                  <a:gd name="T2" fmla="*/ 0 w 55"/>
                  <a:gd name="T3" fmla="*/ 551 h 551"/>
                  <a:gd name="T4" fmla="*/ 55 w 55"/>
                  <a:gd name="T5" fmla="*/ 551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551">
                    <a:moveTo>
                      <a:pt x="0" y="0"/>
                    </a:moveTo>
                    <a:lnTo>
                      <a:pt x="0" y="551"/>
                    </a:lnTo>
                    <a:lnTo>
                      <a:pt x="55" y="551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4" name="Freeform 76">
                <a:extLst>
                  <a:ext uri="{FF2B5EF4-FFF2-40B4-BE49-F238E27FC236}">
                    <a16:creationId xmlns:a16="http://schemas.microsoft.com/office/drawing/2014/main" id="{9BC2A46A-9833-47DF-89C7-CB8E15C13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7" y="1620"/>
                <a:ext cx="36" cy="29"/>
              </a:xfrm>
              <a:custGeom>
                <a:avLst/>
                <a:gdLst>
                  <a:gd name="T0" fmla="*/ 0 w 36"/>
                  <a:gd name="T1" fmla="*/ 0 h 29"/>
                  <a:gd name="T2" fmla="*/ 36 w 36"/>
                  <a:gd name="T3" fmla="*/ 15 h 29"/>
                  <a:gd name="T4" fmla="*/ 0 w 36"/>
                  <a:gd name="T5" fmla="*/ 29 h 29"/>
                  <a:gd name="T6" fmla="*/ 0 w 36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9">
                    <a:moveTo>
                      <a:pt x="0" y="0"/>
                    </a:moveTo>
                    <a:lnTo>
                      <a:pt x="36" y="15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5" name="Freeform 77">
                <a:extLst>
                  <a:ext uri="{FF2B5EF4-FFF2-40B4-BE49-F238E27FC236}">
                    <a16:creationId xmlns:a16="http://schemas.microsoft.com/office/drawing/2014/main" id="{469FE05A-19A3-4082-AA59-41E1D6A58C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6" y="1084"/>
                <a:ext cx="55" cy="924"/>
              </a:xfrm>
              <a:custGeom>
                <a:avLst/>
                <a:gdLst>
                  <a:gd name="T0" fmla="*/ 0 w 55"/>
                  <a:gd name="T1" fmla="*/ 0 h 924"/>
                  <a:gd name="T2" fmla="*/ 0 w 55"/>
                  <a:gd name="T3" fmla="*/ 924 h 924"/>
                  <a:gd name="T4" fmla="*/ 55 w 55"/>
                  <a:gd name="T5" fmla="*/ 924 h 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924">
                    <a:moveTo>
                      <a:pt x="0" y="0"/>
                    </a:moveTo>
                    <a:lnTo>
                      <a:pt x="0" y="924"/>
                    </a:lnTo>
                    <a:lnTo>
                      <a:pt x="55" y="924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6" name="Freeform 78">
                <a:extLst>
                  <a:ext uri="{FF2B5EF4-FFF2-40B4-BE49-F238E27FC236}">
                    <a16:creationId xmlns:a16="http://schemas.microsoft.com/office/drawing/2014/main" id="{9F303982-3803-48C6-BA91-ED9FF9E1A2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7" y="1994"/>
                <a:ext cx="36" cy="28"/>
              </a:xfrm>
              <a:custGeom>
                <a:avLst/>
                <a:gdLst>
                  <a:gd name="T0" fmla="*/ 0 w 36"/>
                  <a:gd name="T1" fmla="*/ 0 h 28"/>
                  <a:gd name="T2" fmla="*/ 36 w 36"/>
                  <a:gd name="T3" fmla="*/ 14 h 28"/>
                  <a:gd name="T4" fmla="*/ 0 w 36"/>
                  <a:gd name="T5" fmla="*/ 28 h 28"/>
                  <a:gd name="T6" fmla="*/ 0 w 36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8">
                    <a:moveTo>
                      <a:pt x="0" y="0"/>
                    </a:moveTo>
                    <a:lnTo>
                      <a:pt x="36" y="14"/>
                    </a:lnTo>
                    <a:lnTo>
                      <a:pt x="0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7" name="Freeform 79">
                <a:extLst>
                  <a:ext uri="{FF2B5EF4-FFF2-40B4-BE49-F238E27FC236}">
                    <a16:creationId xmlns:a16="http://schemas.microsoft.com/office/drawing/2014/main" id="{6DF8FA30-66E6-4AFB-9452-1B5E913FB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3" y="1084"/>
                <a:ext cx="50" cy="246"/>
              </a:xfrm>
              <a:custGeom>
                <a:avLst/>
                <a:gdLst>
                  <a:gd name="T0" fmla="*/ 0 w 50"/>
                  <a:gd name="T1" fmla="*/ 0 h 246"/>
                  <a:gd name="T2" fmla="*/ 0 w 50"/>
                  <a:gd name="T3" fmla="*/ 246 h 246"/>
                  <a:gd name="T4" fmla="*/ 50 w 50"/>
                  <a:gd name="T5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246">
                    <a:moveTo>
                      <a:pt x="0" y="0"/>
                    </a:moveTo>
                    <a:lnTo>
                      <a:pt x="0" y="246"/>
                    </a:lnTo>
                    <a:lnTo>
                      <a:pt x="50" y="246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8" name="Freeform 80">
                <a:extLst>
                  <a:ext uri="{FF2B5EF4-FFF2-40B4-BE49-F238E27FC236}">
                    <a16:creationId xmlns:a16="http://schemas.microsoft.com/office/drawing/2014/main" id="{C086F648-9834-4908-B19F-8AF9EE06AC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8" y="1316"/>
                <a:ext cx="36" cy="28"/>
              </a:xfrm>
              <a:custGeom>
                <a:avLst/>
                <a:gdLst>
                  <a:gd name="T0" fmla="*/ 0 w 36"/>
                  <a:gd name="T1" fmla="*/ 0 h 28"/>
                  <a:gd name="T2" fmla="*/ 36 w 36"/>
                  <a:gd name="T3" fmla="*/ 14 h 28"/>
                  <a:gd name="T4" fmla="*/ 0 w 36"/>
                  <a:gd name="T5" fmla="*/ 28 h 28"/>
                  <a:gd name="T6" fmla="*/ 0 w 36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8">
                    <a:moveTo>
                      <a:pt x="0" y="0"/>
                    </a:moveTo>
                    <a:lnTo>
                      <a:pt x="36" y="14"/>
                    </a:lnTo>
                    <a:lnTo>
                      <a:pt x="0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9" name="Freeform 81">
                <a:extLst>
                  <a:ext uri="{FF2B5EF4-FFF2-40B4-BE49-F238E27FC236}">
                    <a16:creationId xmlns:a16="http://schemas.microsoft.com/office/drawing/2014/main" id="{4E5DC614-E866-4AE9-A53D-6B1E3B143F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3" y="1084"/>
                <a:ext cx="50" cy="602"/>
              </a:xfrm>
              <a:custGeom>
                <a:avLst/>
                <a:gdLst>
                  <a:gd name="T0" fmla="*/ 0 w 50"/>
                  <a:gd name="T1" fmla="*/ 0 h 602"/>
                  <a:gd name="T2" fmla="*/ 0 w 50"/>
                  <a:gd name="T3" fmla="*/ 602 h 602"/>
                  <a:gd name="T4" fmla="*/ 50 w 50"/>
                  <a:gd name="T5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602">
                    <a:moveTo>
                      <a:pt x="0" y="0"/>
                    </a:moveTo>
                    <a:lnTo>
                      <a:pt x="0" y="602"/>
                    </a:lnTo>
                    <a:lnTo>
                      <a:pt x="50" y="602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0" name="Freeform 82">
                <a:extLst>
                  <a:ext uri="{FF2B5EF4-FFF2-40B4-BE49-F238E27FC236}">
                    <a16:creationId xmlns:a16="http://schemas.microsoft.com/office/drawing/2014/main" id="{2AFD2B97-F628-44CC-98CB-AFC2CFB860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8" y="1672"/>
                <a:ext cx="36" cy="28"/>
              </a:xfrm>
              <a:custGeom>
                <a:avLst/>
                <a:gdLst>
                  <a:gd name="T0" fmla="*/ 0 w 36"/>
                  <a:gd name="T1" fmla="*/ 0 h 28"/>
                  <a:gd name="T2" fmla="*/ 36 w 36"/>
                  <a:gd name="T3" fmla="*/ 14 h 28"/>
                  <a:gd name="T4" fmla="*/ 0 w 36"/>
                  <a:gd name="T5" fmla="*/ 28 h 28"/>
                  <a:gd name="T6" fmla="*/ 0 w 36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8">
                    <a:moveTo>
                      <a:pt x="0" y="0"/>
                    </a:moveTo>
                    <a:lnTo>
                      <a:pt x="36" y="14"/>
                    </a:lnTo>
                    <a:lnTo>
                      <a:pt x="0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1" name="Freeform 83">
                <a:extLst>
                  <a:ext uri="{FF2B5EF4-FFF2-40B4-BE49-F238E27FC236}">
                    <a16:creationId xmlns:a16="http://schemas.microsoft.com/office/drawing/2014/main" id="{324F05E2-B5AA-4D41-8811-588AB41DD8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3" y="1084"/>
                <a:ext cx="50" cy="958"/>
              </a:xfrm>
              <a:custGeom>
                <a:avLst/>
                <a:gdLst>
                  <a:gd name="T0" fmla="*/ 0 w 50"/>
                  <a:gd name="T1" fmla="*/ 0 h 958"/>
                  <a:gd name="T2" fmla="*/ 0 w 50"/>
                  <a:gd name="T3" fmla="*/ 958 h 958"/>
                  <a:gd name="T4" fmla="*/ 50 w 50"/>
                  <a:gd name="T5" fmla="*/ 958 h 9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958">
                    <a:moveTo>
                      <a:pt x="0" y="0"/>
                    </a:moveTo>
                    <a:lnTo>
                      <a:pt x="0" y="958"/>
                    </a:lnTo>
                    <a:lnTo>
                      <a:pt x="50" y="958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2" name="Freeform 84">
                <a:extLst>
                  <a:ext uri="{FF2B5EF4-FFF2-40B4-BE49-F238E27FC236}">
                    <a16:creationId xmlns:a16="http://schemas.microsoft.com/office/drawing/2014/main" id="{698060AB-0BB2-47B0-BBFB-8195379CB3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8" y="2028"/>
                <a:ext cx="36" cy="28"/>
              </a:xfrm>
              <a:custGeom>
                <a:avLst/>
                <a:gdLst>
                  <a:gd name="T0" fmla="*/ 0 w 36"/>
                  <a:gd name="T1" fmla="*/ 0 h 28"/>
                  <a:gd name="T2" fmla="*/ 36 w 36"/>
                  <a:gd name="T3" fmla="*/ 14 h 28"/>
                  <a:gd name="T4" fmla="*/ 0 w 36"/>
                  <a:gd name="T5" fmla="*/ 28 h 28"/>
                  <a:gd name="T6" fmla="*/ 0 w 36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8">
                    <a:moveTo>
                      <a:pt x="0" y="0"/>
                    </a:moveTo>
                    <a:lnTo>
                      <a:pt x="36" y="14"/>
                    </a:lnTo>
                    <a:lnTo>
                      <a:pt x="0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3" name="Freeform 85">
                <a:extLst>
                  <a:ext uri="{FF2B5EF4-FFF2-40B4-BE49-F238E27FC236}">
                    <a16:creationId xmlns:a16="http://schemas.microsoft.com/office/drawing/2014/main" id="{2E1FE052-BE6F-4190-9FC1-12BB73D3E5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4" y="1084"/>
                <a:ext cx="28" cy="246"/>
              </a:xfrm>
              <a:custGeom>
                <a:avLst/>
                <a:gdLst>
                  <a:gd name="T0" fmla="*/ 0 w 28"/>
                  <a:gd name="T1" fmla="*/ 0 h 246"/>
                  <a:gd name="T2" fmla="*/ 0 w 28"/>
                  <a:gd name="T3" fmla="*/ 246 h 246"/>
                  <a:gd name="T4" fmla="*/ 28 w 28"/>
                  <a:gd name="T5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46">
                    <a:moveTo>
                      <a:pt x="0" y="0"/>
                    </a:moveTo>
                    <a:lnTo>
                      <a:pt x="0" y="246"/>
                    </a:lnTo>
                    <a:lnTo>
                      <a:pt x="28" y="246"/>
                    </a:lnTo>
                  </a:path>
                </a:pathLst>
              </a:custGeom>
              <a:noFill/>
              <a:ln w="7938" cap="rnd">
                <a:solidFill>
                  <a:srgbClr val="4672C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4" name="Freeform 86">
                <a:extLst>
                  <a:ext uri="{FF2B5EF4-FFF2-40B4-BE49-F238E27FC236}">
                    <a16:creationId xmlns:a16="http://schemas.microsoft.com/office/drawing/2014/main" id="{E28BDC93-468A-47DE-8740-A7CDCF9C48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7" y="1316"/>
                <a:ext cx="36" cy="28"/>
              </a:xfrm>
              <a:custGeom>
                <a:avLst/>
                <a:gdLst>
                  <a:gd name="T0" fmla="*/ 0 w 36"/>
                  <a:gd name="T1" fmla="*/ 0 h 28"/>
                  <a:gd name="T2" fmla="*/ 36 w 36"/>
                  <a:gd name="T3" fmla="*/ 14 h 28"/>
                  <a:gd name="T4" fmla="*/ 0 w 36"/>
                  <a:gd name="T5" fmla="*/ 28 h 28"/>
                  <a:gd name="T6" fmla="*/ 0 w 36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8">
                    <a:moveTo>
                      <a:pt x="0" y="0"/>
                    </a:moveTo>
                    <a:lnTo>
                      <a:pt x="36" y="14"/>
                    </a:lnTo>
                    <a:lnTo>
                      <a:pt x="0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5" name="Rectangle 87">
                <a:extLst>
                  <a:ext uri="{FF2B5EF4-FFF2-40B4-BE49-F238E27FC236}">
                    <a16:creationId xmlns:a16="http://schemas.microsoft.com/office/drawing/2014/main" id="{C00D9299-6518-40BF-9D60-8A59530BD1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38" y="82"/>
                <a:ext cx="594" cy="256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186" name="Rectangle 88">
                <a:extLst>
                  <a:ext uri="{FF2B5EF4-FFF2-40B4-BE49-F238E27FC236}">
                    <a16:creationId xmlns:a16="http://schemas.microsoft.com/office/drawing/2014/main" id="{FBA89E5D-A681-4B41-A1E6-01633C2884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38" y="82"/>
                <a:ext cx="594" cy="256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8" name="Rectangle 90">
                <a:extLst>
                  <a:ext uri="{FF2B5EF4-FFF2-40B4-BE49-F238E27FC236}">
                    <a16:creationId xmlns:a16="http://schemas.microsoft.com/office/drawing/2014/main" id="{1AEBE1E2-EDF1-4B83-82AD-77C4E4BC62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3" y="180"/>
                <a:ext cx="420" cy="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 dirty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Lead Specialist, 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9" name="Rectangle 91">
                <a:extLst>
                  <a:ext uri="{FF2B5EF4-FFF2-40B4-BE49-F238E27FC236}">
                    <a16:creationId xmlns:a16="http://schemas.microsoft.com/office/drawing/2014/main" id="{1CF05F8D-903A-4120-A24E-C976D338BA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8" y="238"/>
                <a:ext cx="667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Highways &amp; Transport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0" name="Rectangle 92">
                <a:extLst>
                  <a:ext uri="{FF2B5EF4-FFF2-40B4-BE49-F238E27FC236}">
                    <a16:creationId xmlns:a16="http://schemas.microsoft.com/office/drawing/2014/main" id="{8CB48DC5-A417-4A44-980E-B2BB139A47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9" y="456"/>
                <a:ext cx="594" cy="255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1" name="Rectangle 93">
                <a:extLst>
                  <a:ext uri="{FF2B5EF4-FFF2-40B4-BE49-F238E27FC236}">
                    <a16:creationId xmlns:a16="http://schemas.microsoft.com/office/drawing/2014/main" id="{64615E26-5395-4D65-8FCE-8A5C86979A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9" y="456"/>
                <a:ext cx="594" cy="255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3" name="Rectangle 95">
                <a:extLst>
                  <a:ext uri="{FF2B5EF4-FFF2-40B4-BE49-F238E27FC236}">
                    <a16:creationId xmlns:a16="http://schemas.microsoft.com/office/drawing/2014/main" id="{65E92AC8-EC6E-42CE-BB87-8BD2E362BE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0" y="553"/>
                <a:ext cx="701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Senior Specialist, Asset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4" name="Rectangle 96">
                <a:extLst>
                  <a:ext uri="{FF2B5EF4-FFF2-40B4-BE49-F238E27FC236}">
                    <a16:creationId xmlns:a16="http://schemas.microsoft.com/office/drawing/2014/main" id="{8FCD60A8-9801-422C-850D-D46821F5CA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6" y="610"/>
                <a:ext cx="421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Management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5" name="Rectangle 97">
                <a:extLst>
                  <a:ext uri="{FF2B5EF4-FFF2-40B4-BE49-F238E27FC236}">
                    <a16:creationId xmlns:a16="http://schemas.microsoft.com/office/drawing/2014/main" id="{378C0037-A492-4C5C-9B5F-FD30A108FD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7" y="829"/>
                <a:ext cx="594" cy="255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6" name="Rectangle 98">
                <a:extLst>
                  <a:ext uri="{FF2B5EF4-FFF2-40B4-BE49-F238E27FC236}">
                    <a16:creationId xmlns:a16="http://schemas.microsoft.com/office/drawing/2014/main" id="{4FBE3C46-8720-4DD4-B9B4-CC75799639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7" y="829"/>
                <a:ext cx="594" cy="255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8" name="Rectangle 100">
                <a:extLst>
                  <a:ext uri="{FF2B5EF4-FFF2-40B4-BE49-F238E27FC236}">
                    <a16:creationId xmlns:a16="http://schemas.microsoft.com/office/drawing/2014/main" id="{9D0E7296-A9E9-4DAF-98AF-BDBDC26916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26" y="897"/>
                <a:ext cx="662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Specialist, Highway &amp;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9" name="Rectangle 101">
                <a:extLst>
                  <a:ext uri="{FF2B5EF4-FFF2-40B4-BE49-F238E27FC236}">
                    <a16:creationId xmlns:a16="http://schemas.microsoft.com/office/drawing/2014/main" id="{5E24875A-5383-4D73-BE7E-9D7B32B2A2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6" y="956"/>
                <a:ext cx="433" cy="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Transport Asset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00" name="Rectangle 102">
                <a:extLst>
                  <a:ext uri="{FF2B5EF4-FFF2-40B4-BE49-F238E27FC236}">
                    <a16:creationId xmlns:a16="http://schemas.microsoft.com/office/drawing/2014/main" id="{E5B54913-B28D-4499-BC4C-487B01DF43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24" y="1014"/>
                <a:ext cx="421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Management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01" name="Rectangle 103">
                <a:extLst>
                  <a:ext uri="{FF2B5EF4-FFF2-40B4-BE49-F238E27FC236}">
                    <a16:creationId xmlns:a16="http://schemas.microsoft.com/office/drawing/2014/main" id="{28F08E59-E93F-4DA0-BF97-D3DC1BE4A0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66" y="829"/>
                <a:ext cx="594" cy="255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2" name="Rectangle 104">
                <a:extLst>
                  <a:ext uri="{FF2B5EF4-FFF2-40B4-BE49-F238E27FC236}">
                    <a16:creationId xmlns:a16="http://schemas.microsoft.com/office/drawing/2014/main" id="{477378A7-E186-4A92-A6CB-9E8FFB9725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66" y="829"/>
                <a:ext cx="594" cy="255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4" name="Rectangle 106">
                <a:extLst>
                  <a:ext uri="{FF2B5EF4-FFF2-40B4-BE49-F238E27FC236}">
                    <a16:creationId xmlns:a16="http://schemas.microsoft.com/office/drawing/2014/main" id="{C0161073-36DB-4808-9E91-DFE430E188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2" y="925"/>
                <a:ext cx="506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Specialist, Asset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05" name="Rectangle 107">
                <a:extLst>
                  <a:ext uri="{FF2B5EF4-FFF2-40B4-BE49-F238E27FC236}">
                    <a16:creationId xmlns:a16="http://schemas.microsoft.com/office/drawing/2014/main" id="{AEA6FEF7-BE8C-429C-AF30-03C809F477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3" y="985"/>
                <a:ext cx="363" cy="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Management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06" name="Rectangle 108">
                <a:extLst>
                  <a:ext uri="{FF2B5EF4-FFF2-40B4-BE49-F238E27FC236}">
                    <a16:creationId xmlns:a16="http://schemas.microsoft.com/office/drawing/2014/main" id="{CC9CA2FE-F1B9-478B-86DF-5FA507E072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5" y="829"/>
                <a:ext cx="594" cy="256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7" name="Rectangle 109">
                <a:extLst>
                  <a:ext uri="{FF2B5EF4-FFF2-40B4-BE49-F238E27FC236}">
                    <a16:creationId xmlns:a16="http://schemas.microsoft.com/office/drawing/2014/main" id="{EF3FF158-7053-4828-9AF7-2DA221D924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5" y="829"/>
                <a:ext cx="594" cy="256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9" name="Rectangle 111">
                <a:extLst>
                  <a:ext uri="{FF2B5EF4-FFF2-40B4-BE49-F238E27FC236}">
                    <a16:creationId xmlns:a16="http://schemas.microsoft.com/office/drawing/2014/main" id="{06309295-7E39-4A0B-8490-004B7929F4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8" y="897"/>
                <a:ext cx="722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Specialist, Highway and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10" name="Rectangle 112">
                <a:extLst>
                  <a:ext uri="{FF2B5EF4-FFF2-40B4-BE49-F238E27FC236}">
                    <a16:creationId xmlns:a16="http://schemas.microsoft.com/office/drawing/2014/main" id="{00D7BDFC-4037-4E1B-8388-29E802E0A4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3" y="956"/>
                <a:ext cx="433" cy="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Transport Asset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11" name="Rectangle 113">
                <a:extLst>
                  <a:ext uri="{FF2B5EF4-FFF2-40B4-BE49-F238E27FC236}">
                    <a16:creationId xmlns:a16="http://schemas.microsoft.com/office/drawing/2014/main" id="{31E9B435-BA56-4C45-B810-609A3323DF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2" y="1014"/>
                <a:ext cx="420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Management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12" name="Rectangle 114">
                <a:extLst>
                  <a:ext uri="{FF2B5EF4-FFF2-40B4-BE49-F238E27FC236}">
                    <a16:creationId xmlns:a16="http://schemas.microsoft.com/office/drawing/2014/main" id="{6A5C5E80-2DAA-4DE0-9574-1EC67798E6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9" y="829"/>
                <a:ext cx="594" cy="255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3" name="Rectangle 115">
                <a:extLst>
                  <a:ext uri="{FF2B5EF4-FFF2-40B4-BE49-F238E27FC236}">
                    <a16:creationId xmlns:a16="http://schemas.microsoft.com/office/drawing/2014/main" id="{46FDECFF-E188-4AD5-8094-203E0B868E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9" y="829"/>
                <a:ext cx="594" cy="255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4" name="Rectangle 116">
                <a:extLst>
                  <a:ext uri="{FF2B5EF4-FFF2-40B4-BE49-F238E27FC236}">
                    <a16:creationId xmlns:a16="http://schemas.microsoft.com/office/drawing/2014/main" id="{9A6210B4-FAAA-47F3-A152-59142363FF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95" y="868"/>
                <a:ext cx="11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1" i="0" u="none" strike="noStrike" cap="none" normalizeH="0" baseline="0" dirty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16" name="Rectangle 118">
                <a:extLst>
                  <a:ext uri="{FF2B5EF4-FFF2-40B4-BE49-F238E27FC236}">
                    <a16:creationId xmlns:a16="http://schemas.microsoft.com/office/drawing/2014/main" id="{D5A2CD12-1164-4C37-9D9F-D3AD26AE99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7" y="985"/>
                <a:ext cx="521" cy="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Structures Manager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17" name="Rectangle 119">
                <a:extLst>
                  <a:ext uri="{FF2B5EF4-FFF2-40B4-BE49-F238E27FC236}">
                    <a16:creationId xmlns:a16="http://schemas.microsoft.com/office/drawing/2014/main" id="{6D4B8BB9-2AD9-4832-AD0D-6D8789565F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9" y="456"/>
                <a:ext cx="594" cy="255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8" name="Rectangle 120">
                <a:extLst>
                  <a:ext uri="{FF2B5EF4-FFF2-40B4-BE49-F238E27FC236}">
                    <a16:creationId xmlns:a16="http://schemas.microsoft.com/office/drawing/2014/main" id="{6D67CE0B-974E-42C4-9601-B7A80414DD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9" y="456"/>
                <a:ext cx="594" cy="255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0" name="Rectangle 122">
                <a:extLst>
                  <a:ext uri="{FF2B5EF4-FFF2-40B4-BE49-F238E27FC236}">
                    <a16:creationId xmlns:a16="http://schemas.microsoft.com/office/drawing/2014/main" id="{EBF7225B-6CBD-40F6-9B88-1CBF3B1F63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1" y="582"/>
                <a:ext cx="499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Senior Specialist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21" name="Rectangle 123">
                <a:extLst>
                  <a:ext uri="{FF2B5EF4-FFF2-40B4-BE49-F238E27FC236}">
                    <a16:creationId xmlns:a16="http://schemas.microsoft.com/office/drawing/2014/main" id="{C4EFAE0E-EF3C-4807-A550-DC7B378656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" y="829"/>
                <a:ext cx="594" cy="255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2" name="Rectangle 124">
                <a:extLst>
                  <a:ext uri="{FF2B5EF4-FFF2-40B4-BE49-F238E27FC236}">
                    <a16:creationId xmlns:a16="http://schemas.microsoft.com/office/drawing/2014/main" id="{14431CB4-B42C-4FFB-92E3-B5A2A4E3C9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" y="829"/>
                <a:ext cx="594" cy="255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4" name="Rectangle 126">
                <a:extLst>
                  <a:ext uri="{FF2B5EF4-FFF2-40B4-BE49-F238E27FC236}">
                    <a16:creationId xmlns:a16="http://schemas.microsoft.com/office/drawing/2014/main" id="{1921AA08-3E57-44F8-A491-E0BA157995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" y="956"/>
                <a:ext cx="525" cy="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CTU Support Officer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25" name="Rectangle 127">
                <a:extLst>
                  <a:ext uri="{FF2B5EF4-FFF2-40B4-BE49-F238E27FC236}">
                    <a16:creationId xmlns:a16="http://schemas.microsoft.com/office/drawing/2014/main" id="{447E0AB7-FC98-4447-A0E5-79CE9FEB51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" y="1168"/>
                <a:ext cx="594" cy="255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6" name="Rectangle 128">
                <a:extLst>
                  <a:ext uri="{FF2B5EF4-FFF2-40B4-BE49-F238E27FC236}">
                    <a16:creationId xmlns:a16="http://schemas.microsoft.com/office/drawing/2014/main" id="{2EAE059C-5A13-4FCE-9650-870F1E598A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" y="1168"/>
                <a:ext cx="594" cy="255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8" name="Rectangle 130">
                <a:extLst>
                  <a:ext uri="{FF2B5EF4-FFF2-40B4-BE49-F238E27FC236}">
                    <a16:creationId xmlns:a16="http://schemas.microsoft.com/office/drawing/2014/main" id="{577441D7-1E31-433F-BBE1-5463C01F0F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8" y="1295"/>
                <a:ext cx="274" cy="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Specialist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29" name="Rectangle 131">
                <a:extLst>
                  <a:ext uri="{FF2B5EF4-FFF2-40B4-BE49-F238E27FC236}">
                    <a16:creationId xmlns:a16="http://schemas.microsoft.com/office/drawing/2014/main" id="{541200B6-95E5-4257-A02B-79E15098EB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" y="1295"/>
                <a:ext cx="49" cy="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-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30" name="Rectangle 132">
                <a:extLst>
                  <a:ext uri="{FF2B5EF4-FFF2-40B4-BE49-F238E27FC236}">
                    <a16:creationId xmlns:a16="http://schemas.microsoft.com/office/drawing/2014/main" id="{42D1DF61-5DFE-4296-A937-8D3EA690D5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" y="1295"/>
                <a:ext cx="45" cy="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31" name="Rectangle 133">
                <a:extLst>
                  <a:ext uri="{FF2B5EF4-FFF2-40B4-BE49-F238E27FC236}">
                    <a16:creationId xmlns:a16="http://schemas.microsoft.com/office/drawing/2014/main" id="{B524A2C7-7C99-4B5E-BBB1-99BCCFEA1F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" y="1295"/>
                <a:ext cx="132" cy="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CTU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32" name="Rectangle 134">
                <a:extLst>
                  <a:ext uri="{FF2B5EF4-FFF2-40B4-BE49-F238E27FC236}">
                    <a16:creationId xmlns:a16="http://schemas.microsoft.com/office/drawing/2014/main" id="{F573ABCC-B536-48AD-940D-5F4A967BBB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" y="1507"/>
                <a:ext cx="594" cy="255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3" name="Rectangle 135">
                <a:extLst>
                  <a:ext uri="{FF2B5EF4-FFF2-40B4-BE49-F238E27FC236}">
                    <a16:creationId xmlns:a16="http://schemas.microsoft.com/office/drawing/2014/main" id="{89EAE36E-5F66-45BA-82D9-2C4A8B3EB3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" y="1507"/>
                <a:ext cx="594" cy="255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5" name="Rectangle 137">
                <a:extLst>
                  <a:ext uri="{FF2B5EF4-FFF2-40B4-BE49-F238E27FC236}">
                    <a16:creationId xmlns:a16="http://schemas.microsoft.com/office/drawing/2014/main" id="{21EB81E0-984D-4200-B41E-D327A439B1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" y="1603"/>
                <a:ext cx="677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Community Transport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36" name="Rectangle 138">
                <a:extLst>
                  <a:ext uri="{FF2B5EF4-FFF2-40B4-BE49-F238E27FC236}">
                    <a16:creationId xmlns:a16="http://schemas.microsoft.com/office/drawing/2014/main" id="{6D97BFAB-62E8-4601-AE06-BDF10A9CD5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7" y="1663"/>
                <a:ext cx="411" cy="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Support Officer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37" name="Rectangle 139">
                <a:extLst>
                  <a:ext uri="{FF2B5EF4-FFF2-40B4-BE49-F238E27FC236}">
                    <a16:creationId xmlns:a16="http://schemas.microsoft.com/office/drawing/2014/main" id="{19816312-9EC6-4CA2-92FC-81A90976EA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" y="1846"/>
                <a:ext cx="594" cy="255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8" name="Rectangle 140">
                <a:extLst>
                  <a:ext uri="{FF2B5EF4-FFF2-40B4-BE49-F238E27FC236}">
                    <a16:creationId xmlns:a16="http://schemas.microsoft.com/office/drawing/2014/main" id="{8CDE5A65-6A80-4DB1-86D9-728B839527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" y="1846"/>
                <a:ext cx="594" cy="255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0" name="Rectangle 142">
                <a:extLst>
                  <a:ext uri="{FF2B5EF4-FFF2-40B4-BE49-F238E27FC236}">
                    <a16:creationId xmlns:a16="http://schemas.microsoft.com/office/drawing/2014/main" id="{E1848D69-9B85-4EB0-80F3-96FCD3F911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" y="1971"/>
                <a:ext cx="597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CTU Finance Officer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41" name="Rectangle 143">
                <a:extLst>
                  <a:ext uri="{FF2B5EF4-FFF2-40B4-BE49-F238E27FC236}">
                    <a16:creationId xmlns:a16="http://schemas.microsoft.com/office/drawing/2014/main" id="{2F5176E3-A898-4816-A9F6-8A5BD6E091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" y="2185"/>
                <a:ext cx="594" cy="255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2" name="Rectangle 144">
                <a:extLst>
                  <a:ext uri="{FF2B5EF4-FFF2-40B4-BE49-F238E27FC236}">
                    <a16:creationId xmlns:a16="http://schemas.microsoft.com/office/drawing/2014/main" id="{51C9AE48-A25E-4623-B9FA-C2B72609A3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" y="2185"/>
                <a:ext cx="594" cy="255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4" name="Rectangle 146">
                <a:extLst>
                  <a:ext uri="{FF2B5EF4-FFF2-40B4-BE49-F238E27FC236}">
                    <a16:creationId xmlns:a16="http://schemas.microsoft.com/office/drawing/2014/main" id="{729C0310-DBFF-4A89-96C5-2348D385E1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" y="2310"/>
                <a:ext cx="604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CTU Support Officer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45" name="Rectangle 147">
                <a:extLst>
                  <a:ext uri="{FF2B5EF4-FFF2-40B4-BE49-F238E27FC236}">
                    <a16:creationId xmlns:a16="http://schemas.microsoft.com/office/drawing/2014/main" id="{988EEA28-242D-4892-AFCC-77B5A1954A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" y="2524"/>
                <a:ext cx="594" cy="255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6" name="Rectangle 148">
                <a:extLst>
                  <a:ext uri="{FF2B5EF4-FFF2-40B4-BE49-F238E27FC236}">
                    <a16:creationId xmlns:a16="http://schemas.microsoft.com/office/drawing/2014/main" id="{B56050CC-167D-4B94-AED0-46E281990E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" y="2524"/>
                <a:ext cx="594" cy="255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8" name="Rectangle 150">
                <a:extLst>
                  <a:ext uri="{FF2B5EF4-FFF2-40B4-BE49-F238E27FC236}">
                    <a16:creationId xmlns:a16="http://schemas.microsoft.com/office/drawing/2014/main" id="{691E5C59-0C02-4213-9ABD-02CF67FBFC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8" y="2649"/>
                <a:ext cx="320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Specialist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49" name="Rectangle 151">
                <a:extLst>
                  <a:ext uri="{FF2B5EF4-FFF2-40B4-BE49-F238E27FC236}">
                    <a16:creationId xmlns:a16="http://schemas.microsoft.com/office/drawing/2014/main" id="{B8D9EDD5-E381-475F-8108-F00903D37D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" y="2649"/>
                <a:ext cx="58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-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50" name="Rectangle 152">
                <a:extLst>
                  <a:ext uri="{FF2B5EF4-FFF2-40B4-BE49-F238E27FC236}">
                    <a16:creationId xmlns:a16="http://schemas.microsoft.com/office/drawing/2014/main" id="{7365118C-4C35-464D-921B-339A809DF1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" y="2649"/>
                <a:ext cx="51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51" name="Rectangle 153">
                <a:extLst>
                  <a:ext uri="{FF2B5EF4-FFF2-40B4-BE49-F238E27FC236}">
                    <a16:creationId xmlns:a16="http://schemas.microsoft.com/office/drawing/2014/main" id="{1583CE9D-8F49-4381-AF70-FDE39490EB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" y="2649"/>
                <a:ext cx="153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CTU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52" name="Rectangle 154">
                <a:extLst>
                  <a:ext uri="{FF2B5EF4-FFF2-40B4-BE49-F238E27FC236}">
                    <a16:creationId xmlns:a16="http://schemas.microsoft.com/office/drawing/2014/main" id="{FAADA87C-FCAC-4AB2-A84F-626355CDE3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2" y="456"/>
                <a:ext cx="595" cy="255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3" name="Rectangle 155">
                <a:extLst>
                  <a:ext uri="{FF2B5EF4-FFF2-40B4-BE49-F238E27FC236}">
                    <a16:creationId xmlns:a16="http://schemas.microsoft.com/office/drawing/2014/main" id="{030EAA66-010D-4CF6-ADB7-C72D718B88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2" y="456"/>
                <a:ext cx="595" cy="255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5" name="Rectangle 157">
                <a:extLst>
                  <a:ext uri="{FF2B5EF4-FFF2-40B4-BE49-F238E27FC236}">
                    <a16:creationId xmlns:a16="http://schemas.microsoft.com/office/drawing/2014/main" id="{B326A400-4FE7-47D6-B1DC-4DDD9EB72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7" y="553"/>
                <a:ext cx="533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Senior Specialist,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56" name="Rectangle 158">
                <a:extLst>
                  <a:ext uri="{FF2B5EF4-FFF2-40B4-BE49-F238E27FC236}">
                    <a16:creationId xmlns:a16="http://schemas.microsoft.com/office/drawing/2014/main" id="{1EFC846A-A3E9-4E3A-985B-224EF06078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1" y="610"/>
                <a:ext cx="576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Transport Planning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57" name="Rectangle 159">
                <a:extLst>
                  <a:ext uri="{FF2B5EF4-FFF2-40B4-BE49-F238E27FC236}">
                    <a16:creationId xmlns:a16="http://schemas.microsoft.com/office/drawing/2014/main" id="{BA3D1D8A-A5C2-4579-B089-74EB227953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8" y="829"/>
                <a:ext cx="594" cy="255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8" name="Rectangle 160">
                <a:extLst>
                  <a:ext uri="{FF2B5EF4-FFF2-40B4-BE49-F238E27FC236}">
                    <a16:creationId xmlns:a16="http://schemas.microsoft.com/office/drawing/2014/main" id="{D5B85A80-C7C0-4E6E-AD6D-8ED3B46A52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8" y="829"/>
                <a:ext cx="594" cy="255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0" name="Rectangle 162">
                <a:extLst>
                  <a:ext uri="{FF2B5EF4-FFF2-40B4-BE49-F238E27FC236}">
                    <a16:creationId xmlns:a16="http://schemas.microsoft.com/office/drawing/2014/main" id="{F99AC77C-B391-4D86-8296-DDC2E17624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0" y="956"/>
                <a:ext cx="533" cy="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Active Travel Officer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61" name="Rectangle 163">
                <a:extLst>
                  <a:ext uri="{FF2B5EF4-FFF2-40B4-BE49-F238E27FC236}">
                    <a16:creationId xmlns:a16="http://schemas.microsoft.com/office/drawing/2014/main" id="{E05A9B2D-7ADB-4821-85E4-2D85A45F99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8" y="1168"/>
                <a:ext cx="594" cy="255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2" name="Rectangle 164">
                <a:extLst>
                  <a:ext uri="{FF2B5EF4-FFF2-40B4-BE49-F238E27FC236}">
                    <a16:creationId xmlns:a16="http://schemas.microsoft.com/office/drawing/2014/main" id="{9DD335B3-FC19-4366-9B4B-07C9C253E9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8" y="1168"/>
                <a:ext cx="594" cy="255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4" name="Rectangle 166">
                <a:extLst>
                  <a:ext uri="{FF2B5EF4-FFF2-40B4-BE49-F238E27FC236}">
                    <a16:creationId xmlns:a16="http://schemas.microsoft.com/office/drawing/2014/main" id="{BB8E35AA-9DEB-47D2-99B2-8A17E6309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0" y="1236"/>
                <a:ext cx="58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1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-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66" name="Rectangle 168">
                <a:extLst>
                  <a:ext uri="{FF2B5EF4-FFF2-40B4-BE49-F238E27FC236}">
                    <a16:creationId xmlns:a16="http://schemas.microsoft.com/office/drawing/2014/main" id="{94E645BA-0104-45C1-B181-314BFEA79F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2" y="1295"/>
                <a:ext cx="448" cy="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Specialist Level 1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67" name="Rectangle 169">
                <a:extLst>
                  <a:ext uri="{FF2B5EF4-FFF2-40B4-BE49-F238E27FC236}">
                    <a16:creationId xmlns:a16="http://schemas.microsoft.com/office/drawing/2014/main" id="{39385FAC-0CCB-4F10-8D03-02F743CAE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8" y="1507"/>
                <a:ext cx="594" cy="255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8" name="Rectangle 170">
                <a:extLst>
                  <a:ext uri="{FF2B5EF4-FFF2-40B4-BE49-F238E27FC236}">
                    <a16:creationId xmlns:a16="http://schemas.microsoft.com/office/drawing/2014/main" id="{F87DFA96-7915-463D-8D08-468A84857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8" y="1507"/>
                <a:ext cx="594" cy="255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0" name="Rectangle 172">
                <a:extLst>
                  <a:ext uri="{FF2B5EF4-FFF2-40B4-BE49-F238E27FC236}">
                    <a16:creationId xmlns:a16="http://schemas.microsoft.com/office/drawing/2014/main" id="{71E65733-1C0B-449E-B2C5-CB13C1ACF3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7" y="1603"/>
                <a:ext cx="613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Specialist Transport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71" name="Rectangle 173">
                <a:extLst>
                  <a:ext uri="{FF2B5EF4-FFF2-40B4-BE49-F238E27FC236}">
                    <a16:creationId xmlns:a16="http://schemas.microsoft.com/office/drawing/2014/main" id="{308B921B-AF65-4F06-A741-1288DD34DB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5" y="1663"/>
                <a:ext cx="521" cy="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Planning Technician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72" name="Rectangle 174">
                <a:extLst>
                  <a:ext uri="{FF2B5EF4-FFF2-40B4-BE49-F238E27FC236}">
                    <a16:creationId xmlns:a16="http://schemas.microsoft.com/office/drawing/2014/main" id="{D5AA77D2-9F12-4D16-8823-E707A9F5A5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8" y="1846"/>
                <a:ext cx="594" cy="255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3" name="Rectangle 175">
                <a:extLst>
                  <a:ext uri="{FF2B5EF4-FFF2-40B4-BE49-F238E27FC236}">
                    <a16:creationId xmlns:a16="http://schemas.microsoft.com/office/drawing/2014/main" id="{C945930D-2247-4B91-A87E-E05A53739D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8" y="1846"/>
                <a:ext cx="594" cy="255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5" name="Rectangle 177">
                <a:extLst>
                  <a:ext uri="{FF2B5EF4-FFF2-40B4-BE49-F238E27FC236}">
                    <a16:creationId xmlns:a16="http://schemas.microsoft.com/office/drawing/2014/main" id="{EAAA6D79-5D03-435A-8EAF-06519B8C2F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7" y="1942"/>
                <a:ext cx="613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Specialist Transport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76" name="Rectangle 178">
                <a:extLst>
                  <a:ext uri="{FF2B5EF4-FFF2-40B4-BE49-F238E27FC236}">
                    <a16:creationId xmlns:a16="http://schemas.microsoft.com/office/drawing/2014/main" id="{FB3C2C0E-F8A4-4A48-8BA1-D49197AE2A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5" y="2002"/>
                <a:ext cx="521" cy="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Planning Technician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77" name="Rectangle 179">
                <a:extLst>
                  <a:ext uri="{FF2B5EF4-FFF2-40B4-BE49-F238E27FC236}">
                    <a16:creationId xmlns:a16="http://schemas.microsoft.com/office/drawing/2014/main" id="{8A8D73D8-7895-4E2B-97FE-3BA582A89B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8" y="2863"/>
                <a:ext cx="594" cy="255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8" name="Rectangle 180">
                <a:extLst>
                  <a:ext uri="{FF2B5EF4-FFF2-40B4-BE49-F238E27FC236}">
                    <a16:creationId xmlns:a16="http://schemas.microsoft.com/office/drawing/2014/main" id="{B8C723B4-E8C1-4CB4-8815-9384AFF765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8" y="2863"/>
                <a:ext cx="594" cy="255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0" name="Rectangle 182">
                <a:extLst>
                  <a:ext uri="{FF2B5EF4-FFF2-40B4-BE49-F238E27FC236}">
                    <a16:creationId xmlns:a16="http://schemas.microsoft.com/office/drawing/2014/main" id="{8279D436-8042-4E4E-B1CE-380B785B43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1" y="2960"/>
                <a:ext cx="674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Specialist Road Safety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1" name="Rectangle 183">
                <a:extLst>
                  <a:ext uri="{FF2B5EF4-FFF2-40B4-BE49-F238E27FC236}">
                    <a16:creationId xmlns:a16="http://schemas.microsoft.com/office/drawing/2014/main" id="{C4FCF8A1-B95E-4C90-89B2-6723408E42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7" y="3019"/>
                <a:ext cx="198" cy="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Officer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2" name="Rectangle 184">
                <a:extLst>
                  <a:ext uri="{FF2B5EF4-FFF2-40B4-BE49-F238E27FC236}">
                    <a16:creationId xmlns:a16="http://schemas.microsoft.com/office/drawing/2014/main" id="{859A5F5F-963E-4444-ADCE-0AF1F21064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8" y="2185"/>
                <a:ext cx="594" cy="255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3" name="Rectangle 185">
                <a:extLst>
                  <a:ext uri="{FF2B5EF4-FFF2-40B4-BE49-F238E27FC236}">
                    <a16:creationId xmlns:a16="http://schemas.microsoft.com/office/drawing/2014/main" id="{34E80303-7561-4BAD-80FF-514E8AF1B2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8" y="2185"/>
                <a:ext cx="594" cy="255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5" name="Rectangle 187">
                <a:extLst>
                  <a:ext uri="{FF2B5EF4-FFF2-40B4-BE49-F238E27FC236}">
                    <a16:creationId xmlns:a16="http://schemas.microsoft.com/office/drawing/2014/main" id="{CDB9A74D-AE49-4BD9-BD48-4869EC73E2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7" y="2282"/>
                <a:ext cx="683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Highways &amp; Transport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6" name="Rectangle 188">
                <a:extLst>
                  <a:ext uri="{FF2B5EF4-FFF2-40B4-BE49-F238E27FC236}">
                    <a16:creationId xmlns:a16="http://schemas.microsoft.com/office/drawing/2014/main" id="{B92BC8BB-F7DE-46A1-8589-B6346AFE8F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7" y="2341"/>
                <a:ext cx="298" cy="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Consultant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7" name="Rectangle 189">
                <a:extLst>
                  <a:ext uri="{FF2B5EF4-FFF2-40B4-BE49-F238E27FC236}">
                    <a16:creationId xmlns:a16="http://schemas.microsoft.com/office/drawing/2014/main" id="{114819B3-2F29-4CAD-A629-F4313B23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8" y="2524"/>
                <a:ext cx="594" cy="255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8" name="Rectangle 190">
                <a:extLst>
                  <a:ext uri="{FF2B5EF4-FFF2-40B4-BE49-F238E27FC236}">
                    <a16:creationId xmlns:a16="http://schemas.microsoft.com/office/drawing/2014/main" id="{7BCBCD8F-567C-44B8-9058-E903F3A0F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8" y="2524"/>
                <a:ext cx="594" cy="255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0" name="Rectangle 192">
                <a:extLst>
                  <a:ext uri="{FF2B5EF4-FFF2-40B4-BE49-F238E27FC236}">
                    <a16:creationId xmlns:a16="http://schemas.microsoft.com/office/drawing/2014/main" id="{1C4A7360-7C88-4D66-AB5A-6B58D85A2D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0" y="2621"/>
                <a:ext cx="628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Specialist, Transport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1" name="Rectangle 193">
                <a:extLst>
                  <a:ext uri="{FF2B5EF4-FFF2-40B4-BE49-F238E27FC236}">
                    <a16:creationId xmlns:a16="http://schemas.microsoft.com/office/drawing/2014/main" id="{464F7AF3-3E76-4D55-B093-89ED5E2744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4" y="2680"/>
                <a:ext cx="244" cy="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Planning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2" name="Rectangle 194">
                <a:extLst>
                  <a:ext uri="{FF2B5EF4-FFF2-40B4-BE49-F238E27FC236}">
                    <a16:creationId xmlns:a16="http://schemas.microsoft.com/office/drawing/2014/main" id="{93E2B3D1-9E81-4900-9D22-2D220874FA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3" y="456"/>
                <a:ext cx="594" cy="255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3" name="Rectangle 195">
                <a:extLst>
                  <a:ext uri="{FF2B5EF4-FFF2-40B4-BE49-F238E27FC236}">
                    <a16:creationId xmlns:a16="http://schemas.microsoft.com/office/drawing/2014/main" id="{107E5907-372D-45A5-82E6-504B18F25E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3" y="456"/>
                <a:ext cx="594" cy="255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5" name="Rectangle 197">
                <a:extLst>
                  <a:ext uri="{FF2B5EF4-FFF2-40B4-BE49-F238E27FC236}">
                    <a16:creationId xmlns:a16="http://schemas.microsoft.com/office/drawing/2014/main" id="{4C90ED50-81EA-420A-B143-CB9299B13B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7" y="553"/>
                <a:ext cx="533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Senior Specialist,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6" name="Rectangle 198">
                <a:extLst>
                  <a:ext uri="{FF2B5EF4-FFF2-40B4-BE49-F238E27FC236}">
                    <a16:creationId xmlns:a16="http://schemas.microsoft.com/office/drawing/2014/main" id="{BDAD2DD9-4F65-4F86-B10E-DB838E6A72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4" y="610"/>
                <a:ext cx="616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Traffic Management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7" name="Rectangle 199">
                <a:extLst>
                  <a:ext uri="{FF2B5EF4-FFF2-40B4-BE49-F238E27FC236}">
                    <a16:creationId xmlns:a16="http://schemas.microsoft.com/office/drawing/2014/main" id="{B760B8FC-EA8C-4044-A231-D27DE1126E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" y="829"/>
                <a:ext cx="594" cy="255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8" name="Rectangle 200">
                <a:extLst>
                  <a:ext uri="{FF2B5EF4-FFF2-40B4-BE49-F238E27FC236}">
                    <a16:creationId xmlns:a16="http://schemas.microsoft.com/office/drawing/2014/main" id="{578E29FD-E8E5-47C2-BDE6-E20FBE63A0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" y="829"/>
                <a:ext cx="594" cy="255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0" name="Rectangle 202">
                <a:extLst>
                  <a:ext uri="{FF2B5EF4-FFF2-40B4-BE49-F238E27FC236}">
                    <a16:creationId xmlns:a16="http://schemas.microsoft.com/office/drawing/2014/main" id="{3BF9C328-63C9-4F45-A0D8-A0389BF59B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1" y="956"/>
                <a:ext cx="591" cy="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600" b="0" i="0" u="none" strike="noStrike" cap="none" normalizeH="0" baseline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Senior Traffic Engineer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1" name="Rectangle 203">
                <a:extLst>
                  <a:ext uri="{FF2B5EF4-FFF2-40B4-BE49-F238E27FC236}">
                    <a16:creationId xmlns:a16="http://schemas.microsoft.com/office/drawing/2014/main" id="{DC4AE280-C385-40A7-9EFE-393EA88312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" y="1168"/>
                <a:ext cx="594" cy="255"/>
              </a:xfrm>
              <a:prstGeom prst="rect">
                <a:avLst/>
              </a:prstGeom>
              <a:solidFill>
                <a:srgbClr val="467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2" name="Rectangle 204">
                <a:extLst>
                  <a:ext uri="{FF2B5EF4-FFF2-40B4-BE49-F238E27FC236}">
                    <a16:creationId xmlns:a16="http://schemas.microsoft.com/office/drawing/2014/main" id="{1B0A6838-216D-45F0-BE52-CE36CF0811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" y="1168"/>
                <a:ext cx="594" cy="255"/>
              </a:xfrm>
              <a:prstGeom prst="rect">
                <a:avLst/>
              </a:prstGeom>
              <a:noFill/>
              <a:ln w="1588" cap="sq">
                <a:solidFill>
                  <a:srgbClr val="C8C8C8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8" name="Rectangle 207">
              <a:extLst>
                <a:ext uri="{FF2B5EF4-FFF2-40B4-BE49-F238E27FC236}">
                  <a16:creationId xmlns:a16="http://schemas.microsoft.com/office/drawing/2014/main" id="{991DD133-9BA2-415F-9F8B-0F0D70B3E3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0" y="1264"/>
              <a:ext cx="515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Senior Specialist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" name="Rectangle 208">
              <a:extLst>
                <a:ext uri="{FF2B5EF4-FFF2-40B4-BE49-F238E27FC236}">
                  <a16:creationId xmlns:a16="http://schemas.microsoft.com/office/drawing/2014/main" id="{3E550168-7E19-42FB-971A-0F6479DDEC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6" y="1324"/>
              <a:ext cx="241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(TMPRS)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" name="Rectangle 209">
              <a:extLst>
                <a:ext uri="{FF2B5EF4-FFF2-40B4-BE49-F238E27FC236}">
                  <a16:creationId xmlns:a16="http://schemas.microsoft.com/office/drawing/2014/main" id="{CEAEE2AB-49C2-4D81-9340-5C7B114FCC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8" y="2185"/>
              <a:ext cx="594" cy="255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Rectangle 210">
              <a:extLst>
                <a:ext uri="{FF2B5EF4-FFF2-40B4-BE49-F238E27FC236}">
                  <a16:creationId xmlns:a16="http://schemas.microsoft.com/office/drawing/2014/main" id="{4E621EDE-88B6-4FD5-BFED-EDFBDCE769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8" y="2185"/>
              <a:ext cx="594" cy="255"/>
            </a:xfrm>
            <a:prstGeom prst="rect">
              <a:avLst/>
            </a:prstGeom>
            <a:noFill/>
            <a:ln w="158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Rectangle 212">
              <a:extLst>
                <a:ext uri="{FF2B5EF4-FFF2-40B4-BE49-F238E27FC236}">
                  <a16:creationId xmlns:a16="http://schemas.microsoft.com/office/drawing/2014/main" id="{CFC49CE6-1021-46E2-AB17-5FC70FAD8B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2" y="2282"/>
              <a:ext cx="646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Senior Specialist (Car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213">
              <a:extLst>
                <a:ext uri="{FF2B5EF4-FFF2-40B4-BE49-F238E27FC236}">
                  <a16:creationId xmlns:a16="http://schemas.microsoft.com/office/drawing/2014/main" id="{95058E68-7D4B-4E71-B43C-300FB77022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4" y="2341"/>
              <a:ext cx="503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Park Management)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214">
              <a:extLst>
                <a:ext uri="{FF2B5EF4-FFF2-40B4-BE49-F238E27FC236}">
                  <a16:creationId xmlns:a16="http://schemas.microsoft.com/office/drawing/2014/main" id="{3516D3B1-B82E-486B-BD71-D122DBFDBB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8" y="1846"/>
              <a:ext cx="594" cy="255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Rectangle 215">
              <a:extLst>
                <a:ext uri="{FF2B5EF4-FFF2-40B4-BE49-F238E27FC236}">
                  <a16:creationId xmlns:a16="http://schemas.microsoft.com/office/drawing/2014/main" id="{29F73AFE-7DA8-49AF-81D9-9AA6D620D0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8" y="1846"/>
              <a:ext cx="594" cy="255"/>
            </a:xfrm>
            <a:prstGeom prst="rect">
              <a:avLst/>
            </a:prstGeom>
            <a:noFill/>
            <a:ln w="158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Rectangle 217">
              <a:extLst>
                <a:ext uri="{FF2B5EF4-FFF2-40B4-BE49-F238E27FC236}">
                  <a16:creationId xmlns:a16="http://schemas.microsoft.com/office/drawing/2014/main" id="{2A7B6B06-9DD2-4E12-9598-FADD96AE07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3" y="1942"/>
              <a:ext cx="530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Specialist, Traffic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218">
              <a:extLst>
                <a:ext uri="{FF2B5EF4-FFF2-40B4-BE49-F238E27FC236}">
                  <a16:creationId xmlns:a16="http://schemas.microsoft.com/office/drawing/2014/main" id="{B28CA836-04C8-4583-9EF0-135CD2DA83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5" y="2002"/>
              <a:ext cx="363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Management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219">
              <a:extLst>
                <a:ext uri="{FF2B5EF4-FFF2-40B4-BE49-F238E27FC236}">
                  <a16:creationId xmlns:a16="http://schemas.microsoft.com/office/drawing/2014/main" id="{6E0B38B1-7983-4615-A7D5-24F69C09A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8" y="1507"/>
              <a:ext cx="594" cy="255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Rectangle 220">
              <a:extLst>
                <a:ext uri="{FF2B5EF4-FFF2-40B4-BE49-F238E27FC236}">
                  <a16:creationId xmlns:a16="http://schemas.microsoft.com/office/drawing/2014/main" id="{1308564F-49BA-4824-8BD8-CAD4CF57E4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8" y="1507"/>
              <a:ext cx="594" cy="255"/>
            </a:xfrm>
            <a:prstGeom prst="rect">
              <a:avLst/>
            </a:prstGeom>
            <a:noFill/>
            <a:ln w="158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Rectangle 222">
              <a:extLst>
                <a:ext uri="{FF2B5EF4-FFF2-40B4-BE49-F238E27FC236}">
                  <a16:creationId xmlns:a16="http://schemas.microsoft.com/office/drawing/2014/main" id="{3B871D71-8995-42FF-B57D-D35B617C64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3" y="1603"/>
              <a:ext cx="530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Specialist, Traffic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223">
              <a:extLst>
                <a:ext uri="{FF2B5EF4-FFF2-40B4-BE49-F238E27FC236}">
                  <a16:creationId xmlns:a16="http://schemas.microsoft.com/office/drawing/2014/main" id="{5869E3E4-5492-46C9-9641-8C36F27CE6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5" y="1663"/>
              <a:ext cx="363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Management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224">
              <a:extLst>
                <a:ext uri="{FF2B5EF4-FFF2-40B4-BE49-F238E27FC236}">
                  <a16:creationId xmlns:a16="http://schemas.microsoft.com/office/drawing/2014/main" id="{1CFFAE58-DA63-49C7-A448-A1EE6BE299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1" y="2574"/>
              <a:ext cx="594" cy="255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Rectangle 225">
              <a:extLst>
                <a:ext uri="{FF2B5EF4-FFF2-40B4-BE49-F238E27FC236}">
                  <a16:creationId xmlns:a16="http://schemas.microsoft.com/office/drawing/2014/main" id="{8760C7FC-84EA-4188-B264-19F68DCF85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1" y="2574"/>
              <a:ext cx="594" cy="255"/>
            </a:xfrm>
            <a:prstGeom prst="rect">
              <a:avLst/>
            </a:prstGeom>
            <a:noFill/>
            <a:ln w="158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Rectangle 227">
              <a:extLst>
                <a:ext uri="{FF2B5EF4-FFF2-40B4-BE49-F238E27FC236}">
                  <a16:creationId xmlns:a16="http://schemas.microsoft.com/office/drawing/2014/main" id="{F2A94636-AE4D-4669-AD03-7A2F2FEBE3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" y="2657"/>
              <a:ext cx="725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Civil Enforcement Specialist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Rectangle 228">
              <a:extLst>
                <a:ext uri="{FF2B5EF4-FFF2-40B4-BE49-F238E27FC236}">
                  <a16:creationId xmlns:a16="http://schemas.microsoft.com/office/drawing/2014/main" id="{E6ED0112-D1D0-49CC-95D8-5F38ED1628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7" y="2705"/>
              <a:ext cx="588" cy="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Notice Processing and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Rectangle 229">
              <a:extLst>
                <a:ext uri="{FF2B5EF4-FFF2-40B4-BE49-F238E27FC236}">
                  <a16:creationId xmlns:a16="http://schemas.microsoft.com/office/drawing/2014/main" id="{AE4AB7F0-826A-430E-B4F5-00B8130D5C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5" y="2754"/>
              <a:ext cx="530" cy="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Contract monitoring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230">
              <a:extLst>
                <a:ext uri="{FF2B5EF4-FFF2-40B4-BE49-F238E27FC236}">
                  <a16:creationId xmlns:a16="http://schemas.microsoft.com/office/drawing/2014/main" id="{2B961B0E-10B6-41F7-A54A-B70873B0A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1" y="3236"/>
              <a:ext cx="594" cy="255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Rectangle 231">
              <a:extLst>
                <a:ext uri="{FF2B5EF4-FFF2-40B4-BE49-F238E27FC236}">
                  <a16:creationId xmlns:a16="http://schemas.microsoft.com/office/drawing/2014/main" id="{F993C296-8A5E-4E49-A523-F4F75E6DC7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1" y="3236"/>
              <a:ext cx="594" cy="255"/>
            </a:xfrm>
            <a:prstGeom prst="rect">
              <a:avLst/>
            </a:prstGeom>
            <a:noFill/>
            <a:ln w="158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Rectangle 233">
              <a:extLst>
                <a:ext uri="{FF2B5EF4-FFF2-40B4-BE49-F238E27FC236}">
                  <a16:creationId xmlns:a16="http://schemas.microsoft.com/office/drawing/2014/main" id="{971A201C-20D0-4FB6-A0BD-9B370C29E6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3" y="3334"/>
              <a:ext cx="387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Cycle/Scooter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Rectangle 234">
              <a:extLst>
                <a:ext uri="{FF2B5EF4-FFF2-40B4-BE49-F238E27FC236}">
                  <a16:creationId xmlns:a16="http://schemas.microsoft.com/office/drawing/2014/main" id="{5225A3D9-373B-47F4-950C-972E8F856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2" y="3392"/>
              <a:ext cx="548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Instructor/Dr Bike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Rectangle 235">
              <a:extLst>
                <a:ext uri="{FF2B5EF4-FFF2-40B4-BE49-F238E27FC236}">
                  <a16:creationId xmlns:a16="http://schemas.microsoft.com/office/drawing/2014/main" id="{233660CE-2E27-4BA7-B26A-CCB54B0376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3" y="3236"/>
              <a:ext cx="595" cy="255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Rectangle 236">
              <a:extLst>
                <a:ext uri="{FF2B5EF4-FFF2-40B4-BE49-F238E27FC236}">
                  <a16:creationId xmlns:a16="http://schemas.microsoft.com/office/drawing/2014/main" id="{223DFFBE-E51C-4EA8-83C3-B37D74784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3" y="3236"/>
              <a:ext cx="595" cy="255"/>
            </a:xfrm>
            <a:prstGeom prst="rect">
              <a:avLst/>
            </a:prstGeom>
            <a:noFill/>
            <a:ln w="158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Rectangle 237">
              <a:extLst>
                <a:ext uri="{FF2B5EF4-FFF2-40B4-BE49-F238E27FC236}">
                  <a16:creationId xmlns:a16="http://schemas.microsoft.com/office/drawing/2014/main" id="{8E8B29C9-0303-484B-AAD4-05778569E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9" y="3275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" name="Rectangle 238">
              <a:extLst>
                <a:ext uri="{FF2B5EF4-FFF2-40B4-BE49-F238E27FC236}">
                  <a16:creationId xmlns:a16="http://schemas.microsoft.com/office/drawing/2014/main" id="{EABCB842-3369-433A-83AD-8F418136A3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5" y="3334"/>
              <a:ext cx="387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Cycle/Scooter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Rectangle 239">
              <a:extLst>
                <a:ext uri="{FF2B5EF4-FFF2-40B4-BE49-F238E27FC236}">
                  <a16:creationId xmlns:a16="http://schemas.microsoft.com/office/drawing/2014/main" id="{6CA7E769-1F77-4040-BC74-F09F2F1DD5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4" y="3392"/>
              <a:ext cx="549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Instructor/Dr Bike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Rectangle 240">
              <a:extLst>
                <a:ext uri="{FF2B5EF4-FFF2-40B4-BE49-F238E27FC236}">
                  <a16:creationId xmlns:a16="http://schemas.microsoft.com/office/drawing/2014/main" id="{433F0BC9-CAA8-42A7-8E68-42C03780FF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8" y="3610"/>
              <a:ext cx="595" cy="255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Rectangle 241">
              <a:extLst>
                <a:ext uri="{FF2B5EF4-FFF2-40B4-BE49-F238E27FC236}">
                  <a16:creationId xmlns:a16="http://schemas.microsoft.com/office/drawing/2014/main" id="{34A46862-8684-41EE-8AC1-DD40E31D4D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8" y="3610"/>
              <a:ext cx="595" cy="255"/>
            </a:xfrm>
            <a:prstGeom prst="rect">
              <a:avLst/>
            </a:prstGeom>
            <a:noFill/>
            <a:ln w="158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Rectangle 243">
              <a:extLst>
                <a:ext uri="{FF2B5EF4-FFF2-40B4-BE49-F238E27FC236}">
                  <a16:creationId xmlns:a16="http://schemas.microsoft.com/office/drawing/2014/main" id="{48DDBBD8-59FB-4902-87B0-9D8C50F477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" y="3707"/>
              <a:ext cx="448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Cycle/Scooter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5" name="Rectangle 244">
              <a:extLst>
                <a:ext uri="{FF2B5EF4-FFF2-40B4-BE49-F238E27FC236}">
                  <a16:creationId xmlns:a16="http://schemas.microsoft.com/office/drawing/2014/main" id="{B71A2000-88E6-4308-98F9-927DD13392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9" y="3764"/>
              <a:ext cx="548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Instructor/Dr Bike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6" name="Rectangle 245">
              <a:extLst>
                <a:ext uri="{FF2B5EF4-FFF2-40B4-BE49-F238E27FC236}">
                  <a16:creationId xmlns:a16="http://schemas.microsoft.com/office/drawing/2014/main" id="{C89F02BF-FC33-49B0-AF67-BCBB200139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8" y="3983"/>
              <a:ext cx="595" cy="255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Rectangle 246">
              <a:extLst>
                <a:ext uri="{FF2B5EF4-FFF2-40B4-BE49-F238E27FC236}">
                  <a16:creationId xmlns:a16="http://schemas.microsoft.com/office/drawing/2014/main" id="{DE3CD210-3B00-4863-8FE8-AE95FA93E2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8" y="3983"/>
              <a:ext cx="595" cy="255"/>
            </a:xfrm>
            <a:prstGeom prst="rect">
              <a:avLst/>
            </a:prstGeom>
            <a:noFill/>
            <a:ln w="158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Rectangle 248">
              <a:extLst>
                <a:ext uri="{FF2B5EF4-FFF2-40B4-BE49-F238E27FC236}">
                  <a16:creationId xmlns:a16="http://schemas.microsoft.com/office/drawing/2014/main" id="{82DB5AEA-0057-41F2-BE6B-10E81BFF7A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" y="4079"/>
              <a:ext cx="448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Cycle/Scooter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0" name="Rectangle 249">
              <a:extLst>
                <a:ext uri="{FF2B5EF4-FFF2-40B4-BE49-F238E27FC236}">
                  <a16:creationId xmlns:a16="http://schemas.microsoft.com/office/drawing/2014/main" id="{E2E2C5E8-0303-447F-91ED-11FAF95519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9" y="4139"/>
              <a:ext cx="475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Instructor/Dr Bike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1" name="Rectangle 250">
              <a:extLst>
                <a:ext uri="{FF2B5EF4-FFF2-40B4-BE49-F238E27FC236}">
                  <a16:creationId xmlns:a16="http://schemas.microsoft.com/office/drawing/2014/main" id="{69B4B8D3-8874-465C-93A4-80389E67D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1" y="3610"/>
              <a:ext cx="594" cy="255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Rectangle 251">
              <a:extLst>
                <a:ext uri="{FF2B5EF4-FFF2-40B4-BE49-F238E27FC236}">
                  <a16:creationId xmlns:a16="http://schemas.microsoft.com/office/drawing/2014/main" id="{0FDE1EC6-652C-4446-9328-A8525CAAB6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1" y="3610"/>
              <a:ext cx="594" cy="255"/>
            </a:xfrm>
            <a:prstGeom prst="rect">
              <a:avLst/>
            </a:prstGeom>
            <a:noFill/>
            <a:ln w="158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Rectangle 253">
              <a:extLst>
                <a:ext uri="{FF2B5EF4-FFF2-40B4-BE49-F238E27FC236}">
                  <a16:creationId xmlns:a16="http://schemas.microsoft.com/office/drawing/2014/main" id="{F917D7E3-1C12-4B65-AA8D-0C20C7B641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3" y="3707"/>
              <a:ext cx="448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Cycle/Scooter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5" name="Rectangle 254">
              <a:extLst>
                <a:ext uri="{FF2B5EF4-FFF2-40B4-BE49-F238E27FC236}">
                  <a16:creationId xmlns:a16="http://schemas.microsoft.com/office/drawing/2014/main" id="{CB2D2E08-1532-4713-B8FC-03F9AB862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2" y="3764"/>
              <a:ext cx="548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Instructor/Dr Bike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Rectangle 255">
              <a:extLst>
                <a:ext uri="{FF2B5EF4-FFF2-40B4-BE49-F238E27FC236}">
                  <a16:creationId xmlns:a16="http://schemas.microsoft.com/office/drawing/2014/main" id="{87C2512E-708F-4341-AC40-6D128627C2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1" y="3983"/>
              <a:ext cx="594" cy="255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Rectangle 256">
              <a:extLst>
                <a:ext uri="{FF2B5EF4-FFF2-40B4-BE49-F238E27FC236}">
                  <a16:creationId xmlns:a16="http://schemas.microsoft.com/office/drawing/2014/main" id="{92C7A3AA-EE8F-4680-AE1A-314A3794AE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1" y="3983"/>
              <a:ext cx="594" cy="255"/>
            </a:xfrm>
            <a:prstGeom prst="rect">
              <a:avLst/>
            </a:prstGeom>
            <a:noFill/>
            <a:ln w="158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Rectangle 258">
              <a:extLst>
                <a:ext uri="{FF2B5EF4-FFF2-40B4-BE49-F238E27FC236}">
                  <a16:creationId xmlns:a16="http://schemas.microsoft.com/office/drawing/2014/main" id="{881313E8-0A88-4DFD-B913-A0A768AB34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3" y="4079"/>
              <a:ext cx="448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Cycle/Scooter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0" name="Rectangle 259">
              <a:extLst>
                <a:ext uri="{FF2B5EF4-FFF2-40B4-BE49-F238E27FC236}">
                  <a16:creationId xmlns:a16="http://schemas.microsoft.com/office/drawing/2014/main" id="{8B7F6EE5-698A-4F20-BBC6-584973F30C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2" y="4139"/>
              <a:ext cx="475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Instructor/Dr Bike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1" name="Rectangle 260">
              <a:extLst>
                <a:ext uri="{FF2B5EF4-FFF2-40B4-BE49-F238E27FC236}">
                  <a16:creationId xmlns:a16="http://schemas.microsoft.com/office/drawing/2014/main" id="{993ED422-841B-4B7A-BEB8-97756573BF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" y="1202"/>
              <a:ext cx="594" cy="256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Rectangle 261">
              <a:extLst>
                <a:ext uri="{FF2B5EF4-FFF2-40B4-BE49-F238E27FC236}">
                  <a16:creationId xmlns:a16="http://schemas.microsoft.com/office/drawing/2014/main" id="{D925703C-A97A-477A-B48D-FB28E74396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" y="1202"/>
              <a:ext cx="594" cy="256"/>
            </a:xfrm>
            <a:prstGeom prst="rect">
              <a:avLst/>
            </a:prstGeom>
            <a:noFill/>
            <a:ln w="158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Rectangle 262">
              <a:extLst>
                <a:ext uri="{FF2B5EF4-FFF2-40B4-BE49-F238E27FC236}">
                  <a16:creationId xmlns:a16="http://schemas.microsoft.com/office/drawing/2014/main" id="{2C1D4629-A022-4037-9AD7-FB3F8EA1D0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9" y="1242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4" name="Rectangle 263">
              <a:extLst>
                <a:ext uri="{FF2B5EF4-FFF2-40B4-BE49-F238E27FC236}">
                  <a16:creationId xmlns:a16="http://schemas.microsoft.com/office/drawing/2014/main" id="{71C8688E-30B6-4298-B452-3C2CF84EFB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2" y="1300"/>
              <a:ext cx="683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Highways &amp; Transport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" name="Rectangle 264">
              <a:extLst>
                <a:ext uri="{FF2B5EF4-FFF2-40B4-BE49-F238E27FC236}">
                  <a16:creationId xmlns:a16="http://schemas.microsoft.com/office/drawing/2014/main" id="{3BA6F9AD-804E-4047-B250-329F2E7D7C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2" y="1358"/>
              <a:ext cx="344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Consultant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6" name="Rectangle 265">
              <a:extLst>
                <a:ext uri="{FF2B5EF4-FFF2-40B4-BE49-F238E27FC236}">
                  <a16:creationId xmlns:a16="http://schemas.microsoft.com/office/drawing/2014/main" id="{21FCEBE7-FF95-4127-B301-49F57EDABC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" y="2236"/>
              <a:ext cx="594" cy="256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Rectangle 266">
              <a:extLst>
                <a:ext uri="{FF2B5EF4-FFF2-40B4-BE49-F238E27FC236}">
                  <a16:creationId xmlns:a16="http://schemas.microsoft.com/office/drawing/2014/main" id="{D75D0F20-8D5D-4829-A6F8-136E3BCF36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" y="2236"/>
              <a:ext cx="594" cy="256"/>
            </a:xfrm>
            <a:prstGeom prst="rect">
              <a:avLst/>
            </a:prstGeom>
            <a:noFill/>
            <a:ln w="158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Rectangle 268">
              <a:extLst>
                <a:ext uri="{FF2B5EF4-FFF2-40B4-BE49-F238E27FC236}">
                  <a16:creationId xmlns:a16="http://schemas.microsoft.com/office/drawing/2014/main" id="{8116BDF7-420B-4446-9C17-EDA447B2A4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2" y="2334"/>
              <a:ext cx="594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Highways &amp; Transport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0" name="Rectangle 269">
              <a:extLst>
                <a:ext uri="{FF2B5EF4-FFF2-40B4-BE49-F238E27FC236}">
                  <a16:creationId xmlns:a16="http://schemas.microsoft.com/office/drawing/2014/main" id="{83B0EAF9-EC39-4B0C-876D-01F28F92DA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2" y="2392"/>
              <a:ext cx="344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Consultant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" name="Rectangle 270">
              <a:extLst>
                <a:ext uri="{FF2B5EF4-FFF2-40B4-BE49-F238E27FC236}">
                  <a16:creationId xmlns:a16="http://schemas.microsoft.com/office/drawing/2014/main" id="{C7FC1669-2635-43FA-8E0D-C2CF59E1B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" y="1507"/>
              <a:ext cx="594" cy="255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72" name="Rectangle 271">
              <a:extLst>
                <a:ext uri="{FF2B5EF4-FFF2-40B4-BE49-F238E27FC236}">
                  <a16:creationId xmlns:a16="http://schemas.microsoft.com/office/drawing/2014/main" id="{91F31639-3206-41D1-A0B0-88FDFEECFE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" y="1507"/>
              <a:ext cx="594" cy="255"/>
            </a:xfrm>
            <a:prstGeom prst="rect">
              <a:avLst/>
            </a:prstGeom>
            <a:noFill/>
            <a:ln w="158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Rectangle 273">
              <a:extLst>
                <a:ext uri="{FF2B5EF4-FFF2-40B4-BE49-F238E27FC236}">
                  <a16:creationId xmlns:a16="http://schemas.microsoft.com/office/drawing/2014/main" id="{6E936954-CB1F-48A5-AD73-478FF6249B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2" y="1603"/>
              <a:ext cx="683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Highways &amp; Transport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5" name="Rectangle 274">
              <a:extLst>
                <a:ext uri="{FF2B5EF4-FFF2-40B4-BE49-F238E27FC236}">
                  <a16:creationId xmlns:a16="http://schemas.microsoft.com/office/drawing/2014/main" id="{445D30A2-FB42-409D-AD45-E6978B44E5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2" y="1663"/>
              <a:ext cx="298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Consultant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6" name="Rectangle 275">
              <a:extLst>
                <a:ext uri="{FF2B5EF4-FFF2-40B4-BE49-F238E27FC236}">
                  <a16:creationId xmlns:a16="http://schemas.microsoft.com/office/drawing/2014/main" id="{52D43ADE-9B89-46ED-8A51-44C8160659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" y="1880"/>
              <a:ext cx="594" cy="256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Rectangle 276">
              <a:extLst>
                <a:ext uri="{FF2B5EF4-FFF2-40B4-BE49-F238E27FC236}">
                  <a16:creationId xmlns:a16="http://schemas.microsoft.com/office/drawing/2014/main" id="{B91A0FFE-B9A1-44F7-872E-89408CEDD6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" y="1880"/>
              <a:ext cx="594" cy="256"/>
            </a:xfrm>
            <a:prstGeom prst="rect">
              <a:avLst/>
            </a:prstGeom>
            <a:noFill/>
            <a:ln w="158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Rectangle 278">
              <a:extLst>
                <a:ext uri="{FF2B5EF4-FFF2-40B4-BE49-F238E27FC236}">
                  <a16:creationId xmlns:a16="http://schemas.microsoft.com/office/drawing/2014/main" id="{B675AF3D-3DCB-4343-8E6A-C36B611FA0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2" y="1978"/>
              <a:ext cx="594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Highways &amp; Transport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0" name="Rectangle 279">
              <a:extLst>
                <a:ext uri="{FF2B5EF4-FFF2-40B4-BE49-F238E27FC236}">
                  <a16:creationId xmlns:a16="http://schemas.microsoft.com/office/drawing/2014/main" id="{1A25EBCD-D824-407E-9F84-BF218E3D2D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2" y="2036"/>
              <a:ext cx="344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Consultant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1" name="Rectangle 280">
              <a:extLst>
                <a:ext uri="{FF2B5EF4-FFF2-40B4-BE49-F238E27FC236}">
                  <a16:creationId xmlns:a16="http://schemas.microsoft.com/office/drawing/2014/main" id="{D618D41E-F8B7-4001-A74C-D9451F11E7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4" y="1202"/>
              <a:ext cx="595" cy="256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Rectangle 281">
              <a:extLst>
                <a:ext uri="{FF2B5EF4-FFF2-40B4-BE49-F238E27FC236}">
                  <a16:creationId xmlns:a16="http://schemas.microsoft.com/office/drawing/2014/main" id="{49B276D5-7B75-4422-801C-6A97CB8589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4" y="1202"/>
              <a:ext cx="595" cy="256"/>
            </a:xfrm>
            <a:prstGeom prst="rect">
              <a:avLst/>
            </a:prstGeom>
            <a:noFill/>
            <a:ln w="158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Rectangle 282">
              <a:extLst>
                <a:ext uri="{FF2B5EF4-FFF2-40B4-BE49-F238E27FC236}">
                  <a16:creationId xmlns:a16="http://schemas.microsoft.com/office/drawing/2014/main" id="{F5CEE28E-D8EA-4E70-A27E-9ED1407BCA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5" y="1242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4" name="Rectangle 283">
              <a:extLst>
                <a:ext uri="{FF2B5EF4-FFF2-40B4-BE49-F238E27FC236}">
                  <a16:creationId xmlns:a16="http://schemas.microsoft.com/office/drawing/2014/main" id="{632A6390-07D7-4FEB-9F9B-CDC7C9879A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6" y="1300"/>
              <a:ext cx="493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Highways Asset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5" name="Rectangle 284">
              <a:extLst>
                <a:ext uri="{FF2B5EF4-FFF2-40B4-BE49-F238E27FC236}">
                  <a16:creationId xmlns:a16="http://schemas.microsoft.com/office/drawing/2014/main" id="{7B711277-329F-4B03-8197-3FA1E07FD2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9" y="1358"/>
              <a:ext cx="704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Management Specialist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6" name="Rectangle 285">
              <a:extLst>
                <a:ext uri="{FF2B5EF4-FFF2-40B4-BE49-F238E27FC236}">
                  <a16:creationId xmlns:a16="http://schemas.microsoft.com/office/drawing/2014/main" id="{7AF8F2CE-337F-4600-AA24-38005C4A0B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4" y="1558"/>
              <a:ext cx="595" cy="256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Rectangle 286">
              <a:extLst>
                <a:ext uri="{FF2B5EF4-FFF2-40B4-BE49-F238E27FC236}">
                  <a16:creationId xmlns:a16="http://schemas.microsoft.com/office/drawing/2014/main" id="{02092DC1-2525-4A18-B7DA-B3CDCB69D6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4" y="1558"/>
              <a:ext cx="595" cy="256"/>
            </a:xfrm>
            <a:prstGeom prst="rect">
              <a:avLst/>
            </a:prstGeom>
            <a:noFill/>
            <a:ln w="158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Rectangle 287">
              <a:extLst>
                <a:ext uri="{FF2B5EF4-FFF2-40B4-BE49-F238E27FC236}">
                  <a16:creationId xmlns:a16="http://schemas.microsoft.com/office/drawing/2014/main" id="{E20E7156-A90E-44DC-BEE9-281E7BBB85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7" y="1549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9" name="Rectangle 288">
              <a:extLst>
                <a:ext uri="{FF2B5EF4-FFF2-40B4-BE49-F238E27FC236}">
                  <a16:creationId xmlns:a16="http://schemas.microsoft.com/office/drawing/2014/main" id="{C683CA6C-E723-4282-BB80-45EEDAC1EE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5" y="1609"/>
              <a:ext cx="573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Specialist, Highway &amp;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0" name="Rectangle 289">
              <a:extLst>
                <a:ext uri="{FF2B5EF4-FFF2-40B4-BE49-F238E27FC236}">
                  <a16:creationId xmlns:a16="http://schemas.microsoft.com/office/drawing/2014/main" id="{DDEB5B87-2D98-45F7-B464-80B91BF9F7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9" y="1662"/>
              <a:ext cx="433" cy="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Transport Asset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1" name="Rectangle 290">
              <a:extLst>
                <a:ext uri="{FF2B5EF4-FFF2-40B4-BE49-F238E27FC236}">
                  <a16:creationId xmlns:a16="http://schemas.microsoft.com/office/drawing/2014/main" id="{001EAF8C-DF77-4A39-B5A8-0DFBBA8439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3" y="1716"/>
              <a:ext cx="621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5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Management Specialist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2" name="Rectangle 291">
              <a:extLst>
                <a:ext uri="{FF2B5EF4-FFF2-40B4-BE49-F238E27FC236}">
                  <a16:creationId xmlns:a16="http://schemas.microsoft.com/office/drawing/2014/main" id="{EAABAF7B-37CD-47DE-8D93-0291FE228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12" y="1769"/>
              <a:ext cx="88" cy="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L2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3" name="Rectangle 292">
              <a:extLst>
                <a:ext uri="{FF2B5EF4-FFF2-40B4-BE49-F238E27FC236}">
                  <a16:creationId xmlns:a16="http://schemas.microsoft.com/office/drawing/2014/main" id="{2300DBBD-1900-4460-861A-F2C71FE4DE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4" y="1914"/>
              <a:ext cx="595" cy="256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Rectangle 293">
              <a:extLst>
                <a:ext uri="{FF2B5EF4-FFF2-40B4-BE49-F238E27FC236}">
                  <a16:creationId xmlns:a16="http://schemas.microsoft.com/office/drawing/2014/main" id="{036AADED-CC79-4323-BE41-3E4C9906F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4" y="1914"/>
              <a:ext cx="595" cy="256"/>
            </a:xfrm>
            <a:prstGeom prst="rect">
              <a:avLst/>
            </a:prstGeom>
            <a:noFill/>
            <a:ln w="158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Rectangle 295">
              <a:extLst>
                <a:ext uri="{FF2B5EF4-FFF2-40B4-BE49-F238E27FC236}">
                  <a16:creationId xmlns:a16="http://schemas.microsoft.com/office/drawing/2014/main" id="{6A5013A6-A048-4CF4-B236-224A7B5E4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6" y="2012"/>
              <a:ext cx="429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Highways Asset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7" name="Rectangle 296">
              <a:extLst>
                <a:ext uri="{FF2B5EF4-FFF2-40B4-BE49-F238E27FC236}">
                  <a16:creationId xmlns:a16="http://schemas.microsoft.com/office/drawing/2014/main" id="{D86A56EB-DF34-49DB-A61C-2958EBD318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3" y="2070"/>
              <a:ext cx="576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Technical Assistant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8" name="Rectangle 297">
              <a:extLst>
                <a:ext uri="{FF2B5EF4-FFF2-40B4-BE49-F238E27FC236}">
                  <a16:creationId xmlns:a16="http://schemas.microsoft.com/office/drawing/2014/main" id="{E0B10569-6AD3-4CF2-A36A-57366076DC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3" y="1202"/>
              <a:ext cx="595" cy="256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Rectangle 298">
              <a:extLst>
                <a:ext uri="{FF2B5EF4-FFF2-40B4-BE49-F238E27FC236}">
                  <a16:creationId xmlns:a16="http://schemas.microsoft.com/office/drawing/2014/main" id="{AA41D554-7E85-4C6A-8437-A7080FC550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3" y="1202"/>
              <a:ext cx="595" cy="256"/>
            </a:xfrm>
            <a:prstGeom prst="rect">
              <a:avLst/>
            </a:prstGeom>
            <a:noFill/>
            <a:ln w="158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Rectangle 300">
              <a:extLst>
                <a:ext uri="{FF2B5EF4-FFF2-40B4-BE49-F238E27FC236}">
                  <a16:creationId xmlns:a16="http://schemas.microsoft.com/office/drawing/2014/main" id="{8DBA1996-7F8F-4F81-8E17-0604F6453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" y="1300"/>
              <a:ext cx="493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Highways Asset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2" name="Rectangle 301">
              <a:extLst>
                <a:ext uri="{FF2B5EF4-FFF2-40B4-BE49-F238E27FC236}">
                  <a16:creationId xmlns:a16="http://schemas.microsoft.com/office/drawing/2014/main" id="{4DE259A4-5DDC-4186-A337-03DD7B0CBA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8" y="1358"/>
              <a:ext cx="704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6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Management Specialist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2541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F34AB93-D364-F23D-5E45-28500694890D}"/>
              </a:ext>
            </a:extLst>
          </p:cNvPr>
          <p:cNvSpPr txBox="1"/>
          <p:nvPr/>
        </p:nvSpPr>
        <p:spPr>
          <a:xfrm>
            <a:off x="247650" y="342900"/>
            <a:ext cx="3638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Transport, Drainage &amp; Compliance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264B16D1-6544-4C5C-BDE6-6916F6FF1DE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06425" y="342900"/>
            <a:ext cx="10979150" cy="6481763"/>
            <a:chOff x="382" y="216"/>
            <a:chExt cx="6916" cy="4083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235B9798-A79A-4015-A890-855989C7D547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82" y="216"/>
              <a:ext cx="6916" cy="4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" name="Line 5">
              <a:extLst>
                <a:ext uri="{FF2B5EF4-FFF2-40B4-BE49-F238E27FC236}">
                  <a16:creationId xmlns:a16="http://schemas.microsoft.com/office/drawing/2014/main" id="{FE067FCC-5224-4A90-A7F4-F785F2B60E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93" y="626"/>
              <a:ext cx="0" cy="145"/>
            </a:xfrm>
            <a:prstGeom prst="line">
              <a:avLst/>
            </a:prstGeom>
            <a:noFill/>
            <a:ln w="9525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1C43B32-3BAF-446E-B286-FC09FA0DD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" y="765"/>
              <a:ext cx="44" cy="45"/>
            </a:xfrm>
            <a:custGeom>
              <a:avLst/>
              <a:gdLst>
                <a:gd name="T0" fmla="*/ 44 w 44"/>
                <a:gd name="T1" fmla="*/ 0 h 45"/>
                <a:gd name="T2" fmla="*/ 22 w 44"/>
                <a:gd name="T3" fmla="*/ 45 h 45"/>
                <a:gd name="T4" fmla="*/ 0 w 44"/>
                <a:gd name="T5" fmla="*/ 0 h 45"/>
                <a:gd name="T6" fmla="*/ 44 w 44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5">
                  <a:moveTo>
                    <a:pt x="44" y="0"/>
                  </a:moveTo>
                  <a:lnTo>
                    <a:pt x="22" y="45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Line 7">
              <a:extLst>
                <a:ext uri="{FF2B5EF4-FFF2-40B4-BE49-F238E27FC236}">
                  <a16:creationId xmlns:a16="http://schemas.microsoft.com/office/drawing/2014/main" id="{44693099-DE8E-4068-8E7C-48DB93D6F0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93" y="1207"/>
              <a:ext cx="0" cy="171"/>
            </a:xfrm>
            <a:prstGeom prst="line">
              <a:avLst/>
            </a:prstGeom>
            <a:noFill/>
            <a:ln w="9525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42CA9AF-8412-4FA9-96C8-FC10B5E78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" y="1373"/>
              <a:ext cx="44" cy="44"/>
            </a:xfrm>
            <a:custGeom>
              <a:avLst/>
              <a:gdLst>
                <a:gd name="T0" fmla="*/ 44 w 44"/>
                <a:gd name="T1" fmla="*/ 0 h 44"/>
                <a:gd name="T2" fmla="*/ 22 w 44"/>
                <a:gd name="T3" fmla="*/ 44 h 44"/>
                <a:gd name="T4" fmla="*/ 0 w 44"/>
                <a:gd name="T5" fmla="*/ 0 h 44"/>
                <a:gd name="T6" fmla="*/ 44 w 44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4">
                  <a:moveTo>
                    <a:pt x="44" y="0"/>
                  </a:moveTo>
                  <a:lnTo>
                    <a:pt x="22" y="44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855ED11C-71A0-45D4-A86B-BCE0D6599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" y="1207"/>
              <a:ext cx="2806" cy="171"/>
            </a:xfrm>
            <a:custGeom>
              <a:avLst/>
              <a:gdLst>
                <a:gd name="T0" fmla="*/ 2806 w 2806"/>
                <a:gd name="T1" fmla="*/ 0 h 171"/>
                <a:gd name="T2" fmla="*/ 2806 w 2806"/>
                <a:gd name="T3" fmla="*/ 130 h 171"/>
                <a:gd name="T4" fmla="*/ 0 w 2806"/>
                <a:gd name="T5" fmla="*/ 130 h 171"/>
                <a:gd name="T6" fmla="*/ 0 w 2806"/>
                <a:gd name="T7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6" h="171">
                  <a:moveTo>
                    <a:pt x="2806" y="0"/>
                  </a:moveTo>
                  <a:lnTo>
                    <a:pt x="2806" y="130"/>
                  </a:lnTo>
                  <a:lnTo>
                    <a:pt x="0" y="130"/>
                  </a:lnTo>
                  <a:lnTo>
                    <a:pt x="0" y="171"/>
                  </a:lnTo>
                </a:path>
              </a:pathLst>
            </a:custGeom>
            <a:noFill/>
            <a:ln w="9525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B6422E46-6C46-4451-B56C-66A229A80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" y="1373"/>
              <a:ext cx="44" cy="44"/>
            </a:xfrm>
            <a:custGeom>
              <a:avLst/>
              <a:gdLst>
                <a:gd name="T0" fmla="*/ 44 w 44"/>
                <a:gd name="T1" fmla="*/ 0 h 44"/>
                <a:gd name="T2" fmla="*/ 22 w 44"/>
                <a:gd name="T3" fmla="*/ 44 h 44"/>
                <a:gd name="T4" fmla="*/ 0 w 44"/>
                <a:gd name="T5" fmla="*/ 0 h 44"/>
                <a:gd name="T6" fmla="*/ 44 w 44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4">
                  <a:moveTo>
                    <a:pt x="44" y="0"/>
                  </a:moveTo>
                  <a:lnTo>
                    <a:pt x="22" y="44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BC664D08-BE02-4625-B3E1-AD8C6D369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3" y="1207"/>
              <a:ext cx="1403" cy="171"/>
            </a:xfrm>
            <a:custGeom>
              <a:avLst/>
              <a:gdLst>
                <a:gd name="T0" fmla="*/ 0 w 1403"/>
                <a:gd name="T1" fmla="*/ 0 h 171"/>
                <a:gd name="T2" fmla="*/ 0 w 1403"/>
                <a:gd name="T3" fmla="*/ 130 h 171"/>
                <a:gd name="T4" fmla="*/ 1403 w 1403"/>
                <a:gd name="T5" fmla="*/ 130 h 171"/>
                <a:gd name="T6" fmla="*/ 1403 w 1403"/>
                <a:gd name="T7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3" h="171">
                  <a:moveTo>
                    <a:pt x="0" y="0"/>
                  </a:moveTo>
                  <a:lnTo>
                    <a:pt x="0" y="130"/>
                  </a:lnTo>
                  <a:lnTo>
                    <a:pt x="1403" y="130"/>
                  </a:lnTo>
                  <a:lnTo>
                    <a:pt x="1403" y="171"/>
                  </a:lnTo>
                </a:path>
              </a:pathLst>
            </a:custGeom>
            <a:noFill/>
            <a:ln w="9525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A8069E3D-0ECE-4220-A6CD-F7B76DA58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4" y="1373"/>
              <a:ext cx="44" cy="44"/>
            </a:xfrm>
            <a:custGeom>
              <a:avLst/>
              <a:gdLst>
                <a:gd name="T0" fmla="*/ 44 w 44"/>
                <a:gd name="T1" fmla="*/ 0 h 44"/>
                <a:gd name="T2" fmla="*/ 22 w 44"/>
                <a:gd name="T3" fmla="*/ 44 h 44"/>
                <a:gd name="T4" fmla="*/ 0 w 44"/>
                <a:gd name="T5" fmla="*/ 0 h 44"/>
                <a:gd name="T6" fmla="*/ 44 w 44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4">
                  <a:moveTo>
                    <a:pt x="44" y="0"/>
                  </a:moveTo>
                  <a:lnTo>
                    <a:pt x="22" y="44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C85D85EB-F725-44B7-9028-1A95E940D9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3" y="1207"/>
              <a:ext cx="2806" cy="171"/>
            </a:xfrm>
            <a:custGeom>
              <a:avLst/>
              <a:gdLst>
                <a:gd name="T0" fmla="*/ 0 w 2806"/>
                <a:gd name="T1" fmla="*/ 0 h 171"/>
                <a:gd name="T2" fmla="*/ 0 w 2806"/>
                <a:gd name="T3" fmla="*/ 130 h 171"/>
                <a:gd name="T4" fmla="*/ 2806 w 2806"/>
                <a:gd name="T5" fmla="*/ 130 h 171"/>
                <a:gd name="T6" fmla="*/ 2806 w 2806"/>
                <a:gd name="T7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6" h="171">
                  <a:moveTo>
                    <a:pt x="0" y="0"/>
                  </a:moveTo>
                  <a:lnTo>
                    <a:pt x="0" y="130"/>
                  </a:lnTo>
                  <a:lnTo>
                    <a:pt x="2806" y="130"/>
                  </a:lnTo>
                  <a:lnTo>
                    <a:pt x="2806" y="171"/>
                  </a:lnTo>
                </a:path>
              </a:pathLst>
            </a:custGeom>
            <a:noFill/>
            <a:ln w="9525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D6CF6191-4D80-4A30-93B4-96E6258E67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7" y="1373"/>
              <a:ext cx="44" cy="44"/>
            </a:xfrm>
            <a:custGeom>
              <a:avLst/>
              <a:gdLst>
                <a:gd name="T0" fmla="*/ 44 w 44"/>
                <a:gd name="T1" fmla="*/ 0 h 44"/>
                <a:gd name="T2" fmla="*/ 22 w 44"/>
                <a:gd name="T3" fmla="*/ 44 h 44"/>
                <a:gd name="T4" fmla="*/ 0 w 44"/>
                <a:gd name="T5" fmla="*/ 0 h 44"/>
                <a:gd name="T6" fmla="*/ 44 w 44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4">
                  <a:moveTo>
                    <a:pt x="44" y="0"/>
                  </a:moveTo>
                  <a:lnTo>
                    <a:pt x="22" y="44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23360F3B-FC59-4FC3-B83A-3EF9BA0FF9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9" y="1814"/>
              <a:ext cx="118" cy="413"/>
            </a:xfrm>
            <a:custGeom>
              <a:avLst/>
              <a:gdLst>
                <a:gd name="T0" fmla="*/ 0 w 118"/>
                <a:gd name="T1" fmla="*/ 0 h 413"/>
                <a:gd name="T2" fmla="*/ 0 w 118"/>
                <a:gd name="T3" fmla="*/ 413 h 413"/>
                <a:gd name="T4" fmla="*/ 118 w 118"/>
                <a:gd name="T5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8" h="413">
                  <a:moveTo>
                    <a:pt x="0" y="0"/>
                  </a:moveTo>
                  <a:lnTo>
                    <a:pt x="0" y="413"/>
                  </a:lnTo>
                  <a:lnTo>
                    <a:pt x="118" y="413"/>
                  </a:lnTo>
                </a:path>
              </a:pathLst>
            </a:custGeom>
            <a:noFill/>
            <a:ln w="9525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E539D27D-F64F-4B09-B74C-F2B038269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2" y="2204"/>
              <a:ext cx="44" cy="45"/>
            </a:xfrm>
            <a:custGeom>
              <a:avLst/>
              <a:gdLst>
                <a:gd name="T0" fmla="*/ 0 w 44"/>
                <a:gd name="T1" fmla="*/ 0 h 45"/>
                <a:gd name="T2" fmla="*/ 44 w 44"/>
                <a:gd name="T3" fmla="*/ 23 h 45"/>
                <a:gd name="T4" fmla="*/ 0 w 44"/>
                <a:gd name="T5" fmla="*/ 45 h 45"/>
                <a:gd name="T6" fmla="*/ 0 w 44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5">
                  <a:moveTo>
                    <a:pt x="0" y="0"/>
                  </a:moveTo>
                  <a:lnTo>
                    <a:pt x="44" y="23"/>
                  </a:lnTo>
                  <a:lnTo>
                    <a:pt x="0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822354B9-775E-45B5-8045-D0B876582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0" y="1814"/>
              <a:ext cx="95" cy="413"/>
            </a:xfrm>
            <a:custGeom>
              <a:avLst/>
              <a:gdLst>
                <a:gd name="T0" fmla="*/ 0 w 95"/>
                <a:gd name="T1" fmla="*/ 0 h 413"/>
                <a:gd name="T2" fmla="*/ 0 w 95"/>
                <a:gd name="T3" fmla="*/ 413 h 413"/>
                <a:gd name="T4" fmla="*/ 95 w 95"/>
                <a:gd name="T5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413">
                  <a:moveTo>
                    <a:pt x="0" y="0"/>
                  </a:moveTo>
                  <a:lnTo>
                    <a:pt x="0" y="413"/>
                  </a:lnTo>
                  <a:lnTo>
                    <a:pt x="95" y="413"/>
                  </a:lnTo>
                </a:path>
              </a:pathLst>
            </a:custGeom>
            <a:noFill/>
            <a:ln w="9525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C874BFE9-CB73-44A2-ACF0-77AF68C19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0" y="2204"/>
              <a:ext cx="44" cy="45"/>
            </a:xfrm>
            <a:custGeom>
              <a:avLst/>
              <a:gdLst>
                <a:gd name="T0" fmla="*/ 0 w 44"/>
                <a:gd name="T1" fmla="*/ 0 h 45"/>
                <a:gd name="T2" fmla="*/ 44 w 44"/>
                <a:gd name="T3" fmla="*/ 23 h 45"/>
                <a:gd name="T4" fmla="*/ 0 w 44"/>
                <a:gd name="T5" fmla="*/ 45 h 45"/>
                <a:gd name="T6" fmla="*/ 0 w 44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5">
                  <a:moveTo>
                    <a:pt x="0" y="0"/>
                  </a:moveTo>
                  <a:lnTo>
                    <a:pt x="44" y="23"/>
                  </a:lnTo>
                  <a:lnTo>
                    <a:pt x="0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4AD1AF4E-B4C3-4B38-B520-8C89841E4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" y="1814"/>
              <a:ext cx="101" cy="413"/>
            </a:xfrm>
            <a:custGeom>
              <a:avLst/>
              <a:gdLst>
                <a:gd name="T0" fmla="*/ 101 w 101"/>
                <a:gd name="T1" fmla="*/ 0 h 413"/>
                <a:gd name="T2" fmla="*/ 101 w 101"/>
                <a:gd name="T3" fmla="*/ 413 h 413"/>
                <a:gd name="T4" fmla="*/ 0 w 101"/>
                <a:gd name="T5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1" h="413">
                  <a:moveTo>
                    <a:pt x="101" y="0"/>
                  </a:moveTo>
                  <a:lnTo>
                    <a:pt x="101" y="413"/>
                  </a:lnTo>
                  <a:lnTo>
                    <a:pt x="0" y="413"/>
                  </a:lnTo>
                </a:path>
              </a:pathLst>
            </a:custGeom>
            <a:noFill/>
            <a:ln w="9525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E5AA1A4B-4E37-4C56-B8B4-D0E26BC6B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" y="2204"/>
              <a:ext cx="44" cy="45"/>
            </a:xfrm>
            <a:custGeom>
              <a:avLst/>
              <a:gdLst>
                <a:gd name="T0" fmla="*/ 44 w 44"/>
                <a:gd name="T1" fmla="*/ 45 h 45"/>
                <a:gd name="T2" fmla="*/ 0 w 44"/>
                <a:gd name="T3" fmla="*/ 23 h 45"/>
                <a:gd name="T4" fmla="*/ 44 w 44"/>
                <a:gd name="T5" fmla="*/ 0 h 45"/>
                <a:gd name="T6" fmla="*/ 44 w 44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5">
                  <a:moveTo>
                    <a:pt x="44" y="45"/>
                  </a:moveTo>
                  <a:lnTo>
                    <a:pt x="0" y="23"/>
                  </a:lnTo>
                  <a:lnTo>
                    <a:pt x="44" y="0"/>
                  </a:lnTo>
                  <a:lnTo>
                    <a:pt x="44" y="45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EF0A5490-3AE7-42D0-B2EC-3B386C0CA6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" y="1814"/>
              <a:ext cx="101" cy="1036"/>
            </a:xfrm>
            <a:custGeom>
              <a:avLst/>
              <a:gdLst>
                <a:gd name="T0" fmla="*/ 101 w 101"/>
                <a:gd name="T1" fmla="*/ 0 h 1036"/>
                <a:gd name="T2" fmla="*/ 101 w 101"/>
                <a:gd name="T3" fmla="*/ 1036 h 1036"/>
                <a:gd name="T4" fmla="*/ 0 w 101"/>
                <a:gd name="T5" fmla="*/ 1036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1" h="1036">
                  <a:moveTo>
                    <a:pt x="101" y="0"/>
                  </a:moveTo>
                  <a:lnTo>
                    <a:pt x="101" y="1036"/>
                  </a:lnTo>
                  <a:lnTo>
                    <a:pt x="0" y="1036"/>
                  </a:lnTo>
                </a:path>
              </a:pathLst>
            </a:custGeom>
            <a:noFill/>
            <a:ln w="9525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C13568AD-68E6-4130-9AF6-7095CEFDA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" y="2828"/>
              <a:ext cx="44" cy="44"/>
            </a:xfrm>
            <a:custGeom>
              <a:avLst/>
              <a:gdLst>
                <a:gd name="T0" fmla="*/ 44 w 44"/>
                <a:gd name="T1" fmla="*/ 44 h 44"/>
                <a:gd name="T2" fmla="*/ 0 w 44"/>
                <a:gd name="T3" fmla="*/ 22 h 44"/>
                <a:gd name="T4" fmla="*/ 44 w 44"/>
                <a:gd name="T5" fmla="*/ 0 h 44"/>
                <a:gd name="T6" fmla="*/ 44 w 44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4">
                  <a:moveTo>
                    <a:pt x="44" y="44"/>
                  </a:moveTo>
                  <a:lnTo>
                    <a:pt x="0" y="22"/>
                  </a:lnTo>
                  <a:lnTo>
                    <a:pt x="44" y="0"/>
                  </a:lnTo>
                  <a:lnTo>
                    <a:pt x="44" y="44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C39561A2-03F9-4DEB-936C-F05CD7C53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" y="1814"/>
              <a:ext cx="101" cy="1659"/>
            </a:xfrm>
            <a:custGeom>
              <a:avLst/>
              <a:gdLst>
                <a:gd name="T0" fmla="*/ 101 w 101"/>
                <a:gd name="T1" fmla="*/ 0 h 1659"/>
                <a:gd name="T2" fmla="*/ 101 w 101"/>
                <a:gd name="T3" fmla="*/ 1659 h 1659"/>
                <a:gd name="T4" fmla="*/ 0 w 101"/>
                <a:gd name="T5" fmla="*/ 1659 h 1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1" h="1659">
                  <a:moveTo>
                    <a:pt x="101" y="0"/>
                  </a:moveTo>
                  <a:lnTo>
                    <a:pt x="101" y="1659"/>
                  </a:lnTo>
                  <a:lnTo>
                    <a:pt x="0" y="1659"/>
                  </a:lnTo>
                </a:path>
              </a:pathLst>
            </a:custGeom>
            <a:noFill/>
            <a:ln w="9525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5C5C4289-2A44-4D66-A721-F0D353F4D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" y="3451"/>
              <a:ext cx="44" cy="44"/>
            </a:xfrm>
            <a:custGeom>
              <a:avLst/>
              <a:gdLst>
                <a:gd name="T0" fmla="*/ 44 w 44"/>
                <a:gd name="T1" fmla="*/ 44 h 44"/>
                <a:gd name="T2" fmla="*/ 0 w 44"/>
                <a:gd name="T3" fmla="*/ 22 h 44"/>
                <a:gd name="T4" fmla="*/ 44 w 44"/>
                <a:gd name="T5" fmla="*/ 0 h 44"/>
                <a:gd name="T6" fmla="*/ 44 w 44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4">
                  <a:moveTo>
                    <a:pt x="44" y="44"/>
                  </a:moveTo>
                  <a:lnTo>
                    <a:pt x="0" y="22"/>
                  </a:lnTo>
                  <a:lnTo>
                    <a:pt x="44" y="0"/>
                  </a:lnTo>
                  <a:lnTo>
                    <a:pt x="44" y="44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16C10807-1D70-4F57-9A47-DC9B127915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0" y="1814"/>
              <a:ext cx="95" cy="2282"/>
            </a:xfrm>
            <a:custGeom>
              <a:avLst/>
              <a:gdLst>
                <a:gd name="T0" fmla="*/ 0 w 95"/>
                <a:gd name="T1" fmla="*/ 0 h 2282"/>
                <a:gd name="T2" fmla="*/ 0 w 95"/>
                <a:gd name="T3" fmla="*/ 2282 h 2282"/>
                <a:gd name="T4" fmla="*/ 95 w 95"/>
                <a:gd name="T5" fmla="*/ 2282 h 2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2282">
                  <a:moveTo>
                    <a:pt x="0" y="0"/>
                  </a:moveTo>
                  <a:lnTo>
                    <a:pt x="0" y="2282"/>
                  </a:lnTo>
                  <a:lnTo>
                    <a:pt x="95" y="2282"/>
                  </a:lnTo>
                </a:path>
              </a:pathLst>
            </a:custGeom>
            <a:noFill/>
            <a:ln w="9525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D408FCDA-4785-4195-AE9E-933DF05E4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0" y="4074"/>
              <a:ext cx="44" cy="44"/>
            </a:xfrm>
            <a:custGeom>
              <a:avLst/>
              <a:gdLst>
                <a:gd name="T0" fmla="*/ 0 w 44"/>
                <a:gd name="T1" fmla="*/ 0 h 44"/>
                <a:gd name="T2" fmla="*/ 44 w 44"/>
                <a:gd name="T3" fmla="*/ 22 h 44"/>
                <a:gd name="T4" fmla="*/ 0 w 44"/>
                <a:gd name="T5" fmla="*/ 44 h 44"/>
                <a:gd name="T6" fmla="*/ 0 w 44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4">
                  <a:moveTo>
                    <a:pt x="0" y="0"/>
                  </a:moveTo>
                  <a:lnTo>
                    <a:pt x="44" y="22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401A73D2-06A4-4541-8634-768B27DF49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0" y="1814"/>
              <a:ext cx="95" cy="1036"/>
            </a:xfrm>
            <a:custGeom>
              <a:avLst/>
              <a:gdLst>
                <a:gd name="T0" fmla="*/ 0 w 95"/>
                <a:gd name="T1" fmla="*/ 0 h 1036"/>
                <a:gd name="T2" fmla="*/ 0 w 95"/>
                <a:gd name="T3" fmla="*/ 1036 h 1036"/>
                <a:gd name="T4" fmla="*/ 95 w 95"/>
                <a:gd name="T5" fmla="*/ 1036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036">
                  <a:moveTo>
                    <a:pt x="0" y="0"/>
                  </a:moveTo>
                  <a:lnTo>
                    <a:pt x="0" y="1036"/>
                  </a:lnTo>
                  <a:lnTo>
                    <a:pt x="95" y="1036"/>
                  </a:lnTo>
                </a:path>
              </a:pathLst>
            </a:custGeom>
            <a:noFill/>
            <a:ln w="9525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DAAE4B08-FAA1-4C65-88F5-F0B52D8783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0" y="2828"/>
              <a:ext cx="44" cy="44"/>
            </a:xfrm>
            <a:custGeom>
              <a:avLst/>
              <a:gdLst>
                <a:gd name="T0" fmla="*/ 0 w 44"/>
                <a:gd name="T1" fmla="*/ 0 h 44"/>
                <a:gd name="T2" fmla="*/ 44 w 44"/>
                <a:gd name="T3" fmla="*/ 22 h 44"/>
                <a:gd name="T4" fmla="*/ 0 w 44"/>
                <a:gd name="T5" fmla="*/ 44 h 44"/>
                <a:gd name="T6" fmla="*/ 0 w 44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4">
                  <a:moveTo>
                    <a:pt x="0" y="0"/>
                  </a:moveTo>
                  <a:lnTo>
                    <a:pt x="44" y="22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C4EBC9F6-102A-4D4C-BB0D-BF0556B14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0" y="1207"/>
              <a:ext cx="1403" cy="171"/>
            </a:xfrm>
            <a:custGeom>
              <a:avLst/>
              <a:gdLst>
                <a:gd name="T0" fmla="*/ 1403 w 1403"/>
                <a:gd name="T1" fmla="*/ 0 h 171"/>
                <a:gd name="T2" fmla="*/ 1403 w 1403"/>
                <a:gd name="T3" fmla="*/ 130 h 171"/>
                <a:gd name="T4" fmla="*/ 0 w 1403"/>
                <a:gd name="T5" fmla="*/ 130 h 171"/>
                <a:gd name="T6" fmla="*/ 0 w 1403"/>
                <a:gd name="T7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3" h="171">
                  <a:moveTo>
                    <a:pt x="1403" y="0"/>
                  </a:moveTo>
                  <a:lnTo>
                    <a:pt x="1403" y="130"/>
                  </a:lnTo>
                  <a:lnTo>
                    <a:pt x="0" y="130"/>
                  </a:lnTo>
                  <a:lnTo>
                    <a:pt x="0" y="171"/>
                  </a:lnTo>
                </a:path>
              </a:pathLst>
            </a:custGeom>
            <a:noFill/>
            <a:ln w="9525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AB534CBE-024D-4E03-9D2F-6D1A3D9789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8" y="1373"/>
              <a:ext cx="44" cy="44"/>
            </a:xfrm>
            <a:custGeom>
              <a:avLst/>
              <a:gdLst>
                <a:gd name="T0" fmla="*/ 44 w 44"/>
                <a:gd name="T1" fmla="*/ 0 h 44"/>
                <a:gd name="T2" fmla="*/ 22 w 44"/>
                <a:gd name="T3" fmla="*/ 44 h 44"/>
                <a:gd name="T4" fmla="*/ 0 w 44"/>
                <a:gd name="T5" fmla="*/ 0 h 44"/>
                <a:gd name="T6" fmla="*/ 44 w 44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4">
                  <a:moveTo>
                    <a:pt x="44" y="0"/>
                  </a:moveTo>
                  <a:lnTo>
                    <a:pt x="22" y="44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495B6193-941F-412D-A57C-93FBF93EB4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0" y="1814"/>
              <a:ext cx="95" cy="1659"/>
            </a:xfrm>
            <a:custGeom>
              <a:avLst/>
              <a:gdLst>
                <a:gd name="T0" fmla="*/ 0 w 95"/>
                <a:gd name="T1" fmla="*/ 0 h 1659"/>
                <a:gd name="T2" fmla="*/ 0 w 95"/>
                <a:gd name="T3" fmla="*/ 1659 h 1659"/>
                <a:gd name="T4" fmla="*/ 95 w 95"/>
                <a:gd name="T5" fmla="*/ 1659 h 1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659">
                  <a:moveTo>
                    <a:pt x="0" y="0"/>
                  </a:moveTo>
                  <a:lnTo>
                    <a:pt x="0" y="1659"/>
                  </a:lnTo>
                  <a:lnTo>
                    <a:pt x="95" y="1659"/>
                  </a:lnTo>
                </a:path>
              </a:pathLst>
            </a:custGeom>
            <a:noFill/>
            <a:ln w="9525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588B908E-592A-4F3A-BFA4-B342C42360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0" y="3451"/>
              <a:ext cx="44" cy="44"/>
            </a:xfrm>
            <a:custGeom>
              <a:avLst/>
              <a:gdLst>
                <a:gd name="T0" fmla="*/ 0 w 44"/>
                <a:gd name="T1" fmla="*/ 0 h 44"/>
                <a:gd name="T2" fmla="*/ 44 w 44"/>
                <a:gd name="T3" fmla="*/ 22 h 44"/>
                <a:gd name="T4" fmla="*/ 0 w 44"/>
                <a:gd name="T5" fmla="*/ 44 h 44"/>
                <a:gd name="T6" fmla="*/ 0 w 44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4">
                  <a:moveTo>
                    <a:pt x="0" y="0"/>
                  </a:moveTo>
                  <a:lnTo>
                    <a:pt x="44" y="22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B37B4EE9-9F91-4772-8802-7C5B42A0F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9" y="1814"/>
              <a:ext cx="118" cy="413"/>
            </a:xfrm>
            <a:custGeom>
              <a:avLst/>
              <a:gdLst>
                <a:gd name="T0" fmla="*/ 0 w 118"/>
                <a:gd name="T1" fmla="*/ 0 h 413"/>
                <a:gd name="T2" fmla="*/ 0 w 118"/>
                <a:gd name="T3" fmla="*/ 413 h 413"/>
                <a:gd name="T4" fmla="*/ 118 w 118"/>
                <a:gd name="T5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8" h="413">
                  <a:moveTo>
                    <a:pt x="0" y="0"/>
                  </a:moveTo>
                  <a:lnTo>
                    <a:pt x="0" y="413"/>
                  </a:lnTo>
                  <a:lnTo>
                    <a:pt x="118" y="413"/>
                  </a:lnTo>
                </a:path>
              </a:pathLst>
            </a:custGeom>
            <a:noFill/>
            <a:ln w="9525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E7C50568-AE62-4B3D-A821-BE3F5CE89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2" y="2204"/>
              <a:ext cx="44" cy="45"/>
            </a:xfrm>
            <a:custGeom>
              <a:avLst/>
              <a:gdLst>
                <a:gd name="T0" fmla="*/ 0 w 44"/>
                <a:gd name="T1" fmla="*/ 0 h 45"/>
                <a:gd name="T2" fmla="*/ 44 w 44"/>
                <a:gd name="T3" fmla="*/ 23 h 45"/>
                <a:gd name="T4" fmla="*/ 0 w 44"/>
                <a:gd name="T5" fmla="*/ 45 h 45"/>
                <a:gd name="T6" fmla="*/ 0 w 44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5">
                  <a:moveTo>
                    <a:pt x="0" y="0"/>
                  </a:moveTo>
                  <a:lnTo>
                    <a:pt x="44" y="23"/>
                  </a:lnTo>
                  <a:lnTo>
                    <a:pt x="0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4E5A5282-5D69-4BCE-B84F-88AB5EF42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3" y="1814"/>
              <a:ext cx="126" cy="413"/>
            </a:xfrm>
            <a:custGeom>
              <a:avLst/>
              <a:gdLst>
                <a:gd name="T0" fmla="*/ 126 w 126"/>
                <a:gd name="T1" fmla="*/ 0 h 413"/>
                <a:gd name="T2" fmla="*/ 126 w 126"/>
                <a:gd name="T3" fmla="*/ 413 h 413"/>
                <a:gd name="T4" fmla="*/ 0 w 126"/>
                <a:gd name="T5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6" h="413">
                  <a:moveTo>
                    <a:pt x="126" y="0"/>
                  </a:moveTo>
                  <a:lnTo>
                    <a:pt x="126" y="413"/>
                  </a:lnTo>
                  <a:lnTo>
                    <a:pt x="0" y="413"/>
                  </a:lnTo>
                </a:path>
              </a:pathLst>
            </a:custGeom>
            <a:noFill/>
            <a:ln w="9525" cap="rnd">
              <a:solidFill>
                <a:srgbClr val="46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2CA122CF-3BD2-49C3-9FF0-E31033922D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4" y="2204"/>
              <a:ext cx="45" cy="45"/>
            </a:xfrm>
            <a:custGeom>
              <a:avLst/>
              <a:gdLst>
                <a:gd name="T0" fmla="*/ 45 w 45"/>
                <a:gd name="T1" fmla="*/ 45 h 45"/>
                <a:gd name="T2" fmla="*/ 0 w 45"/>
                <a:gd name="T3" fmla="*/ 23 h 45"/>
                <a:gd name="T4" fmla="*/ 45 w 45"/>
                <a:gd name="T5" fmla="*/ 0 h 45"/>
                <a:gd name="T6" fmla="*/ 45 w 45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5">
                  <a:moveTo>
                    <a:pt x="45" y="45"/>
                  </a:moveTo>
                  <a:lnTo>
                    <a:pt x="0" y="23"/>
                  </a:lnTo>
                  <a:lnTo>
                    <a:pt x="45" y="0"/>
                  </a:lnTo>
                  <a:lnTo>
                    <a:pt x="45" y="45"/>
                  </a:lnTo>
                  <a:close/>
                </a:path>
              </a:pathLst>
            </a:cu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4DEDEA8B-541C-4077-A4BE-63D0989871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4" y="229"/>
              <a:ext cx="737" cy="397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B6A1A3C-02D9-4D7A-89B3-AB0E056188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4" y="229"/>
              <a:ext cx="737" cy="397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044BFCA0-A2D9-4788-B1A1-FC7438127F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3" y="244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D4D8493F-4996-41C3-85BE-186ABA20D7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4" y="335"/>
              <a:ext cx="55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Lead Specialist,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214CA26-B7B7-4864-A57D-FC433F978C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8" y="425"/>
              <a:ext cx="775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Transport, Drainage &amp;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5CB4B83E-CD6B-443B-8554-10DB6AFA88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516"/>
              <a:ext cx="420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Compliance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5A543A-285C-47D8-A2B2-38C28715DD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4" y="810"/>
              <a:ext cx="737" cy="397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32DC2A1D-2BE1-4CE2-9BEE-E5431B6850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4" y="810"/>
              <a:ext cx="737" cy="397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79CB894-1DDE-4E13-A295-95FC3F53E4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" y="962"/>
              <a:ext cx="367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Highways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C03ABA94-4E93-455C-9B4D-6980718C80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4" y="1051"/>
              <a:ext cx="786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Development Manager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821B7E2F-E171-4879-9129-49D86BED2C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4" y="1417"/>
              <a:ext cx="737" cy="397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1F9B6B5-B24B-4D3C-A93B-BD04370E38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4" y="1417"/>
              <a:ext cx="737" cy="397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B11B091-93A9-4F29-A034-CFF892F8EB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5" y="1522"/>
              <a:ext cx="590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Senior Highways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40207FC6-1A37-4B4F-B213-C40361B91C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8" y="1613"/>
              <a:ext cx="755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Development Control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2A278655-1903-4E6B-A619-93910ECB08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4" y="1704"/>
              <a:ext cx="260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Officer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C4E73B1-2192-47A6-A76A-3D2823EF4D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" y="1417"/>
              <a:ext cx="737" cy="397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4B03344-DF61-4C93-B44A-782BF91073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" y="1417"/>
              <a:ext cx="737" cy="397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D58AAD7E-4AE3-4BFE-BAB0-37181F6543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" y="1522"/>
              <a:ext cx="367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Highways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0020D8FA-3833-4C21-9CEA-B4A6F64B15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" y="1613"/>
              <a:ext cx="495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Development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C65DA19A-5C02-4A54-9220-261413EF91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" y="1704"/>
              <a:ext cx="78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Management Assistant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94498D74-0897-4032-8A21-447ACF634C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1" y="1417"/>
              <a:ext cx="737" cy="397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83C1CB24-1142-4799-BD8F-F7CA9219A6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1" y="1417"/>
              <a:ext cx="737" cy="397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79B2F9A5-FE16-4999-A1F5-12DB7F2946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3" y="1477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8AC9B49C-421D-42CD-80AD-0CD5E2E868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4" y="1568"/>
              <a:ext cx="67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Streetworks Traffic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4D257BB1-9D53-4EED-8DEC-619DC0811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7" y="1660"/>
              <a:ext cx="333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Manager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F1BA4D81-E4F0-4888-96C9-AF11235863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1" y="1417"/>
              <a:ext cx="737" cy="397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B5211084-C4A2-477F-808E-A6589510DC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1" y="1417"/>
              <a:ext cx="737" cy="397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F334BF74-92D2-49C2-A879-77667D5B95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8" y="1477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7675216A-A380-415A-AEFF-40314A4910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5" y="1568"/>
              <a:ext cx="58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Section 38 / 278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D87A4F7D-64C8-4B9D-9702-C668D70695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59" y="1660"/>
              <a:ext cx="325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Engineer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2DDC4BC0-1FB9-40E1-A7C7-5BE972FFD6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8" y="1417"/>
              <a:ext cx="737" cy="397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29F014B2-93D1-450B-87DA-8E4571418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8" y="1417"/>
              <a:ext cx="737" cy="397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DE5273D1-D914-4690-93D9-7C40B12A63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8" y="1522"/>
              <a:ext cx="590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Senior Highways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700FA7D4-A790-4F9C-BFE9-0435997B1A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1" y="1613"/>
              <a:ext cx="756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Development Control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D4D7D685-E9B0-4FEC-A32B-791625E8C8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" y="1704"/>
              <a:ext cx="261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Officer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7037A966-991D-4C5B-9F08-33813DC265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6" y="2028"/>
              <a:ext cx="737" cy="397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AF57F9C8-46E5-4406-9C48-AFF848B764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6" y="2028"/>
              <a:ext cx="737" cy="397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D5AB1ECA-B8C0-447B-BFB7-571B4B31CD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1" y="2179"/>
              <a:ext cx="58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Section 38 / 278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0859AC44-BD9B-4BCB-8E78-D9AD668A40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4" y="2270"/>
              <a:ext cx="325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Engineer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8250A144-4491-447D-A496-CE6D6AD8F6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8" y="2028"/>
              <a:ext cx="736" cy="397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44EC83DA-A630-4428-B3AE-D99AE2EC43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8" y="2028"/>
              <a:ext cx="736" cy="397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E124584A-805E-471C-95D1-68DD611EF0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2" y="2179"/>
              <a:ext cx="58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Section 38 / 278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6A62D158-CEF6-4C1B-995A-ED5422DD42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6" y="2270"/>
              <a:ext cx="325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Engineer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1BA675F5-245F-4C61-8691-A20442A35C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3" y="2028"/>
              <a:ext cx="737" cy="397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B97E23D6-C2C4-44D0-A0F8-E8BE71BD8C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3" y="2028"/>
              <a:ext cx="737" cy="397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51EC24A1-1CD1-44D3-93CD-056602C5C8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3" y="2134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04D1052A-EAA5-4537-9E3B-B72D72413B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8" y="2226"/>
              <a:ext cx="756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Streetworks Inspector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C35FCAEE-6677-46C1-B4AF-401050DE63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3" y="2651"/>
              <a:ext cx="737" cy="397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5B67DA1F-E807-4D0B-A7C3-EB68778FF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3" y="2651"/>
              <a:ext cx="737" cy="397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8D9B3F7C-91C8-4E82-A038-7429FF768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8" y="2849"/>
              <a:ext cx="756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Streetworks Inspector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1D0C6E07-9737-4392-974A-6323B077D3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4" y="3274"/>
              <a:ext cx="737" cy="397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E82E5DC0-FF9A-446A-AFE1-EE5E81297B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4" y="3274"/>
              <a:ext cx="737" cy="397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18671C97-2D12-4D73-ADDA-6595D2474B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" y="3380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CF663FF9-4DEF-4AAD-BBFD-69C9A0B9FD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9" y="3471"/>
              <a:ext cx="669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Streetworks Officer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F9CAF6DB-673A-4073-9B60-6713153D82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4" y="2028"/>
              <a:ext cx="737" cy="397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C7328437-BA80-45D4-9E6E-45136DC5CC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4" y="2028"/>
              <a:ext cx="737" cy="397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9A37B7CE-B756-4469-84D7-7B9FA85F7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3" y="2088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A743F659-7962-48B7-BF27-47AA90C602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3" y="2179"/>
              <a:ext cx="53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dirty="0" err="1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Streetworks</a:t>
              </a:r>
              <a:r>
                <a:rPr kumimoji="0" lang="en-US" altLang="en-US" sz="1000" b="0" i="0" u="none" strike="noStrike" cap="none" normalizeH="0" baseline="0" dirty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 Co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A4A49441-E952-4899-9482-9009340862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1" y="2179"/>
              <a:ext cx="64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A24A7E5D-B6C2-4AAA-9F6C-666F4E3A5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3" y="2270"/>
              <a:ext cx="348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ordinator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36660BB8-ECB0-41C1-95E4-28C7641795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4" y="3898"/>
              <a:ext cx="737" cy="397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7B1F596B-C3DC-478F-9D59-BC516472BF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4" y="3898"/>
              <a:ext cx="737" cy="397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11367F5-AEB4-4E01-87E3-7187DC210A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0" y="4050"/>
              <a:ext cx="771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Streetworks Technical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759178E4-FE04-4A29-B810-76215F014B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5" y="4139"/>
              <a:ext cx="491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Administrator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3BD47B09-8828-4AAF-AFBE-C9198CF53E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3" y="3274"/>
              <a:ext cx="737" cy="397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B9E318F5-2499-4F5D-B1DF-C5658C5DDE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3" y="3274"/>
              <a:ext cx="737" cy="397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2FB39E27-D587-4ED2-845E-09F7F3461B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8" y="3471"/>
              <a:ext cx="756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Streetworks Inspector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8A3959A5-DBB1-46F5-88AF-C61BAF811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4" y="2651"/>
              <a:ext cx="737" cy="397"/>
            </a:xfrm>
            <a:prstGeom prst="rect">
              <a:avLst/>
            </a:prstGeom>
            <a:solidFill>
              <a:srgbClr val="46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1C9D3AAD-0C7D-4157-934B-C65B5D9680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4" y="2651"/>
              <a:ext cx="737" cy="397"/>
            </a:xfrm>
            <a:prstGeom prst="rect">
              <a:avLst/>
            </a:prstGeom>
            <a:noFill/>
            <a:ln w="317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4D08096E-611D-4C1E-92C7-DF61503D17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3" y="2802"/>
              <a:ext cx="532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Streetworks Co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1FED7D5D-497F-47BD-855A-B5B1588F3D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1" y="2802"/>
              <a:ext cx="64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CE161930-7E07-4A66-8806-A14D49789C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3" y="2893"/>
              <a:ext cx="348" cy="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FEFFFF"/>
                  </a:solidFill>
                  <a:effectLst/>
                  <a:latin typeface="Calibri" panose="020F0502020204030204" pitchFamily="34" charset="0"/>
                </a:rPr>
                <a:t>ordinator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28975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354</Words>
  <Application>Microsoft Office PowerPoint</Application>
  <PresentationFormat>Widescreen</PresentationFormat>
  <Paragraphs>164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Lou Jerrett</dc:creator>
  <cp:lastModifiedBy>Rachel Roach</cp:lastModifiedBy>
  <cp:revision>3</cp:revision>
  <dcterms:created xsi:type="dcterms:W3CDTF">2023-07-12T09:14:31Z</dcterms:created>
  <dcterms:modified xsi:type="dcterms:W3CDTF">2023-07-12T14:32:34Z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FooterLocations">
    <vt:lpwstr>Office Theme:8</vt:lpwstr>
  </property>
  <property fmtid="{D5CDD505-2E9C-101B-9397-08002B2CF9AE}" pid="3" name="ClassificationContentMarkingFooterText">
    <vt:lpwstr>Public: Information that can be seen and used by everyone inside and outside the Council.</vt:lpwstr>
  </property>
  <property fmtid="{D5CDD505-2E9C-101B-9397-08002B2CF9AE}" pid="4" name="MSIP_Label_d17f5eab-0951-45e7-baa9-357beec0b77b_Enabled">
    <vt:lpwstr>true</vt:lpwstr>
  </property>
  <property fmtid="{D5CDD505-2E9C-101B-9397-08002B2CF9AE}" pid="5" name="MSIP_Label_d17f5eab-0951-45e7-baa9-357beec0b77b_SetDate">
    <vt:lpwstr>2023-07-12T10:36:42Z</vt:lpwstr>
  </property>
  <property fmtid="{D5CDD505-2E9C-101B-9397-08002B2CF9AE}" pid="6" name="MSIP_Label_d17f5eab-0951-45e7-baa9-357beec0b77b_Method">
    <vt:lpwstr>Privileged</vt:lpwstr>
  </property>
  <property fmtid="{D5CDD505-2E9C-101B-9397-08002B2CF9AE}" pid="7" name="MSIP_Label_d17f5eab-0951-45e7-baa9-357beec0b77b_Name">
    <vt:lpwstr>Document</vt:lpwstr>
  </property>
  <property fmtid="{D5CDD505-2E9C-101B-9397-08002B2CF9AE}" pid="8" name="MSIP_Label_d17f5eab-0951-45e7-baa9-357beec0b77b_SiteId">
    <vt:lpwstr>996ee15c-0b3e-4a6f-8e65-120a9a51821a</vt:lpwstr>
  </property>
  <property fmtid="{D5CDD505-2E9C-101B-9397-08002B2CF9AE}" pid="9" name="MSIP_Label_d17f5eab-0951-45e7-baa9-357beec0b77b_ActionId">
    <vt:lpwstr>dacea1b1-94a5-466e-ad3d-eb0d43257d94</vt:lpwstr>
  </property>
  <property fmtid="{D5CDD505-2E9C-101B-9397-08002B2CF9AE}" pid="10" name="MSIP_Label_d17f5eab-0951-45e7-baa9-357beec0b77b_ContentBits">
    <vt:lpwstr>0</vt:lpwstr>
  </property>
</Properties>
</file>