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0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19159646430139E-2"/>
          <c:y val="0.18768205743607921"/>
          <c:w val="0.93738084035356983"/>
          <c:h val="0.635149330372964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Volumes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Q1 2021/22</c:v>
                </c:pt>
                <c:pt idx="1">
                  <c:v>Q2 2021/22</c:v>
                </c:pt>
                <c:pt idx="2">
                  <c:v>Q3 2021/22</c:v>
                </c:pt>
                <c:pt idx="3">
                  <c:v>Q4 2021/22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77</c:v>
                </c:pt>
                <c:pt idx="2">
                  <c:v>70</c:v>
                </c:pt>
                <c:pt idx="3">
                  <c:v>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C8-4B56-A1CA-F297A8F6D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6619304"/>
        <c:axId val="636611760"/>
      </c:lineChart>
      <c:catAx>
        <c:axId val="636619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611760"/>
        <c:crosses val="autoZero"/>
        <c:auto val="1"/>
        <c:lblAlgn val="ctr"/>
        <c:lblOffset val="100"/>
        <c:noMultiLvlLbl val="0"/>
      </c:catAx>
      <c:valAx>
        <c:axId val="63661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619304"/>
        <c:crosses val="autoZero"/>
        <c:crossBetween val="between"/>
      </c:valAx>
      <c:spPr>
        <a:noFill/>
        <a:ln>
          <a:solidFill>
            <a:srgbClr val="FF0000"/>
          </a:solidFill>
          <a:prstDash val="dash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70712651197378"/>
          <c:y val="0.11415819250822763"/>
          <c:w val="0.66658574697605244"/>
          <c:h val="0.7716836149835447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F6C-419B-8594-F6AB37E27048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F6C-419B-8594-F6AB37E27048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F6C-419B-8594-F6AB37E27048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F6C-419B-8594-F6AB37E27048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727-445E-BBDC-174FF1EC4978}"/>
              </c:ext>
            </c:extLst>
          </c:dPt>
          <c:dLbls>
            <c:dLbl>
              <c:idx val="0"/>
              <c:layout>
                <c:manualLayout>
                  <c:x val="5.94885852928275E-3"/>
                  <c:y val="-6.94667243485511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0A98DAD-F1BE-46B3-8AF7-1C4787ACFD69}" type="CATEGORYNAME">
                      <a:rPr lang="en-US" b="1"/>
                      <a:pPr>
                        <a:defRPr sz="1000"/>
                      </a:pPr>
                      <a:t>[CATEGORY NAME]</a:t>
                    </a:fld>
                    <a:r>
                      <a:rPr lang="en-US" b="1" baseline="0"/>
                      <a:t>
56%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39713222209072"/>
                      <c:h val="0.178550958132565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F6C-419B-8594-F6AB37E2704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0175BA9-6271-435D-87CA-568FCD328553}" type="CATEGORYNAME">
                      <a:rPr lang="en-US" b="1"/>
                      <a:pPr/>
                      <a:t>[CATEGORY NAME]</a:t>
                    </a:fld>
                    <a:r>
                      <a:rPr lang="en-US" b="1" baseline="0"/>
                      <a:t>
27%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F6C-419B-8594-F6AB37E2704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6C-419B-8594-F6AB37E27048}"/>
                </c:ext>
              </c:extLst>
            </c:dLbl>
            <c:dLbl>
              <c:idx val="3"/>
              <c:layout>
                <c:manualLayout>
                  <c:x val="-6.4184070483191153E-3"/>
                  <c:y val="-5.2377803082665766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C44ED4B-477E-48A7-98EF-8568B0280255}" type="CATEGORYNAME">
                      <a:rPr lang="en-US" sz="900" b="1" dirty="0"/>
                      <a:pPr>
                        <a:defRPr sz="1000"/>
                      </a:pPr>
                      <a:t>[CATEGORY NAME]</a:t>
                    </a:fld>
                    <a:r>
                      <a:rPr lang="en-US" sz="900" b="1" baseline="0"/>
                      <a:t>
14%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57202631943924"/>
                      <c:h val="0.130181051500972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F6C-419B-8594-F6AB37E27048}"/>
                </c:ext>
              </c:extLst>
            </c:dLbl>
            <c:dLbl>
              <c:idx val="4"/>
              <c:layout>
                <c:manualLayout>
                  <c:x val="-1.6926670995629453E-3"/>
                  <c:y val="-1.05379972975834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BFA4BC3-E650-4385-ADF6-A485B749D093}" type="CATEGORYNAME">
                      <a:rPr lang="en-US"/>
                      <a:pPr>
                        <a:defRPr sz="1000"/>
                      </a:pPr>
                      <a:t>[CATEGORY NAME]</a:t>
                    </a:fld>
                    <a:r>
                      <a:rPr lang="en-US" baseline="0"/>
                      <a:t>
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31010087762791"/>
                      <c:h val="0.254503114815529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727-445E-BBDC-174FF1EC49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Stage 1</c:v>
                </c:pt>
                <c:pt idx="1">
                  <c:v>Stage 2</c:v>
                </c:pt>
                <c:pt idx="2">
                  <c:v>Stage 3</c:v>
                </c:pt>
                <c:pt idx="3">
                  <c:v>LGSCO</c:v>
                </c:pt>
                <c:pt idx="4">
                  <c:v>HO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49</c:v>
                </c:pt>
                <c:pt idx="1">
                  <c:v>21</c:v>
                </c:pt>
                <c:pt idx="2">
                  <c:v>1</c:v>
                </c:pt>
                <c:pt idx="3">
                  <c:v>15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F6C-419B-8594-F6AB37E2704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70712651197378"/>
          <c:y val="0.11415819250822763"/>
          <c:w val="0.66658574697605244"/>
          <c:h val="0.7716836149835447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867-4D82-90BE-FE84EEB9C1D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867-4D82-90BE-FE84EEB9C1D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867-4D82-90BE-FE84EEB9C1D9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867-4D82-90BE-FE84EEB9C1D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31D-4709-A48F-D0CAA2A290DC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Stage 1</c:v>
                </c:pt>
                <c:pt idx="1">
                  <c:v>Stage 2</c:v>
                </c:pt>
                <c:pt idx="2">
                  <c:v>Stage 3</c:v>
                </c:pt>
                <c:pt idx="3">
                  <c:v>LGSCO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151</c:v>
                </c:pt>
                <c:pt idx="1">
                  <c:v>66</c:v>
                </c:pt>
                <c:pt idx="2">
                  <c:v>5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867-4D82-90BE-FE84EEB9C1D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19159646430139E-2"/>
          <c:y val="0.18768205743607921"/>
          <c:w val="0.93738084035356983"/>
          <c:h val="0.635149330372964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Volumes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Q1 2022/23</c:v>
                </c:pt>
                <c:pt idx="1">
                  <c:v>Q2 2022/23</c:v>
                </c:pt>
                <c:pt idx="2">
                  <c:v>Q3 2022/23</c:v>
                </c:pt>
                <c:pt idx="3">
                  <c:v>Q4 2022/23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88</c:v>
                </c:pt>
                <c:pt idx="1">
                  <c:v>84</c:v>
                </c:pt>
                <c:pt idx="2">
                  <c:v>111</c:v>
                </c:pt>
                <c:pt idx="3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C8-4B56-A1CA-F297A8F6D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6619304"/>
        <c:axId val="636611760"/>
      </c:lineChart>
      <c:catAx>
        <c:axId val="636619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611760"/>
        <c:crosses val="autoZero"/>
        <c:auto val="1"/>
        <c:lblAlgn val="ctr"/>
        <c:lblOffset val="100"/>
        <c:noMultiLvlLbl val="0"/>
      </c:catAx>
      <c:valAx>
        <c:axId val="63661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619304"/>
        <c:crosses val="autoZero"/>
        <c:crossBetween val="between"/>
      </c:valAx>
      <c:spPr>
        <a:noFill/>
        <a:ln>
          <a:solidFill>
            <a:srgbClr val="FF0000"/>
          </a:solidFill>
          <a:prstDash val="dash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70712651197378"/>
          <c:y val="0.11415819250822763"/>
          <c:w val="0.66658574697605244"/>
          <c:h val="0.7716836149835447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DCF-48BD-8B66-3889A8FCC25D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DCF-48BD-8B66-3889A8FCC25D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DCF-48BD-8B66-3889A8FCC25D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DCF-48BD-8B66-3889A8FCC25D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DCF-48BD-8B66-3889A8FCC25D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DCF-48BD-8B66-3889A8FCC25D}"/>
              </c:ext>
            </c:extLst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Stage 1</c:v>
                </c:pt>
                <c:pt idx="1">
                  <c:v>Stage 2</c:v>
                </c:pt>
                <c:pt idx="2">
                  <c:v>TP</c:v>
                </c:pt>
                <c:pt idx="3">
                  <c:v>Stage 3</c:v>
                </c:pt>
                <c:pt idx="4">
                  <c:v>LGSCO</c:v>
                </c:pt>
                <c:pt idx="5">
                  <c:v>HO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282</c:v>
                </c:pt>
                <c:pt idx="1">
                  <c:v>75</c:v>
                </c:pt>
                <c:pt idx="2">
                  <c:v>0</c:v>
                </c:pt>
                <c:pt idx="3">
                  <c:v>0</c:v>
                </c:pt>
                <c:pt idx="4">
                  <c:v>29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DCF-48BD-8B66-3889A8FCC25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70712651197378"/>
          <c:y val="0.11415819250822763"/>
          <c:w val="0.66658574697605244"/>
          <c:h val="0.7716836149835447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4FB-4EC4-A180-518268A935AF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4FB-4EC4-A180-518268A935AF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4FB-4EC4-A180-518268A935AF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4FB-4EC4-A180-518268A935AF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4FB-4EC4-A180-518268A935AF}"/>
              </c:ext>
            </c:extLst>
          </c:dPt>
          <c:dLbls>
            <c:dLbl>
              <c:idx val="0"/>
              <c:layout>
                <c:manualLayout>
                  <c:x val="5.94885852928275E-3"/>
                  <c:y val="-6.94667243485511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0A98DAD-F1BE-46B3-8AF7-1C4787ACFD69}" type="CATEGORYNAME">
                      <a:rPr lang="en-US" b="1"/>
                      <a:pPr>
                        <a:defRPr sz="1000"/>
                      </a:pPr>
                      <a:t>[CATEGORY NAME]</a:t>
                    </a:fld>
                    <a:r>
                      <a:rPr lang="en-US" b="1" baseline="0" dirty="0"/>
                      <a:t>
56%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39713222209072"/>
                      <c:h val="0.178550958132565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4FB-4EC4-A180-518268A935A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0175BA9-6271-435D-87CA-568FCD328553}" type="CATEGORYNAME">
                      <a:rPr lang="en-US" b="1"/>
                      <a:pPr/>
                      <a:t>[CATEGORY NAME]</a:t>
                    </a:fld>
                    <a:r>
                      <a:rPr lang="en-US" b="1" baseline="0" dirty="0"/>
                      <a:t>
27%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4FB-4EC4-A180-518268A935A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FB-4EC4-A180-518268A935AF}"/>
                </c:ext>
              </c:extLst>
            </c:dLbl>
            <c:dLbl>
              <c:idx val="3"/>
              <c:layout>
                <c:manualLayout>
                  <c:x val="-6.4184070483191153E-3"/>
                  <c:y val="-5.2377803082665766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C44ED4B-477E-48A7-98EF-8568B0280255}" type="CATEGORYNAME">
                      <a:rPr lang="en-US" sz="900" b="1" dirty="0"/>
                      <a:pPr>
                        <a:defRPr sz="1000"/>
                      </a:pPr>
                      <a:t>[CATEGORY NAME]</a:t>
                    </a:fld>
                    <a:r>
                      <a:rPr lang="en-US" sz="900" b="1" baseline="0" dirty="0"/>
                      <a:t>
14%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57202631943924"/>
                      <c:h val="0.130181051500972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4FB-4EC4-A180-518268A935AF}"/>
                </c:ext>
              </c:extLst>
            </c:dLbl>
            <c:dLbl>
              <c:idx val="4"/>
              <c:layout>
                <c:manualLayout>
                  <c:x val="-1.6926670995629453E-3"/>
                  <c:y val="-1.05379972975834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BFA4BC3-E650-4385-ADF6-A485B749D093}" type="CATEGORYNAME">
                      <a:rPr lang="en-US"/>
                      <a:pPr>
                        <a:defRPr sz="1000"/>
                      </a:pPr>
                      <a:t>[CATEGORY NAME]</a:t>
                    </a:fld>
                    <a:r>
                      <a:rPr lang="en-US" baseline="0" dirty="0"/>
                      <a:t>
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31010087762791"/>
                      <c:h val="0.254503114815529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4FB-4EC4-A180-518268A935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Stage 1</c:v>
                </c:pt>
                <c:pt idx="1">
                  <c:v>Stage 2</c:v>
                </c:pt>
                <c:pt idx="2">
                  <c:v>Stage 3</c:v>
                </c:pt>
                <c:pt idx="3">
                  <c:v>LGSCO</c:v>
                </c:pt>
                <c:pt idx="4">
                  <c:v>HO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49</c:v>
                </c:pt>
                <c:pt idx="1">
                  <c:v>21</c:v>
                </c:pt>
                <c:pt idx="2">
                  <c:v>1</c:v>
                </c:pt>
                <c:pt idx="3">
                  <c:v>15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4FB-4EC4-A180-518268A935A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61911986177382E-2"/>
          <c:y val="0.19366699890322137"/>
          <c:w val="0.93738084035356983"/>
          <c:h val="0.635149330372964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Volumes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Q4 2022/23</c:v>
                </c:pt>
                <c:pt idx="1">
                  <c:v>Q1 2023/24</c:v>
                </c:pt>
                <c:pt idx="2">
                  <c:v>Q2 2023/24</c:v>
                </c:pt>
                <c:pt idx="3">
                  <c:v>Q3 2023/24</c:v>
                </c:pt>
                <c:pt idx="4">
                  <c:v>Q4 2023/24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108</c:v>
                </c:pt>
                <c:pt idx="1">
                  <c:v>105</c:v>
                </c:pt>
                <c:pt idx="2">
                  <c:v>115</c:v>
                </c:pt>
                <c:pt idx="3">
                  <c:v>96</c:v>
                </c:pt>
                <c:pt idx="4">
                  <c:v>106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C8-4B56-A1CA-F297A8F6D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6619304"/>
        <c:axId val="636611760"/>
      </c:lineChart>
      <c:catAx>
        <c:axId val="636619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611760"/>
        <c:crosses val="autoZero"/>
        <c:auto val="1"/>
        <c:lblAlgn val="ctr"/>
        <c:lblOffset val="100"/>
        <c:noMultiLvlLbl val="0"/>
      </c:catAx>
      <c:valAx>
        <c:axId val="63661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6193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70712651197378"/>
          <c:y val="0.11415819250822763"/>
          <c:w val="0.66658574697605244"/>
          <c:h val="0.7716836149835447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EAD-4CA8-82B8-9B1820CF6F1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EAD-4CA8-82B8-9B1820CF6F1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EAD-4CA8-82B8-9B1820CF6F19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EAD-4CA8-82B8-9B1820CF6F1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EAD-4CA8-82B8-9B1820CF6F19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EAD-4CA8-82B8-9B1820CF6F19}"/>
              </c:ext>
            </c:extLst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Stage 1</c:v>
                </c:pt>
                <c:pt idx="1">
                  <c:v>Stage 2</c:v>
                </c:pt>
                <c:pt idx="2">
                  <c:v>TP</c:v>
                </c:pt>
                <c:pt idx="3">
                  <c:v>Stage 3</c:v>
                </c:pt>
                <c:pt idx="4">
                  <c:v>LGSCO</c:v>
                </c:pt>
                <c:pt idx="5">
                  <c:v>HO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284</c:v>
                </c:pt>
                <c:pt idx="1">
                  <c:v>96</c:v>
                </c:pt>
                <c:pt idx="2">
                  <c:v>11</c:v>
                </c:pt>
                <c:pt idx="3">
                  <c:v>2</c:v>
                </c:pt>
                <c:pt idx="4">
                  <c:v>27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AD-4CA8-82B8-9B1820CF6F1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70712651197378"/>
          <c:y val="0.11415819250822763"/>
          <c:w val="0.66658574697605244"/>
          <c:h val="0.7716836149835447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Complaints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96-499B-8CF5-190C274DCE7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96-499B-8CF5-190C274DCE7E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96-499B-8CF5-190C274DCE7E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96-499B-8CF5-190C274DCE7E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496-499B-8CF5-190C274DCE7E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496-499B-8CF5-190C274DCE7E}"/>
              </c:ext>
            </c:extLst>
          </c:dPt>
          <c:dLbls>
            <c:delete val="1"/>
          </c:dLbls>
          <c:cat>
            <c:strRef>
              <c:f>Sheet1!$A$2:$A$7</c:f>
              <c:strCache>
                <c:ptCount val="6"/>
                <c:pt idx="0">
                  <c:v>Stage 1</c:v>
                </c:pt>
                <c:pt idx="1">
                  <c:v>Stage 2</c:v>
                </c:pt>
                <c:pt idx="2">
                  <c:v>TP</c:v>
                </c:pt>
                <c:pt idx="3">
                  <c:v>Stage 3</c:v>
                </c:pt>
                <c:pt idx="4">
                  <c:v>LGSCO</c:v>
                </c:pt>
                <c:pt idx="5">
                  <c:v>HO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282</c:v>
                </c:pt>
                <c:pt idx="1">
                  <c:v>75</c:v>
                </c:pt>
                <c:pt idx="2">
                  <c:v>0</c:v>
                </c:pt>
                <c:pt idx="3">
                  <c:v>0</c:v>
                </c:pt>
                <c:pt idx="4">
                  <c:v>29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496-499B-8CF5-190C274DCE7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0.3543</cdr:x>
      <cdr:y>0.36729</cdr:y>
    </cdr:from>
    <cdr:to>
      <cdr:x>0.6457</cdr:x>
      <cdr:y>0.56302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311B8BF-B5EB-422E-8A5D-1174B11C13DE}"/>
            </a:ext>
          </a:extLst>
        </cdr:cNvPr>
        <cdr:cNvSpPr txBox="1"/>
      </cdr:nvSpPr>
      <cdr:spPr>
        <a:xfrm xmlns:a="http://schemas.openxmlformats.org/drawingml/2006/main">
          <a:off x="1376899" y="1009112"/>
          <a:ext cx="1132455" cy="5377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36000" tIns="36000" rIns="36000" bIns="36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50" dirty="0"/>
            <a:t>Proportion of complaints</a:t>
          </a:r>
          <a:r>
            <a:rPr lang="en-GB" sz="1050" baseline="0" dirty="0"/>
            <a:t> received</a:t>
          </a:r>
          <a:endParaRPr lang="en-GB" sz="1050" b="1" dirty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algn="ctr"/>
          <a:r>
            <a:rPr lang="en-GB" sz="1050" b="1" dirty="0">
              <a:solidFill>
                <a:schemeClr val="accent1">
                  <a:lumMod val="75000"/>
                </a:schemeClr>
              </a:solidFill>
            </a:rPr>
            <a:t>2021/22</a:t>
          </a:r>
        </a:p>
        <a:p xmlns:a="http://schemas.openxmlformats.org/drawingml/2006/main">
          <a:pPr algn="ctr"/>
          <a:endParaRPr lang="en-GB" sz="1100" dirty="0"/>
        </a:p>
      </cdr:txBody>
    </cdr:sp>
  </cdr:relSizeAnchor>
  <cdr:relSizeAnchor xmlns:cdr="http://schemas.openxmlformats.org/drawingml/2006/chartDrawing">
    <cdr:from>
      <cdr:x>0.14492</cdr:x>
      <cdr:y>0.38053</cdr:y>
    </cdr:from>
    <cdr:to>
      <cdr:x>0.18814</cdr:x>
      <cdr:y>0.38962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37E6084F-8A08-41D9-8865-E1A63837368A}"/>
            </a:ext>
          </a:extLst>
        </cdr:cNvPr>
        <cdr:cNvCxnSpPr/>
      </cdr:nvCxnSpPr>
      <cdr:spPr>
        <a:xfrm xmlns:a="http://schemas.openxmlformats.org/drawingml/2006/main">
          <a:off x="543664" y="1147886"/>
          <a:ext cx="162150" cy="274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0.3543</cdr:x>
      <cdr:y>0.36729</cdr:y>
    </cdr:from>
    <cdr:to>
      <cdr:x>0.6457</cdr:x>
      <cdr:y>0.56302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311B8BF-B5EB-422E-8A5D-1174B11C13DE}"/>
            </a:ext>
          </a:extLst>
        </cdr:cNvPr>
        <cdr:cNvSpPr txBox="1"/>
      </cdr:nvSpPr>
      <cdr:spPr>
        <a:xfrm xmlns:a="http://schemas.openxmlformats.org/drawingml/2006/main">
          <a:off x="1376899" y="1009112"/>
          <a:ext cx="1132455" cy="5377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36000" tIns="36000" rIns="36000" bIns="36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50" dirty="0"/>
            <a:t>Proportion of complaints</a:t>
          </a:r>
          <a:r>
            <a:rPr lang="en-GB" sz="1050" baseline="0" dirty="0"/>
            <a:t> received</a:t>
          </a:r>
          <a:endParaRPr lang="en-GB" sz="1050" b="1" dirty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algn="ctr"/>
          <a:r>
            <a:rPr lang="en-GB" sz="1050" b="1" dirty="0">
              <a:solidFill>
                <a:schemeClr val="accent1">
                  <a:lumMod val="75000"/>
                </a:schemeClr>
              </a:solidFill>
            </a:rPr>
            <a:t>2020/21</a:t>
          </a:r>
        </a:p>
        <a:p xmlns:a="http://schemas.openxmlformats.org/drawingml/2006/main">
          <a:pPr algn="ctr"/>
          <a:endParaRPr lang="en-GB" sz="1100" dirty="0"/>
        </a:p>
      </cdr:txBody>
    </cdr:sp>
  </cdr:relSizeAnchor>
  <cdr:relSizeAnchor xmlns:cdr="http://schemas.openxmlformats.org/drawingml/2006/chartDrawing">
    <cdr:from>
      <cdr:x>0.7684</cdr:x>
      <cdr:y>0.54185</cdr:y>
    </cdr:from>
    <cdr:to>
      <cdr:x>1</cdr:x>
      <cdr:y>0.84159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BADB871-6168-455D-AF87-59FC7B434510}"/>
            </a:ext>
          </a:extLst>
        </cdr:cNvPr>
        <cdr:cNvSpPr txBox="1"/>
      </cdr:nvSpPr>
      <cdr:spPr>
        <a:xfrm xmlns:a="http://schemas.openxmlformats.org/drawingml/2006/main">
          <a:off x="3486231" y="16529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0.63342</cdr:x>
      <cdr:y>0.45409</cdr:y>
    </cdr:from>
    <cdr:to>
      <cdr:x>0.78407</cdr:x>
      <cdr:y>0.6354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D6E1B2A1-CC0C-4E65-B491-86B0ED131A67}"/>
            </a:ext>
          </a:extLst>
        </cdr:cNvPr>
        <cdr:cNvSpPr txBox="1"/>
      </cdr:nvSpPr>
      <cdr:spPr>
        <a:xfrm xmlns:a="http://schemas.openxmlformats.org/drawingml/2006/main">
          <a:off x="2500892" y="1385260"/>
          <a:ext cx="594801" cy="553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Stage 1</a:t>
          </a:r>
        </a:p>
        <a:p xmlns:a="http://schemas.openxmlformats.org/drawingml/2006/main">
          <a:pPr algn="ctr"/>
          <a:endParaRPr lang="en-GB" sz="1000" b="1" dirty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62%</a:t>
          </a:r>
        </a:p>
      </cdr:txBody>
    </cdr:sp>
  </cdr:relSizeAnchor>
  <cdr:relSizeAnchor xmlns:cdr="http://schemas.openxmlformats.org/drawingml/2006/chartDrawing">
    <cdr:from>
      <cdr:x>0.22537</cdr:x>
      <cdr:y>0.51371</cdr:y>
    </cdr:from>
    <cdr:to>
      <cdr:x>0.34549</cdr:x>
      <cdr:y>0.69668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938EF58F-27DE-4C67-95DF-3BFA8BCCD8E7}"/>
            </a:ext>
          </a:extLst>
        </cdr:cNvPr>
        <cdr:cNvSpPr txBox="1"/>
      </cdr:nvSpPr>
      <cdr:spPr>
        <a:xfrm xmlns:a="http://schemas.openxmlformats.org/drawingml/2006/main">
          <a:off x="889826" y="1567121"/>
          <a:ext cx="474263" cy="5581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Stage 2</a:t>
          </a:r>
        </a:p>
        <a:p xmlns:a="http://schemas.openxmlformats.org/drawingml/2006/main">
          <a:pPr algn="ctr"/>
          <a:endParaRPr lang="en-GB" sz="1000" b="1" dirty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27%</a:t>
          </a:r>
        </a:p>
      </cdr:txBody>
    </cdr:sp>
  </cdr:relSizeAnchor>
  <cdr:relSizeAnchor xmlns:cdr="http://schemas.openxmlformats.org/drawingml/2006/chartDrawing">
    <cdr:from>
      <cdr:x>0.3686</cdr:x>
      <cdr:y>0.13948</cdr:y>
    </cdr:from>
    <cdr:to>
      <cdr:x>0.52058</cdr:x>
      <cdr:y>0.29499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2D9FBFD0-DA4A-4ACB-BCF1-ACD888CDC5B5}"/>
            </a:ext>
          </a:extLst>
        </cdr:cNvPr>
        <cdr:cNvSpPr txBox="1"/>
      </cdr:nvSpPr>
      <cdr:spPr>
        <a:xfrm xmlns:a="http://schemas.openxmlformats.org/drawingml/2006/main">
          <a:off x="1455341" y="425496"/>
          <a:ext cx="600055" cy="474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LGSCO</a:t>
          </a:r>
        </a:p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9%</a:t>
          </a:r>
        </a:p>
      </cdr:txBody>
    </cdr:sp>
  </cdr:relSizeAnchor>
  <cdr:relSizeAnchor xmlns:cdr="http://schemas.openxmlformats.org/drawingml/2006/chartDrawing">
    <cdr:from>
      <cdr:x>0.23735</cdr:x>
      <cdr:y>0.0775</cdr:y>
    </cdr:from>
    <cdr:to>
      <cdr:x>0.35852</cdr:x>
      <cdr:y>0.22192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765790CC-B7C0-70F0-10B8-7DA90DFF6C9F}"/>
            </a:ext>
          </a:extLst>
        </cdr:cNvPr>
        <cdr:cNvSpPr txBox="1"/>
      </cdr:nvSpPr>
      <cdr:spPr>
        <a:xfrm xmlns:a="http://schemas.openxmlformats.org/drawingml/2006/main">
          <a:off x="937118" y="236423"/>
          <a:ext cx="478409" cy="440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/>
            <a:t>Stage 3</a:t>
          </a:r>
        </a:p>
        <a:p xmlns:a="http://schemas.openxmlformats.org/drawingml/2006/main">
          <a:pPr algn="ctr"/>
          <a:r>
            <a:rPr lang="en-GB" sz="1000" b="1" dirty="0"/>
            <a:t>2%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0.3543</cdr:x>
      <cdr:y>0.36729</cdr:y>
    </cdr:from>
    <cdr:to>
      <cdr:x>0.6457</cdr:x>
      <cdr:y>0.56302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311B8BF-B5EB-422E-8A5D-1174B11C13DE}"/>
            </a:ext>
          </a:extLst>
        </cdr:cNvPr>
        <cdr:cNvSpPr txBox="1"/>
      </cdr:nvSpPr>
      <cdr:spPr>
        <a:xfrm xmlns:a="http://schemas.openxmlformats.org/drawingml/2006/main">
          <a:off x="1376899" y="1009112"/>
          <a:ext cx="1132455" cy="5377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36000" tIns="36000" rIns="36000" bIns="36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50" dirty="0"/>
            <a:t>Proportion of complaints</a:t>
          </a:r>
        </a:p>
        <a:p xmlns:a="http://schemas.openxmlformats.org/drawingml/2006/main">
          <a:pPr algn="ctr"/>
          <a:r>
            <a:rPr lang="en-GB" sz="1050" baseline="0" dirty="0"/>
            <a:t> received</a:t>
          </a:r>
        </a:p>
        <a:p xmlns:a="http://schemas.openxmlformats.org/drawingml/2006/main">
          <a:pPr algn="ctr"/>
          <a:r>
            <a:rPr lang="en-GB" sz="1050" b="1" dirty="0">
              <a:solidFill>
                <a:schemeClr val="accent1">
                  <a:lumMod val="75000"/>
                </a:schemeClr>
              </a:solidFill>
            </a:rPr>
            <a:t>2022/23</a:t>
          </a:r>
        </a:p>
        <a:p xmlns:a="http://schemas.openxmlformats.org/drawingml/2006/main">
          <a:pPr algn="ctr"/>
          <a:endParaRPr lang="en-GB" sz="1100" dirty="0"/>
        </a:p>
      </cdr:txBody>
    </cdr:sp>
  </cdr:relSizeAnchor>
  <cdr:relSizeAnchor xmlns:cdr="http://schemas.openxmlformats.org/drawingml/2006/chartDrawing">
    <cdr:from>
      <cdr:x>0.7684</cdr:x>
      <cdr:y>0.54185</cdr:y>
    </cdr:from>
    <cdr:to>
      <cdr:x>1</cdr:x>
      <cdr:y>0.84159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BADB871-6168-455D-AF87-59FC7B434510}"/>
            </a:ext>
          </a:extLst>
        </cdr:cNvPr>
        <cdr:cNvSpPr txBox="1"/>
      </cdr:nvSpPr>
      <cdr:spPr>
        <a:xfrm xmlns:a="http://schemas.openxmlformats.org/drawingml/2006/main">
          <a:off x="3486231" y="16529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0.65043</cdr:x>
      <cdr:y>0.39002</cdr:y>
    </cdr:from>
    <cdr:to>
      <cdr:x>0.80108</cdr:x>
      <cdr:y>0.57133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D6E1B2A1-CC0C-4E65-B491-86B0ED131A67}"/>
            </a:ext>
          </a:extLst>
        </cdr:cNvPr>
        <cdr:cNvSpPr txBox="1"/>
      </cdr:nvSpPr>
      <cdr:spPr>
        <a:xfrm xmlns:a="http://schemas.openxmlformats.org/drawingml/2006/main">
          <a:off x="2609208" y="1219182"/>
          <a:ext cx="604335" cy="566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Stage 1</a:t>
          </a:r>
        </a:p>
        <a:p xmlns:a="http://schemas.openxmlformats.org/drawingml/2006/main">
          <a:pPr algn="ctr"/>
          <a:endParaRPr lang="en-GB" sz="1000" b="1" dirty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72%</a:t>
          </a:r>
        </a:p>
      </cdr:txBody>
    </cdr:sp>
  </cdr:relSizeAnchor>
  <cdr:relSizeAnchor xmlns:cdr="http://schemas.openxmlformats.org/drawingml/2006/chartDrawing">
    <cdr:from>
      <cdr:x>0.23841</cdr:x>
      <cdr:y>0.29569</cdr:y>
    </cdr:from>
    <cdr:to>
      <cdr:x>0.35853</cdr:x>
      <cdr:y>0.47866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938EF58F-27DE-4C67-95DF-3BFA8BCCD8E7}"/>
            </a:ext>
          </a:extLst>
        </cdr:cNvPr>
        <cdr:cNvSpPr txBox="1"/>
      </cdr:nvSpPr>
      <cdr:spPr>
        <a:xfrm xmlns:a="http://schemas.openxmlformats.org/drawingml/2006/main">
          <a:off x="956390" y="924309"/>
          <a:ext cx="481863" cy="571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Stage 2</a:t>
          </a:r>
        </a:p>
        <a:p xmlns:a="http://schemas.openxmlformats.org/drawingml/2006/main">
          <a:pPr algn="ctr"/>
          <a:endParaRPr lang="en-GB" sz="1000" b="1" dirty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19.2%</a:t>
          </a:r>
        </a:p>
      </cdr:txBody>
    </cdr:sp>
  </cdr:relSizeAnchor>
  <cdr:relSizeAnchor xmlns:cdr="http://schemas.openxmlformats.org/drawingml/2006/chartDrawing">
    <cdr:from>
      <cdr:x>0.36541</cdr:x>
      <cdr:y>0.1341</cdr:y>
    </cdr:from>
    <cdr:to>
      <cdr:x>0.47839</cdr:x>
      <cdr:y>0.29396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2D9FBFD0-DA4A-4ACB-BCF1-ACD888CDC5B5}"/>
            </a:ext>
          </a:extLst>
        </cdr:cNvPr>
        <cdr:cNvSpPr txBox="1"/>
      </cdr:nvSpPr>
      <cdr:spPr>
        <a:xfrm xmlns:a="http://schemas.openxmlformats.org/drawingml/2006/main">
          <a:off x="1465865" y="419175"/>
          <a:ext cx="453220" cy="499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LGSCO</a:t>
          </a:r>
        </a:p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7.5%</a:t>
          </a:r>
        </a:p>
      </cdr:txBody>
    </cdr:sp>
  </cdr:relSizeAnchor>
  <cdr:relSizeAnchor xmlns:cdr="http://schemas.openxmlformats.org/drawingml/2006/chartDrawing">
    <cdr:from>
      <cdr:x>0.56538</cdr:x>
      <cdr:y>0.04854</cdr:y>
    </cdr:from>
    <cdr:to>
      <cdr:x>0.71603</cdr:x>
      <cdr:y>0.22985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8EBC4B11-F640-3998-E4DD-5D96C67115A3}"/>
            </a:ext>
          </a:extLst>
        </cdr:cNvPr>
        <cdr:cNvSpPr txBox="1"/>
      </cdr:nvSpPr>
      <cdr:spPr>
        <a:xfrm xmlns:a="http://schemas.openxmlformats.org/drawingml/2006/main">
          <a:off x="2268043" y="151727"/>
          <a:ext cx="604335" cy="566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00" b="1" dirty="0">
              <a:solidFill>
                <a:schemeClr val="tx1"/>
              </a:solidFill>
            </a:rPr>
            <a:t>HO</a:t>
          </a:r>
        </a:p>
        <a:p xmlns:a="http://schemas.openxmlformats.org/drawingml/2006/main">
          <a:pPr algn="ctr"/>
          <a:r>
            <a:rPr lang="en-GB" sz="1000" b="1" dirty="0">
              <a:solidFill>
                <a:schemeClr val="tx1"/>
              </a:solidFill>
            </a:rPr>
            <a:t>1.3%</a:t>
          </a:r>
        </a:p>
        <a:p xmlns:a="http://schemas.openxmlformats.org/drawingml/2006/main">
          <a:pPr algn="ctr"/>
          <a:endParaRPr lang="en-GB" sz="1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</cdr:x>
      <cdr:y>0.10996</cdr:y>
    </cdr:from>
    <cdr:to>
      <cdr:x>0.61679</cdr:x>
      <cdr:y>0.17864</cdr:y>
    </cdr:to>
    <cdr:cxnSp macro="">
      <cdr:nvCxnSpPr>
        <cdr:cNvPr id="9" name="Straight Connector 8">
          <a:extLst xmlns:a="http://schemas.openxmlformats.org/drawingml/2006/main">
            <a:ext uri="{FF2B5EF4-FFF2-40B4-BE49-F238E27FC236}">
              <a16:creationId xmlns:a16="http://schemas.microsoft.com/office/drawing/2014/main" id="{A6069E7E-E19C-7193-F581-37DE755ADDBE}"/>
            </a:ext>
          </a:extLst>
        </cdr:cNvPr>
        <cdr:cNvCxnSpPr/>
      </cdr:nvCxnSpPr>
      <cdr:spPr>
        <a:xfrm xmlns:a="http://schemas.openxmlformats.org/drawingml/2006/main" flipV="1">
          <a:off x="2005756" y="343732"/>
          <a:ext cx="468509" cy="21468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0.3543</cdr:x>
      <cdr:y>0.36729</cdr:y>
    </cdr:from>
    <cdr:to>
      <cdr:x>0.6457</cdr:x>
      <cdr:y>0.56302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311B8BF-B5EB-422E-8A5D-1174B11C13DE}"/>
            </a:ext>
          </a:extLst>
        </cdr:cNvPr>
        <cdr:cNvSpPr txBox="1"/>
      </cdr:nvSpPr>
      <cdr:spPr>
        <a:xfrm xmlns:a="http://schemas.openxmlformats.org/drawingml/2006/main">
          <a:off x="1376899" y="1009112"/>
          <a:ext cx="1132455" cy="5377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36000" tIns="36000" rIns="36000" bIns="36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50" dirty="0"/>
            <a:t>Proportion of complaints</a:t>
          </a:r>
          <a:r>
            <a:rPr lang="en-GB" sz="1050" baseline="0" dirty="0"/>
            <a:t> received</a:t>
          </a:r>
          <a:endParaRPr lang="en-GB" sz="1050" b="1" dirty="0">
            <a:solidFill>
              <a:schemeClr val="accent1">
                <a:lumMod val="75000"/>
              </a:schemeClr>
            </a:solidFill>
          </a:endParaRPr>
        </a:p>
        <a:p xmlns:a="http://schemas.openxmlformats.org/drawingml/2006/main">
          <a:pPr algn="ctr"/>
          <a:r>
            <a:rPr lang="en-GB" sz="1050" b="1" dirty="0">
              <a:solidFill>
                <a:schemeClr val="accent1">
                  <a:lumMod val="75000"/>
                </a:schemeClr>
              </a:solidFill>
            </a:rPr>
            <a:t>2021/22</a:t>
          </a:r>
        </a:p>
        <a:p xmlns:a="http://schemas.openxmlformats.org/drawingml/2006/main">
          <a:pPr algn="ctr"/>
          <a:endParaRPr lang="en-GB" sz="1100" dirty="0"/>
        </a:p>
      </cdr:txBody>
    </cdr:sp>
  </cdr:relSizeAnchor>
  <cdr:relSizeAnchor xmlns:cdr="http://schemas.openxmlformats.org/drawingml/2006/chartDrawing">
    <cdr:from>
      <cdr:x>0.14492</cdr:x>
      <cdr:y>0.38053</cdr:y>
    </cdr:from>
    <cdr:to>
      <cdr:x>0.18814</cdr:x>
      <cdr:y>0.38962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37E6084F-8A08-41D9-8865-E1A63837368A}"/>
            </a:ext>
          </a:extLst>
        </cdr:cNvPr>
        <cdr:cNvCxnSpPr/>
      </cdr:nvCxnSpPr>
      <cdr:spPr>
        <a:xfrm xmlns:a="http://schemas.openxmlformats.org/drawingml/2006/main">
          <a:off x="543664" y="1147886"/>
          <a:ext cx="162150" cy="274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0.00208</cdr:x>
      <cdr:y>0.27652</cdr:y>
    </cdr:from>
    <cdr:to>
      <cdr:x>0.18084</cdr:x>
      <cdr:y>0.40932</cdr:y>
    </cdr:to>
    <cdr:sp macro="" textlink="">
      <cdr:nvSpPr>
        <cdr:cNvPr id="3" name="TextBox 4">
          <a:extLst xmlns:a="http://schemas.openxmlformats.org/drawingml/2006/main">
            <a:ext uri="{FF2B5EF4-FFF2-40B4-BE49-F238E27FC236}">
              <a16:creationId xmlns:a16="http://schemas.microsoft.com/office/drawing/2014/main" id="{DF27C931-504E-457C-AEBC-5C471E401184}"/>
            </a:ext>
          </a:extLst>
        </cdr:cNvPr>
        <cdr:cNvSpPr txBox="1"/>
      </cdr:nvSpPr>
      <cdr:spPr>
        <a:xfrm xmlns:a="http://schemas.openxmlformats.org/drawingml/2006/main">
          <a:off x="7808" y="833118"/>
          <a:ext cx="670619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GB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rPr>
            <a:t>Stage 3</a:t>
          </a:r>
        </a:p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GB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rPr>
            <a:t>1%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0.3543</cdr:x>
      <cdr:y>0.34327</cdr:y>
    </cdr:from>
    <cdr:to>
      <cdr:x>0.6457</cdr:x>
      <cdr:y>0.67967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311B8BF-B5EB-422E-8A5D-1174B11C13DE}"/>
            </a:ext>
          </a:extLst>
        </cdr:cNvPr>
        <cdr:cNvSpPr txBox="1"/>
      </cdr:nvSpPr>
      <cdr:spPr>
        <a:xfrm xmlns:a="http://schemas.openxmlformats.org/drawingml/2006/main">
          <a:off x="1530576" y="1087484"/>
          <a:ext cx="1258848" cy="10657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36000" tIns="36000" rIns="36000" bIns="36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50" dirty="0"/>
            <a:t>Proportion of complaints at each Stage</a:t>
          </a:r>
          <a:endParaRPr lang="en-GB" sz="1050" baseline="0" dirty="0"/>
        </a:p>
        <a:p xmlns:a="http://schemas.openxmlformats.org/drawingml/2006/main">
          <a:pPr algn="ctr"/>
          <a:r>
            <a:rPr lang="en-GB" sz="1050" b="1" dirty="0">
              <a:solidFill>
                <a:schemeClr val="accent1">
                  <a:lumMod val="75000"/>
                </a:schemeClr>
              </a:solidFill>
            </a:rPr>
            <a:t>2023/24</a:t>
          </a:r>
        </a:p>
        <a:p xmlns:a="http://schemas.openxmlformats.org/drawingml/2006/main">
          <a:pPr algn="ctr"/>
          <a:r>
            <a:rPr lang="en-GB" sz="1050" b="1" dirty="0">
              <a:solidFill>
                <a:schemeClr val="accent1">
                  <a:lumMod val="75000"/>
                </a:schemeClr>
              </a:solidFill>
            </a:rPr>
            <a:t>422 cases</a:t>
          </a:r>
        </a:p>
        <a:p xmlns:a="http://schemas.openxmlformats.org/drawingml/2006/main">
          <a:pPr algn="ctr"/>
          <a:endParaRPr lang="en-GB" sz="1100" dirty="0"/>
        </a:p>
      </cdr:txBody>
    </cdr:sp>
  </cdr:relSizeAnchor>
  <cdr:relSizeAnchor xmlns:cdr="http://schemas.openxmlformats.org/drawingml/2006/chartDrawing">
    <cdr:from>
      <cdr:x>0.7684</cdr:x>
      <cdr:y>0.54185</cdr:y>
    </cdr:from>
    <cdr:to>
      <cdr:x>1</cdr:x>
      <cdr:y>0.84159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BADB871-6168-455D-AF87-59FC7B434510}"/>
            </a:ext>
          </a:extLst>
        </cdr:cNvPr>
        <cdr:cNvSpPr txBox="1"/>
      </cdr:nvSpPr>
      <cdr:spPr>
        <a:xfrm xmlns:a="http://schemas.openxmlformats.org/drawingml/2006/main">
          <a:off x="3486231" y="16529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0.63715</cdr:x>
      <cdr:y>0.41776</cdr:y>
    </cdr:from>
    <cdr:to>
      <cdr:x>0.7878</cdr:x>
      <cdr:y>0.59907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D6E1B2A1-CC0C-4E65-B491-86B0ED131A67}"/>
            </a:ext>
          </a:extLst>
        </cdr:cNvPr>
        <cdr:cNvSpPr txBox="1"/>
      </cdr:nvSpPr>
      <cdr:spPr>
        <a:xfrm xmlns:a="http://schemas.openxmlformats.org/drawingml/2006/main">
          <a:off x="2660756" y="1278332"/>
          <a:ext cx="629115" cy="554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Stage 1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67%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(284 cases)</a:t>
          </a:r>
        </a:p>
      </cdr:txBody>
    </cdr:sp>
  </cdr:relSizeAnchor>
  <cdr:relSizeAnchor xmlns:cdr="http://schemas.openxmlformats.org/drawingml/2006/chartDrawing">
    <cdr:from>
      <cdr:x>0.23412</cdr:x>
      <cdr:y>0.36741</cdr:y>
    </cdr:from>
    <cdr:to>
      <cdr:x>0.35424</cdr:x>
      <cdr:y>0.55038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938EF58F-27DE-4C67-95DF-3BFA8BCCD8E7}"/>
            </a:ext>
          </a:extLst>
        </cdr:cNvPr>
        <cdr:cNvSpPr txBox="1"/>
      </cdr:nvSpPr>
      <cdr:spPr>
        <a:xfrm xmlns:a="http://schemas.openxmlformats.org/drawingml/2006/main">
          <a:off x="1011413" y="1163948"/>
          <a:ext cx="518918" cy="5796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Stage 2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23%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(96 cases)</a:t>
          </a:r>
          <a:endParaRPr lang="en-GB" sz="1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0.08754</cdr:x>
      <cdr:y>0.15562</cdr:y>
    </cdr:from>
    <cdr:to>
      <cdr:x>0.20052</cdr:x>
      <cdr:y>0.31548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2D9FBFD0-DA4A-4ACB-BCF1-ACD888CDC5B5}"/>
            </a:ext>
          </a:extLst>
        </cdr:cNvPr>
        <cdr:cNvSpPr txBox="1"/>
      </cdr:nvSpPr>
      <cdr:spPr>
        <a:xfrm xmlns:a="http://schemas.openxmlformats.org/drawingml/2006/main">
          <a:off x="378164" y="493015"/>
          <a:ext cx="488074" cy="5064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TP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2.6%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(11 cases)</a:t>
          </a:r>
          <a:endParaRPr lang="en-GB" sz="1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0.38547</cdr:x>
      <cdr:y>0.15433</cdr:y>
    </cdr:from>
    <cdr:to>
      <cdr:x>0.51419</cdr:x>
      <cdr:y>0.26289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563C11CC-A01E-A9B6-D9EA-A8E919FF921A}"/>
            </a:ext>
          </a:extLst>
        </cdr:cNvPr>
        <cdr:cNvSpPr txBox="1"/>
      </cdr:nvSpPr>
      <cdr:spPr>
        <a:xfrm xmlns:a="http://schemas.openxmlformats.org/drawingml/2006/main">
          <a:off x="1665251" y="488915"/>
          <a:ext cx="556043" cy="343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800" b="1" dirty="0">
              <a:solidFill>
                <a:schemeClr val="tx1"/>
              </a:solidFill>
            </a:rPr>
            <a:t>LGSCO</a:t>
          </a:r>
        </a:p>
        <a:p xmlns:a="http://schemas.openxmlformats.org/drawingml/2006/main">
          <a:pPr algn="ctr"/>
          <a:r>
            <a:rPr lang="en-GB" sz="800" b="1" dirty="0">
              <a:solidFill>
                <a:schemeClr val="tx1"/>
              </a:solidFill>
            </a:rPr>
            <a:t>6.4%</a:t>
          </a:r>
        </a:p>
        <a:p xmlns:a="http://schemas.openxmlformats.org/drawingml/2006/main">
          <a:pPr algn="ctr"/>
          <a:r>
            <a:rPr lang="en-GB" sz="800" b="1" dirty="0">
              <a:solidFill>
                <a:schemeClr val="tx1"/>
              </a:solidFill>
            </a:rPr>
            <a:t>(27 cases)</a:t>
          </a:r>
          <a:endParaRPr lang="en-GB" sz="9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0.20052</cdr:x>
      <cdr:y>0.18033</cdr:y>
    </cdr:from>
    <cdr:to>
      <cdr:x>0.34479</cdr:x>
      <cdr:y>0.23555</cdr:y>
    </cdr:to>
    <cdr:cxnSp macro="">
      <cdr:nvCxnSpPr>
        <cdr:cNvPr id="11" name="Straight Connector 10">
          <a:extLst xmlns:a="http://schemas.openxmlformats.org/drawingml/2006/main">
            <a:ext uri="{FF2B5EF4-FFF2-40B4-BE49-F238E27FC236}">
              <a16:creationId xmlns:a16="http://schemas.microsoft.com/office/drawing/2014/main" id="{A5A64BEE-5595-60DB-588D-1E49AA35A904}"/>
            </a:ext>
          </a:extLst>
        </cdr:cNvPr>
        <cdr:cNvCxnSpPr>
          <a:stCxn xmlns:a="http://schemas.openxmlformats.org/drawingml/2006/main" id="8" idx="3"/>
        </cdr:cNvCxnSpPr>
      </cdr:nvCxnSpPr>
      <cdr:spPr>
        <a:xfrm xmlns:a="http://schemas.openxmlformats.org/drawingml/2006/main" flipV="1">
          <a:off x="866246" y="571286"/>
          <a:ext cx="623245" cy="17493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0.60903</cdr:x>
      <cdr:y>0.02217</cdr:y>
    </cdr:from>
    <cdr:to>
      <cdr:x>0.6937</cdr:x>
      <cdr:y>0.16796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B2D7D076-159D-4BEF-FB09-585498F45247}"/>
            </a:ext>
          </a:extLst>
        </cdr:cNvPr>
        <cdr:cNvSpPr txBox="1"/>
      </cdr:nvSpPr>
      <cdr:spPr>
        <a:xfrm xmlns:a="http://schemas.openxmlformats.org/drawingml/2006/main">
          <a:off x="2631023" y="70244"/>
          <a:ext cx="365760" cy="4618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TP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0.5%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(2 cases)</a:t>
          </a:r>
          <a:endParaRPr lang="en-GB" sz="1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0.33006</cdr:x>
      <cdr:y>0.09568</cdr:y>
    </cdr:from>
    <cdr:to>
      <cdr:x>0.37712</cdr:x>
      <cdr:y>0.16796</cdr:y>
    </cdr:to>
    <cdr:cxnSp macro="">
      <cdr:nvCxnSpPr>
        <cdr:cNvPr id="16" name="Straight Connector 15">
          <a:extLst xmlns:a="http://schemas.openxmlformats.org/drawingml/2006/main">
            <a:ext uri="{FF2B5EF4-FFF2-40B4-BE49-F238E27FC236}">
              <a16:creationId xmlns:a16="http://schemas.microsoft.com/office/drawing/2014/main" id="{08E1033B-6F20-843C-B3B6-68046BA86D00}"/>
            </a:ext>
          </a:extLst>
        </cdr:cNvPr>
        <cdr:cNvCxnSpPr>
          <a:stCxn xmlns:a="http://schemas.openxmlformats.org/drawingml/2006/main" id="31" idx="3"/>
        </cdr:cNvCxnSpPr>
      </cdr:nvCxnSpPr>
      <cdr:spPr>
        <a:xfrm xmlns:a="http://schemas.openxmlformats.org/drawingml/2006/main">
          <a:off x="1425880" y="303129"/>
          <a:ext cx="203279" cy="22897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0.08741</cdr:y>
    </cdr:from>
    <cdr:to>
      <cdr:x>0.60903</cdr:x>
      <cdr:y>0.10427</cdr:y>
    </cdr:to>
    <cdr:cxnSp macro="">
      <cdr:nvCxnSpPr>
        <cdr:cNvPr id="25" name="Straight Connector 24">
          <a:extLst xmlns:a="http://schemas.openxmlformats.org/drawingml/2006/main">
            <a:ext uri="{FF2B5EF4-FFF2-40B4-BE49-F238E27FC236}">
              <a16:creationId xmlns:a16="http://schemas.microsoft.com/office/drawing/2014/main" id="{64644C3B-FEB3-24AF-6E73-CABD6E0EC4A9}"/>
            </a:ext>
          </a:extLst>
        </cdr:cNvPr>
        <cdr:cNvCxnSpPr/>
      </cdr:nvCxnSpPr>
      <cdr:spPr>
        <a:xfrm xmlns:a="http://schemas.openxmlformats.org/drawingml/2006/main" flipV="1">
          <a:off x="2160000" y="276914"/>
          <a:ext cx="471024" cy="534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0.23312</cdr:x>
      <cdr:y>0.04628</cdr:y>
    </cdr:from>
    <cdr:to>
      <cdr:x>0.33006</cdr:x>
      <cdr:y>0.14509</cdr:y>
    </cdr:to>
    <cdr:sp macro="" textlink="">
      <cdr:nvSpPr>
        <cdr:cNvPr id="31" name="TextBox 1">
          <a:extLst xmlns:a="http://schemas.openxmlformats.org/drawingml/2006/main">
            <a:ext uri="{FF2B5EF4-FFF2-40B4-BE49-F238E27FC236}">
              <a16:creationId xmlns:a16="http://schemas.microsoft.com/office/drawing/2014/main" id="{223C547E-8F26-3152-47F6-2A057B0E05F5}"/>
            </a:ext>
          </a:extLst>
        </cdr:cNvPr>
        <cdr:cNvSpPr txBox="1"/>
      </cdr:nvSpPr>
      <cdr:spPr>
        <a:xfrm xmlns:a="http://schemas.openxmlformats.org/drawingml/2006/main">
          <a:off x="1007073" y="146602"/>
          <a:ext cx="418807" cy="313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Stage 3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0.5%</a:t>
          </a:r>
        </a:p>
        <a:p xmlns:a="http://schemas.openxmlformats.org/drawingml/2006/main">
          <a:pPr algn="ctr"/>
          <a:r>
            <a:rPr lang="en-GB" sz="900" b="1" dirty="0">
              <a:solidFill>
                <a:schemeClr val="tx1"/>
              </a:solidFill>
            </a:rPr>
            <a:t>(2 cases)</a:t>
          </a:r>
          <a:endParaRPr lang="en-GB" sz="1000" b="1" dirty="0">
            <a:solidFill>
              <a:schemeClr val="tx1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0.3543</cdr:x>
      <cdr:y>0.36729</cdr:y>
    </cdr:from>
    <cdr:to>
      <cdr:x>0.6457</cdr:x>
      <cdr:y>0.56302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311B8BF-B5EB-422E-8A5D-1174B11C13DE}"/>
            </a:ext>
          </a:extLst>
        </cdr:cNvPr>
        <cdr:cNvSpPr txBox="1"/>
      </cdr:nvSpPr>
      <cdr:spPr>
        <a:xfrm xmlns:a="http://schemas.openxmlformats.org/drawingml/2006/main">
          <a:off x="1376899" y="1009112"/>
          <a:ext cx="1132455" cy="5377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36000" tIns="36000" rIns="36000" bIns="36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50" dirty="0"/>
            <a:t>Proportion of complaints</a:t>
          </a:r>
          <a:r>
            <a:rPr lang="en-GB" sz="1050" baseline="0" dirty="0"/>
            <a:t> at each Stage</a:t>
          </a:r>
        </a:p>
        <a:p xmlns:a="http://schemas.openxmlformats.org/drawingml/2006/main">
          <a:pPr algn="ctr"/>
          <a:r>
            <a:rPr lang="en-GB" sz="1050" b="1" dirty="0">
              <a:solidFill>
                <a:schemeClr val="accent1">
                  <a:lumMod val="75000"/>
                </a:schemeClr>
              </a:solidFill>
            </a:rPr>
            <a:t>2022/23</a:t>
          </a:r>
        </a:p>
        <a:p xmlns:a="http://schemas.openxmlformats.org/drawingml/2006/main">
          <a:pPr algn="ctr"/>
          <a:r>
            <a:rPr lang="en-GB" sz="1050" b="1" dirty="0">
              <a:solidFill>
                <a:schemeClr val="accent1">
                  <a:lumMod val="75000"/>
                </a:schemeClr>
              </a:solidFill>
            </a:rPr>
            <a:t>391 cases</a:t>
          </a:r>
        </a:p>
        <a:p xmlns:a="http://schemas.openxmlformats.org/drawingml/2006/main">
          <a:pPr algn="ctr"/>
          <a:endParaRPr lang="en-GB" sz="1100" dirty="0"/>
        </a:p>
      </cdr:txBody>
    </cdr:sp>
  </cdr:relSizeAnchor>
  <cdr:relSizeAnchor xmlns:cdr="http://schemas.openxmlformats.org/drawingml/2006/chartDrawing">
    <cdr:from>
      <cdr:x>0.7684</cdr:x>
      <cdr:y>0.54185</cdr:y>
    </cdr:from>
    <cdr:to>
      <cdr:x>1</cdr:x>
      <cdr:y>0.84159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BADB871-6168-455D-AF87-59FC7B434510}"/>
            </a:ext>
          </a:extLst>
        </cdr:cNvPr>
        <cdr:cNvSpPr txBox="1"/>
      </cdr:nvSpPr>
      <cdr:spPr>
        <a:xfrm xmlns:a="http://schemas.openxmlformats.org/drawingml/2006/main">
          <a:off x="3486231" y="16529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0.65043</cdr:x>
      <cdr:y>0.39002</cdr:y>
    </cdr:from>
    <cdr:to>
      <cdr:x>0.80108</cdr:x>
      <cdr:y>0.57133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D6E1B2A1-CC0C-4E65-B491-86B0ED131A67}"/>
            </a:ext>
          </a:extLst>
        </cdr:cNvPr>
        <cdr:cNvSpPr txBox="1"/>
      </cdr:nvSpPr>
      <cdr:spPr>
        <a:xfrm xmlns:a="http://schemas.openxmlformats.org/drawingml/2006/main">
          <a:off x="2609208" y="1219182"/>
          <a:ext cx="604335" cy="566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>
              <a:solidFill>
                <a:schemeClr val="tx1"/>
              </a:solidFill>
            </a:rPr>
            <a:t>Stage 1</a:t>
          </a:r>
        </a:p>
        <a:p xmlns:a="http://schemas.openxmlformats.org/drawingml/2006/main">
          <a:pPr algn="ctr"/>
          <a:endParaRPr lang="en-GB" sz="10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en-GB" sz="1000" b="1" dirty="0">
              <a:solidFill>
                <a:schemeClr val="tx1"/>
              </a:solidFill>
            </a:rPr>
            <a:t>72%</a:t>
          </a:r>
        </a:p>
      </cdr:txBody>
    </cdr:sp>
  </cdr:relSizeAnchor>
  <cdr:relSizeAnchor xmlns:cdr="http://schemas.openxmlformats.org/drawingml/2006/chartDrawing">
    <cdr:from>
      <cdr:x>0.23841</cdr:x>
      <cdr:y>0.29569</cdr:y>
    </cdr:from>
    <cdr:to>
      <cdr:x>0.35853</cdr:x>
      <cdr:y>0.47866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938EF58F-27DE-4C67-95DF-3BFA8BCCD8E7}"/>
            </a:ext>
          </a:extLst>
        </cdr:cNvPr>
        <cdr:cNvSpPr txBox="1"/>
      </cdr:nvSpPr>
      <cdr:spPr>
        <a:xfrm xmlns:a="http://schemas.openxmlformats.org/drawingml/2006/main">
          <a:off x="956390" y="924309"/>
          <a:ext cx="481863" cy="571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>
              <a:solidFill>
                <a:schemeClr val="tx1"/>
              </a:solidFill>
            </a:rPr>
            <a:t>Stage 2</a:t>
          </a:r>
        </a:p>
        <a:p xmlns:a="http://schemas.openxmlformats.org/drawingml/2006/main">
          <a:pPr algn="ctr"/>
          <a:endParaRPr lang="en-GB" sz="1000" b="1" dirty="0">
            <a:solidFill>
              <a:schemeClr val="tx1"/>
            </a:solidFill>
          </a:endParaRPr>
        </a:p>
        <a:p xmlns:a="http://schemas.openxmlformats.org/drawingml/2006/main">
          <a:pPr algn="ctr"/>
          <a:r>
            <a:rPr lang="en-GB" sz="1000" b="1" dirty="0">
              <a:solidFill>
                <a:schemeClr val="tx1"/>
              </a:solidFill>
            </a:rPr>
            <a:t>19.2%</a:t>
          </a:r>
        </a:p>
      </cdr:txBody>
    </cdr:sp>
  </cdr:relSizeAnchor>
  <cdr:relSizeAnchor xmlns:cdr="http://schemas.openxmlformats.org/drawingml/2006/chartDrawing">
    <cdr:from>
      <cdr:x>0.36541</cdr:x>
      <cdr:y>0.1341</cdr:y>
    </cdr:from>
    <cdr:to>
      <cdr:x>0.47839</cdr:x>
      <cdr:y>0.29396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2D9FBFD0-DA4A-4ACB-BCF1-ACD888CDC5B5}"/>
            </a:ext>
          </a:extLst>
        </cdr:cNvPr>
        <cdr:cNvSpPr txBox="1"/>
      </cdr:nvSpPr>
      <cdr:spPr>
        <a:xfrm xmlns:a="http://schemas.openxmlformats.org/drawingml/2006/main">
          <a:off x="1465865" y="419175"/>
          <a:ext cx="453220" cy="499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LGSCO</a:t>
          </a:r>
        </a:p>
        <a:p xmlns:a="http://schemas.openxmlformats.org/drawingml/2006/main">
          <a:pPr algn="ctr"/>
          <a:r>
            <a:rPr lang="en-GB" sz="1000" b="1" dirty="0">
              <a:solidFill>
                <a:schemeClr val="bg1"/>
              </a:solidFill>
            </a:rPr>
            <a:t>7.5%</a:t>
          </a:r>
        </a:p>
      </cdr:txBody>
    </cdr:sp>
  </cdr:relSizeAnchor>
  <cdr:relSizeAnchor xmlns:cdr="http://schemas.openxmlformats.org/drawingml/2006/chartDrawing">
    <cdr:from>
      <cdr:x>0.56538</cdr:x>
      <cdr:y>0.04854</cdr:y>
    </cdr:from>
    <cdr:to>
      <cdr:x>0.71603</cdr:x>
      <cdr:y>0.22985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8EBC4B11-F640-3998-E4DD-5D96C67115A3}"/>
            </a:ext>
          </a:extLst>
        </cdr:cNvPr>
        <cdr:cNvSpPr txBox="1"/>
      </cdr:nvSpPr>
      <cdr:spPr>
        <a:xfrm xmlns:a="http://schemas.openxmlformats.org/drawingml/2006/main">
          <a:off x="2268043" y="151727"/>
          <a:ext cx="604335" cy="566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000" b="1" dirty="0">
              <a:solidFill>
                <a:schemeClr val="tx1"/>
              </a:solidFill>
            </a:rPr>
            <a:t>HO</a:t>
          </a:r>
        </a:p>
        <a:p xmlns:a="http://schemas.openxmlformats.org/drawingml/2006/main">
          <a:pPr algn="ctr"/>
          <a:r>
            <a:rPr lang="en-GB" sz="1000" b="1" dirty="0">
              <a:solidFill>
                <a:schemeClr val="tx1"/>
              </a:solidFill>
            </a:rPr>
            <a:t>1.3%</a:t>
          </a:r>
        </a:p>
        <a:p xmlns:a="http://schemas.openxmlformats.org/drawingml/2006/main">
          <a:pPr algn="ctr"/>
          <a:endParaRPr lang="en-GB" sz="1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</cdr:x>
      <cdr:y>0.10996</cdr:y>
    </cdr:from>
    <cdr:to>
      <cdr:x>0.61679</cdr:x>
      <cdr:y>0.17864</cdr:y>
    </cdr:to>
    <cdr:cxnSp macro="">
      <cdr:nvCxnSpPr>
        <cdr:cNvPr id="9" name="Straight Connector 8">
          <a:extLst xmlns:a="http://schemas.openxmlformats.org/drawingml/2006/main">
            <a:ext uri="{FF2B5EF4-FFF2-40B4-BE49-F238E27FC236}">
              <a16:creationId xmlns:a16="http://schemas.microsoft.com/office/drawing/2014/main" id="{A6069E7E-E19C-7193-F581-37DE755ADDBE}"/>
            </a:ext>
          </a:extLst>
        </cdr:cNvPr>
        <cdr:cNvCxnSpPr/>
      </cdr:nvCxnSpPr>
      <cdr:spPr>
        <a:xfrm xmlns:a="http://schemas.openxmlformats.org/drawingml/2006/main" flipV="1">
          <a:off x="2005756" y="343732"/>
          <a:ext cx="468509" cy="21468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AD909-42DA-4764-B80A-1DA765FC2B41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35419-72B2-4735-B6E9-3610CE5D1E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23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A6B34-EB3C-4465-B55D-00DE0D93E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602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A6B34-EB3C-4465-B55D-00DE0D93E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602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A6B34-EB3C-4465-B55D-00DE0D93E2B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60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D2CD1-8E49-EA4F-B133-91EE84E63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0F2E2-A4A5-A4B7-F6A7-B8ECC2158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5B4DA-6832-C88B-A815-D42EF91A0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64855-149A-312D-62BC-6E9230ED2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5137E-9BAB-C9F5-744A-DBB7ABC01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85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5BC62-7E2C-A108-6E7D-6E49F782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15BF6-E9C5-D4E7-DE22-6C9085753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9858A-AE3C-6E08-5232-76CF94398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4BF52-3232-709C-D889-51AF70CEF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0F10D-CF10-F48C-1AC5-86C3AC2CC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97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83398A-1E27-634B-5683-D0478CDF56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06A88-4540-127E-E91B-BD4508888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5E4D2-1A2D-C2F2-25D6-B4E1E85B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5E292-CE7F-D3B9-2441-19F6F510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2EE0-3EC2-3465-8096-503DD897C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9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A3C7B-F85B-7610-0F0B-0B06DD39C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D8CA2-EA14-3C82-4E9A-E93AD8368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BB11C-5D99-5D70-2274-5B67D7B80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E480F-7E0B-C478-6678-754058AE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277E3-4587-E6EB-D47F-63BEBAB02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46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16A1A-4C27-7768-A19B-B5547F970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2CFD4-EC2F-06E2-890F-722456DAE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3E18B-A57E-CE31-E607-51B9BE7AC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7CC3E-103B-FBD4-6BE4-64C956826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E28E2-E834-795B-F91C-D4AADAC21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87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4A10A-00BC-CB68-B860-6C500DBE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0D4D8-F1B6-6609-93B8-67FB57376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574A5B-4C42-E810-6C84-7E2CA4895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27FD3-14AC-F966-43CD-736879844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50E09-498B-E31F-32FE-4F859EF52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4F227-EE4F-B05D-507E-BDBCC708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7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A44BB-78C6-27C4-54E8-07B2D0601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48726-3681-155D-9C11-509AE8BD2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FFB30-C512-BE33-FC87-6175637A7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4F415-9CC5-2B58-55C9-5B8ABDE0BB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1E0EDF-0669-937A-F186-BA148EA94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6AD582-680B-B05A-A820-481C802C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252929-57D4-B8E2-FE7B-ED034D546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CDCD21-F6F7-365F-1040-466802E47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89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43492-138C-A02F-B0EB-163346843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A3FD8C-A76C-AC8B-96B3-40E5E54C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E7C7F-C55F-AE76-9BF2-606285A4B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FE6863-F3D8-7C15-893F-DCD31F81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77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203FD3-E634-B945-C5A6-9447B44F0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32A57-FC07-B6B0-9DAD-9F68A6527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0709C-2846-D474-0193-D50E75D82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06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FBAB-7A77-2247-1189-2D72D8724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E9B07-8DB7-8545-F83B-24267969A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BC8CB-CB1A-1462-2055-32A532865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C69FA-41C9-5D4A-F622-BF627C739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1A6AA-E0A6-16DB-5809-2FA92AEA3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E65B9-15C2-1B31-16B6-13B90C9BC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38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8BCF8-69A0-2D36-E3B0-EA2BFB722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5F162-6690-3A8D-C10B-621C452C9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AAE50-81D5-4200-6A9D-5690D6FFB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23A71-5B63-ECA3-0DED-69A35F152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37488-76F1-57C1-8B08-E8887414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37B30-845D-DC01-248E-06D3AEAE3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8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454DA6-21E3-CA30-8068-6658346AB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B4BA9-E9CD-419E-0464-302F47BC2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952FC-49EE-8E81-0CE2-6A35CD87D5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61C4DA-6874-4DCA-87FB-7455986315A0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68F9C-0BB3-986C-F106-2ED220899B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E0D31-5C58-41F0-911A-D8CC5306D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4F06B0-DD4B-4156-9636-13DE9DF33F7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B73664-244F-676A-4428-A6A912CE00E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8832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288048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17" y="32068"/>
            <a:ext cx="12005083" cy="850917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GB" sz="1600" b="1" dirty="0"/>
              <a:t>Formal Complaints </a:t>
            </a:r>
            <a:r>
              <a:rPr lang="en-GB" sz="1600" b="1" dirty="0">
                <a:solidFill>
                  <a:srgbClr val="0070C0"/>
                </a:solidFill>
              </a:rPr>
              <a:t>I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b="1" dirty="0">
                <a:solidFill>
                  <a:srgbClr val="0070C0"/>
                </a:solidFill>
              </a:rPr>
              <a:t>Volumes</a:t>
            </a:r>
            <a:br>
              <a:rPr lang="en-GB" sz="2000" dirty="0">
                <a:solidFill>
                  <a:srgbClr val="0070C0"/>
                </a:solidFill>
              </a:rPr>
            </a:br>
            <a:r>
              <a:rPr lang="en-GB" sz="1300" b="1" dirty="0">
                <a:solidFill>
                  <a:srgbClr val="0070C0"/>
                </a:solidFill>
                <a:ea typeface="+mj-lt"/>
                <a:cs typeface="Calibri"/>
              </a:rPr>
              <a:t>The number of formal complaints handled in 2021/22 was 305 (from 203 individual customers) this was an increase of 61, compared to 2020/21. The rise may have been as a result of customers feeling more confident to submit a complaint, post COVID. The council managed 20 more cases in 2021/22, throughout the year from the Local Government and Social Care Ombudsman (LGSCO). This increase appears to be consistent with other local authority experiences as the LGSCO worked through a backlog of cases. </a:t>
            </a:r>
            <a:endParaRPr lang="en-GB" sz="1300" b="1" dirty="0">
              <a:solidFill>
                <a:srgbClr val="0070C0"/>
              </a:solidFill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18AE7B-1AED-4F11-8D20-A71BD211EAA2}"/>
              </a:ext>
            </a:extLst>
          </p:cNvPr>
          <p:cNvGraphicFramePr>
            <a:graphicFrameLocks noGrp="1"/>
          </p:cNvGraphicFramePr>
          <p:nvPr/>
        </p:nvGraphicFramePr>
        <p:xfrm>
          <a:off x="595206" y="3010014"/>
          <a:ext cx="6723620" cy="2621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176">
                  <a:extLst>
                    <a:ext uri="{9D8B030D-6E8A-4147-A177-3AD203B41FA5}">
                      <a16:colId xmlns:a16="http://schemas.microsoft.com/office/drawing/2014/main" val="2179864679"/>
                    </a:ext>
                  </a:extLst>
                </a:gridCol>
                <a:gridCol w="567881">
                  <a:extLst>
                    <a:ext uri="{9D8B030D-6E8A-4147-A177-3AD203B41FA5}">
                      <a16:colId xmlns:a16="http://schemas.microsoft.com/office/drawing/2014/main" val="1531844046"/>
                    </a:ext>
                  </a:extLst>
                </a:gridCol>
                <a:gridCol w="581208">
                  <a:extLst>
                    <a:ext uri="{9D8B030D-6E8A-4147-A177-3AD203B41FA5}">
                      <a16:colId xmlns:a16="http://schemas.microsoft.com/office/drawing/2014/main" val="1214527157"/>
                    </a:ext>
                  </a:extLst>
                </a:gridCol>
                <a:gridCol w="620480">
                  <a:extLst>
                    <a:ext uri="{9D8B030D-6E8A-4147-A177-3AD203B41FA5}">
                      <a16:colId xmlns:a16="http://schemas.microsoft.com/office/drawing/2014/main" val="385098538"/>
                    </a:ext>
                  </a:extLst>
                </a:gridCol>
                <a:gridCol w="742393">
                  <a:extLst>
                    <a:ext uri="{9D8B030D-6E8A-4147-A177-3AD203B41FA5}">
                      <a16:colId xmlns:a16="http://schemas.microsoft.com/office/drawing/2014/main" val="3288202940"/>
                    </a:ext>
                  </a:extLst>
                </a:gridCol>
                <a:gridCol w="969815">
                  <a:extLst>
                    <a:ext uri="{9D8B030D-6E8A-4147-A177-3AD203B41FA5}">
                      <a16:colId xmlns:a16="http://schemas.microsoft.com/office/drawing/2014/main" val="889491219"/>
                    </a:ext>
                  </a:extLst>
                </a:gridCol>
                <a:gridCol w="416271">
                  <a:extLst>
                    <a:ext uri="{9D8B030D-6E8A-4147-A177-3AD203B41FA5}">
                      <a16:colId xmlns:a16="http://schemas.microsoft.com/office/drawing/2014/main" val="176494464"/>
                    </a:ext>
                  </a:extLst>
                </a:gridCol>
                <a:gridCol w="1519396">
                  <a:extLst>
                    <a:ext uri="{9D8B030D-6E8A-4147-A177-3AD203B41FA5}">
                      <a16:colId xmlns:a16="http://schemas.microsoft.com/office/drawing/2014/main" val="1681917785"/>
                    </a:ext>
                  </a:extLst>
                </a:gridCol>
              </a:tblGrid>
              <a:tr h="888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  <a:endParaRPr lang="en-GB" sz="13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solidFill>
                            <a:schemeClr val="bg1"/>
                          </a:solidFill>
                          <a:effectLst/>
                        </a:rPr>
                        <a:t>Stage 1</a:t>
                      </a:r>
                      <a:endParaRPr lang="en-GB" sz="13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solidFill>
                            <a:schemeClr val="bg1"/>
                          </a:solidFill>
                          <a:effectLst/>
                        </a:rPr>
                        <a:t>Stage 2</a:t>
                      </a:r>
                      <a:endParaRPr lang="en-GB" sz="13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solidFill>
                            <a:schemeClr val="bg1"/>
                          </a:solidFill>
                          <a:effectLst/>
                        </a:rPr>
                        <a:t>Stage 3*</a:t>
                      </a:r>
                      <a:endParaRPr lang="en-GB" sz="13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LGSCO</a:t>
                      </a: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Housing Ombudsman</a:t>
                      </a: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GB" sz="13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solidFill>
                            <a:schemeClr val="bg1"/>
                          </a:solidFill>
                          <a:effectLst/>
                        </a:rPr>
                        <a:t>RAG Direction of Travel</a:t>
                      </a:r>
                      <a:endParaRPr lang="en-GB" sz="13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739551"/>
                  </a:ext>
                </a:extLst>
              </a:tr>
              <a:tr h="221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>
                          <a:effectLst/>
                        </a:rPr>
                        <a:t>Q1 2020/21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effectLst/>
                        </a:rPr>
                        <a:t>20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effectLst/>
                        </a:rPr>
                        <a:t>7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u="none" strike="noStrike">
                          <a:effectLst/>
                        </a:rPr>
                        <a:t>31</a:t>
                      </a:r>
                      <a:endParaRPr lang="en-GB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marL="539750" algn="l" fontAlgn="b"/>
                      <a:endParaRPr lang="en-GB" sz="1300" u="none" strike="noStrike">
                        <a:effectLst/>
                      </a:endParaRPr>
                    </a:p>
                  </a:txBody>
                  <a:tcPr marL="5625" marR="5625" marT="5625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493987"/>
                  </a:ext>
                </a:extLst>
              </a:tr>
              <a:tr h="242957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>
                          <a:effectLst/>
                        </a:rPr>
                        <a:t>Q2 2020/21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effectLst/>
                        </a:rPr>
                        <a:t>38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effectLst/>
                        </a:rPr>
                        <a:t>14 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effectLst/>
                        </a:rPr>
                        <a:t>1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u="none" strike="noStrike">
                          <a:effectLst/>
                        </a:rPr>
                        <a:t>59</a:t>
                      </a:r>
                      <a:endParaRPr lang="en-GB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GB" sz="13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1096"/>
                  </a:ext>
                </a:extLst>
              </a:tr>
              <a:tr h="221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>
                          <a:effectLst/>
                        </a:rPr>
                        <a:t>Q3 2020/21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       </a:t>
                      </a:r>
                      <a:endParaRPr lang="en-GB" sz="13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544467"/>
                  </a:ext>
                </a:extLst>
              </a:tr>
              <a:tr h="221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 2020/21</a:t>
                      </a: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       </a:t>
                      </a:r>
                      <a:r>
                        <a:rPr lang="en-GB" sz="13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4779"/>
                  </a:ext>
                </a:extLst>
              </a:tr>
              <a:tr h="221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u="none" strike="noStrike">
                          <a:solidFill>
                            <a:schemeClr val="bg1"/>
                          </a:solidFill>
                          <a:effectLst/>
                        </a:rPr>
                        <a:t>Year end 2020/21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u="none" strike="noStrike">
                          <a:solidFill>
                            <a:schemeClr val="bg1"/>
                          </a:solidFill>
                          <a:effectLst/>
                        </a:rPr>
                        <a:t>151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u="none" strike="noStrike">
                          <a:solidFill>
                            <a:schemeClr val="bg1"/>
                          </a:solidFill>
                          <a:effectLst/>
                        </a:rPr>
                        <a:t>66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244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0" algn="l" fontAlgn="b"/>
                      <a:endParaRPr lang="en-GB" sz="1300" b="0" u="none" strike="noStrike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291084"/>
                  </a:ext>
                </a:extLst>
              </a:tr>
              <a:tr h="221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>
                          <a:effectLst/>
                        </a:rPr>
                        <a:t>Q1 2021/22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marL="539750" algn="l" fontAlgn="b"/>
                      <a:endParaRPr lang="en-GB" sz="1300" u="none" strike="noStrike">
                        <a:effectLst/>
                      </a:endParaRPr>
                    </a:p>
                  </a:txBody>
                  <a:tcPr marL="5625" marR="5625" marT="5625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08457"/>
                  </a:ext>
                </a:extLst>
              </a:tr>
              <a:tr h="221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>
                          <a:effectLst/>
                        </a:rPr>
                        <a:t>Q2 2022/22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565645"/>
                  </a:ext>
                </a:extLst>
              </a:tr>
              <a:tr h="221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>
                          <a:effectLst/>
                        </a:rPr>
                        <a:t>Q3 2021/22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47888"/>
                  </a:ext>
                </a:extLst>
              </a:tr>
              <a:tr h="22162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 2021/22</a:t>
                      </a: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GB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657110"/>
                  </a:ext>
                </a:extLst>
              </a:tr>
              <a:tr h="15763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u="none" strike="noStrike">
                          <a:solidFill>
                            <a:schemeClr val="bg1"/>
                          </a:solidFill>
                          <a:effectLst/>
                        </a:rPr>
                        <a:t>Year end 2021/22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173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82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42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305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US"/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546023"/>
                  </a:ext>
                </a:extLst>
              </a:tr>
            </a:tbl>
          </a:graphicData>
        </a:graphic>
      </p:graphicFrame>
      <p:sp>
        <p:nvSpPr>
          <p:cNvPr id="8" name="Rectangle: Rounded Corners 17">
            <a:extLst>
              <a:ext uri="{FF2B5EF4-FFF2-40B4-BE49-F238E27FC236}">
                <a16:creationId xmlns:a16="http://schemas.microsoft.com/office/drawing/2014/main" id="{F0F15FF1-DB2F-4939-BAE4-DCAA5BAA199D}"/>
              </a:ext>
            </a:extLst>
          </p:cNvPr>
          <p:cNvSpPr/>
          <p:nvPr/>
        </p:nvSpPr>
        <p:spPr>
          <a:xfrm>
            <a:off x="666862" y="966125"/>
            <a:ext cx="6753240" cy="1913762"/>
          </a:xfrm>
          <a:prstGeom prst="roundRect">
            <a:avLst>
              <a:gd name="adj" fmla="val 47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2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09A968-EE65-4A1C-B9AF-F2773E31DE38}"/>
              </a:ext>
            </a:extLst>
          </p:cNvPr>
          <p:cNvSpPr txBox="1"/>
          <p:nvPr/>
        </p:nvSpPr>
        <p:spPr>
          <a:xfrm>
            <a:off x="110717" y="5875865"/>
            <a:ext cx="12005083" cy="1177245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marL="213995" marR="0" lvl="0" indent="-213995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 the 203 individual complaint cases submitted in 2021/22, 173 were responded at Stage 1, a rise of 22 cases compared to 2020/21. </a:t>
            </a:r>
            <a:r>
              <a:rPr lang="en-GB" sz="1200" dirty="0">
                <a:solidFill>
                  <a:prstClr val="black"/>
                </a:solidFill>
                <a:latin typeface="Calibri"/>
              </a:rPr>
              <a:t>In the same period, 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 Council managed an increase in the number </a:t>
            </a:r>
            <a:r>
              <a:rPr lang="en-GB" sz="1200" dirty="0">
                <a:solidFill>
                  <a:prstClr val="black"/>
                </a:solidFill>
                <a:latin typeface="Calibri"/>
              </a:rPr>
              <a:t>of Stage 2 requests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</a:t>
            </a:r>
            <a:r>
              <a:rPr lang="en-GB" sz="1200" dirty="0">
                <a:solidFill>
                  <a:prstClr val="black"/>
                </a:solidFill>
                <a:latin typeface="Calibri"/>
              </a:rPr>
              <a:t>rom 66 to 82.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Council managed 42 LGSCO inquiries in 2021/22, an increase of 20 cases compared to 2020/21. For context:</a:t>
            </a:r>
          </a:p>
          <a:p>
            <a:pPr marL="285750" marR="0" lvl="0" indent="-28575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</a:rPr>
              <a:t>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cases found the Council to be at fault, requiring an apology, financial payment and/or recommended amendments to procedures.</a:t>
            </a:r>
          </a:p>
          <a:p>
            <a:pPr marL="285750" marR="0" lvl="0" indent="-28575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Calibri"/>
                <a:cs typeface="Calibri"/>
              </a:rPr>
              <a:t>3</a:t>
            </a: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cases found the Council to have provided a suitable remedy to the injustice caused, and </a:t>
            </a: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investigation did not find fault.</a:t>
            </a:r>
          </a:p>
          <a:p>
            <a:pPr marL="285750" marR="0" lvl="0" indent="-28575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eriod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21 cases did not merit an investigation and 10 cases are</a:t>
            </a:r>
            <a:r>
              <a:rPr lang="en-GB" sz="1200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still to be determined. The Housing Ombudsman found fault in </a:t>
            </a:r>
            <a:r>
              <a:rPr lang="en-GB" sz="1200" dirty="0">
                <a:solidFill>
                  <a:prstClr val="black"/>
                </a:solidFill>
                <a:latin typeface="Calibri"/>
                <a:cs typeface="Calibri"/>
              </a:rPr>
              <a:t>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case, and has yet to reach a decision on </a:t>
            </a:r>
            <a:r>
              <a:rPr lang="en-GB" sz="1200" dirty="0">
                <a:solidFill>
                  <a:prstClr val="black"/>
                </a:solidFill>
                <a:latin typeface="Calibri"/>
                <a:cs typeface="Calibri"/>
              </a:rPr>
              <a:t>3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cases.</a:t>
            </a:r>
          </a:p>
          <a:p>
            <a:pPr marR="0" lvl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451069" y="885349"/>
            <a:ext cx="4517279" cy="4904534"/>
            <a:chOff x="9221659" y="1976521"/>
            <a:chExt cx="5525025" cy="5653407"/>
          </a:xfrm>
        </p:grpSpPr>
        <p:sp>
          <p:nvSpPr>
            <p:cNvPr id="9" name="Rectangle: Rounded Corners 18">
              <a:extLst>
                <a:ext uri="{FF2B5EF4-FFF2-40B4-BE49-F238E27FC236}">
                  <a16:creationId xmlns:a16="http://schemas.microsoft.com/office/drawing/2014/main" id="{22559ADC-8C8B-487F-B65A-E5537E0AC482}"/>
                </a:ext>
              </a:extLst>
            </p:cNvPr>
            <p:cNvSpPr/>
            <p:nvPr/>
          </p:nvSpPr>
          <p:spPr>
            <a:xfrm>
              <a:off x="9221659" y="1976521"/>
              <a:ext cx="5525025" cy="5653407"/>
            </a:xfrm>
            <a:prstGeom prst="roundRect">
              <a:avLst>
                <a:gd name="adj" fmla="val 4165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2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258BBF7-7DC0-4D2B-A401-254D46D4C117}"/>
                </a:ext>
              </a:extLst>
            </p:cNvPr>
            <p:cNvSpPr txBox="1"/>
            <p:nvPr/>
          </p:nvSpPr>
          <p:spPr>
            <a:xfrm>
              <a:off x="12724449" y="2675427"/>
              <a:ext cx="1739529" cy="1495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Total number of complaints received for 20/21</a:t>
              </a:r>
            </a:p>
            <a:p>
              <a:pPr marL="0" marR="0" lvl="0" indent="0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244 complaints</a:t>
              </a:r>
            </a:p>
            <a:p>
              <a:pPr marL="159449" marR="0" lvl="0" indent="-159449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05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62% Stage 1</a:t>
              </a:r>
            </a:p>
            <a:p>
              <a:pPr marL="159449" marR="0" lvl="0" indent="-159449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05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27% Stage 2</a:t>
              </a:r>
            </a:p>
            <a:p>
              <a:pPr marL="159449" marR="0" lvl="0" indent="-159449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05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2% Stage 3*</a:t>
              </a:r>
            </a:p>
            <a:p>
              <a:pPr marL="171450" marR="0" lvl="0" indent="-171450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05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9% LGSCO</a:t>
              </a:r>
            </a:p>
          </p:txBody>
        </p:sp>
      </p:grpSp>
      <p:graphicFrame>
        <p:nvGraphicFramePr>
          <p:cNvPr id="15" name="Chart 14"/>
          <p:cNvGraphicFramePr/>
          <p:nvPr/>
        </p:nvGraphicFramePr>
        <p:xfrm>
          <a:off x="935665" y="1015538"/>
          <a:ext cx="6311395" cy="1758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/>
          <p:cNvGraphicFramePr/>
          <p:nvPr/>
        </p:nvGraphicFramePr>
        <p:xfrm>
          <a:off x="7251442" y="3080503"/>
          <a:ext cx="3751476" cy="3012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>
            <a:off x="10378893" y="3762004"/>
            <a:ext cx="1387075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number of complaints received for 21/22</a:t>
            </a:r>
          </a:p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305 complaints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56 % Stage 1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27% Stage 2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1 % Stage 3*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14 % LGSCO, 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2 % HO</a:t>
            </a:r>
          </a:p>
        </p:txBody>
      </p:sp>
      <p:graphicFrame>
        <p:nvGraphicFramePr>
          <p:cNvPr id="22" name="Chart 21"/>
          <p:cNvGraphicFramePr/>
          <p:nvPr/>
        </p:nvGraphicFramePr>
        <p:xfrm>
          <a:off x="7153054" y="703255"/>
          <a:ext cx="3948252" cy="3034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C345DDF-491B-474F-B605-0417B30B6FFB}"/>
              </a:ext>
            </a:extLst>
          </p:cNvPr>
          <p:cNvSpPr txBox="1"/>
          <p:nvPr/>
        </p:nvSpPr>
        <p:spPr>
          <a:xfrm>
            <a:off x="512948" y="5625435"/>
            <a:ext cx="626230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Complaints at Stage 3 only apply to Children’s statutory social care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27C931-504E-457C-AEBC-5C471E401184}"/>
              </a:ext>
            </a:extLst>
          </p:cNvPr>
          <p:cNvSpPr txBox="1"/>
          <p:nvPr/>
        </p:nvSpPr>
        <p:spPr>
          <a:xfrm>
            <a:off x="7394501" y="3934473"/>
            <a:ext cx="6706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Stage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1%</a:t>
            </a:r>
          </a:p>
        </p:txBody>
      </p:sp>
    </p:spTree>
    <p:extLst>
      <p:ext uri="{BB962C8B-B14F-4D97-AF65-F5344CB8AC3E}">
        <p14:creationId xmlns:p14="http://schemas.microsoft.com/office/powerpoint/2010/main" val="7863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158" y="38660"/>
            <a:ext cx="11682479" cy="646546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GB" sz="2600" b="1" dirty="0"/>
              <a:t>Formal Complaints </a:t>
            </a:r>
            <a:r>
              <a:rPr lang="en-GB" sz="2300" b="1" dirty="0">
                <a:solidFill>
                  <a:srgbClr val="0070C0"/>
                </a:solidFill>
              </a:rPr>
              <a:t>I</a:t>
            </a:r>
            <a:r>
              <a:rPr lang="en-GB" sz="2300" dirty="0">
                <a:solidFill>
                  <a:srgbClr val="0070C0"/>
                </a:solidFill>
              </a:rPr>
              <a:t> </a:t>
            </a:r>
            <a:r>
              <a:rPr lang="en-GB" sz="2600" b="1" dirty="0">
                <a:solidFill>
                  <a:srgbClr val="0070C0"/>
                </a:solidFill>
              </a:rPr>
              <a:t>Volumes </a:t>
            </a:r>
            <a:br>
              <a:rPr lang="en-GB" sz="2300" dirty="0">
                <a:solidFill>
                  <a:srgbClr val="0070C0"/>
                </a:solidFill>
              </a:rPr>
            </a:br>
            <a:r>
              <a:rPr lang="en-GB" sz="1800" b="1" dirty="0">
                <a:solidFill>
                  <a:srgbClr val="0070C0"/>
                </a:solidFill>
              </a:rPr>
              <a:t>The number of formal complaints increased (28.2%). This was driven by the rise in Stage 1 complaints submitted (63%) and the change this year to only reporting on new cases received in any particular quarter.</a:t>
            </a:r>
            <a:r>
              <a:rPr lang="en-GB" sz="1800" b="1" dirty="0">
                <a:solidFill>
                  <a:srgbClr val="0070C0"/>
                </a:solidFill>
                <a:ea typeface="+mj-lt"/>
                <a:cs typeface="Calibri" panose="020F0502020204030204" pitchFamily="34" charset="0"/>
              </a:rPr>
              <a:t>  </a:t>
            </a:r>
            <a:endParaRPr lang="en-GB" sz="2100" b="1" dirty="0">
              <a:solidFill>
                <a:srgbClr val="0070C0"/>
              </a:solidFill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18AE7B-1AED-4F11-8D20-A71BD211EAA2}"/>
              </a:ext>
            </a:extLst>
          </p:cNvPr>
          <p:cNvGraphicFramePr>
            <a:graphicFrameLocks noGrp="1"/>
          </p:cNvGraphicFramePr>
          <p:nvPr/>
        </p:nvGraphicFramePr>
        <p:xfrm>
          <a:off x="628099" y="2997278"/>
          <a:ext cx="6770679" cy="2835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088">
                  <a:extLst>
                    <a:ext uri="{9D8B030D-6E8A-4147-A177-3AD203B41FA5}">
                      <a16:colId xmlns:a16="http://schemas.microsoft.com/office/drawing/2014/main" val="2179864679"/>
                    </a:ext>
                  </a:extLst>
                </a:gridCol>
                <a:gridCol w="539633">
                  <a:extLst>
                    <a:ext uri="{9D8B030D-6E8A-4147-A177-3AD203B41FA5}">
                      <a16:colId xmlns:a16="http://schemas.microsoft.com/office/drawing/2014/main" val="1531844046"/>
                    </a:ext>
                  </a:extLst>
                </a:gridCol>
                <a:gridCol w="534448">
                  <a:extLst>
                    <a:ext uri="{9D8B030D-6E8A-4147-A177-3AD203B41FA5}">
                      <a16:colId xmlns:a16="http://schemas.microsoft.com/office/drawing/2014/main" val="1214527157"/>
                    </a:ext>
                  </a:extLst>
                </a:gridCol>
                <a:gridCol w="570560">
                  <a:extLst>
                    <a:ext uri="{9D8B030D-6E8A-4147-A177-3AD203B41FA5}">
                      <a16:colId xmlns:a16="http://schemas.microsoft.com/office/drawing/2014/main" val="215285474"/>
                    </a:ext>
                  </a:extLst>
                </a:gridCol>
                <a:gridCol w="570560">
                  <a:extLst>
                    <a:ext uri="{9D8B030D-6E8A-4147-A177-3AD203B41FA5}">
                      <a16:colId xmlns:a16="http://schemas.microsoft.com/office/drawing/2014/main" val="385098538"/>
                    </a:ext>
                  </a:extLst>
                </a:gridCol>
                <a:gridCol w="682665">
                  <a:extLst>
                    <a:ext uri="{9D8B030D-6E8A-4147-A177-3AD203B41FA5}">
                      <a16:colId xmlns:a16="http://schemas.microsoft.com/office/drawing/2014/main" val="3288202940"/>
                    </a:ext>
                  </a:extLst>
                </a:gridCol>
                <a:gridCol w="891790">
                  <a:extLst>
                    <a:ext uri="{9D8B030D-6E8A-4147-A177-3AD203B41FA5}">
                      <a16:colId xmlns:a16="http://schemas.microsoft.com/office/drawing/2014/main" val="889491219"/>
                    </a:ext>
                  </a:extLst>
                </a:gridCol>
                <a:gridCol w="382781">
                  <a:extLst>
                    <a:ext uri="{9D8B030D-6E8A-4147-A177-3AD203B41FA5}">
                      <a16:colId xmlns:a16="http://schemas.microsoft.com/office/drawing/2014/main" val="176494464"/>
                    </a:ext>
                  </a:extLst>
                </a:gridCol>
                <a:gridCol w="1397154">
                  <a:extLst>
                    <a:ext uri="{9D8B030D-6E8A-4147-A177-3AD203B41FA5}">
                      <a16:colId xmlns:a16="http://schemas.microsoft.com/office/drawing/2014/main" val="1681917785"/>
                    </a:ext>
                  </a:extLst>
                </a:gridCol>
              </a:tblGrid>
              <a:tr h="33530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solidFill>
                            <a:schemeClr val="bg1"/>
                          </a:solidFill>
                          <a:effectLst/>
                        </a:rPr>
                        <a:t>Stage 1</a:t>
                      </a:r>
                      <a:endParaRPr lang="en-GB" sz="13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Stage 2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TP</a:t>
                      </a:r>
                      <a:r>
                        <a:rPr lang="en-GB" sz="1300" b="0" i="0" u="none" strike="noStrike" baseline="300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GB" sz="1300" b="1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Stage 3</a:t>
                      </a:r>
                      <a:r>
                        <a:rPr lang="en-GB" sz="1300" u="none" strike="noStrike" baseline="30000" dirty="0">
                          <a:solidFill>
                            <a:schemeClr val="bg1"/>
                          </a:solidFill>
                          <a:effectLst/>
                        </a:rPr>
                        <a:t>ii)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LGSCO</a:t>
                      </a: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Housing ombudsman</a:t>
                      </a: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RAG Direction of Travel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739551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Q1 2021/22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marL="539750" algn="l" fontAlgn="b"/>
                      <a:endParaRPr lang="en-GB" sz="1300" u="none" strike="noStrike" dirty="0">
                        <a:effectLst/>
                      </a:endParaRPr>
                    </a:p>
                  </a:txBody>
                  <a:tcPr marL="5625" marR="5625" marT="5625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493987"/>
                  </a:ext>
                </a:extLst>
              </a:tr>
              <a:tr h="20271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Q2 2022/22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1096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Q3 2021/22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/>
                        </a:rPr>
                        <a:t>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544467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 2021/22</a:t>
                      </a: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4779"/>
                  </a:ext>
                </a:extLst>
              </a:tr>
              <a:tr h="33530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Year end 2021/22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173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82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42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GB" sz="13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305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US" dirty="0"/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291084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Q1 2022/23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marL="539750" algn="l" fontAlgn="b"/>
                      <a:endParaRPr lang="en-GB" sz="1300" u="none" strike="noStrike" dirty="0">
                        <a:solidFill>
                          <a:srgbClr val="FFC000"/>
                        </a:solidFill>
                        <a:effectLst/>
                      </a:endParaRPr>
                    </a:p>
                  </a:txBody>
                  <a:tcPr marL="5625" marR="5625" marT="5625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08457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Q2 2022/23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565645"/>
                  </a:ext>
                </a:extLst>
              </a:tr>
              <a:tr h="1993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Q3 2022/23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47888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 2022/23</a:t>
                      </a: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657110"/>
                  </a:ext>
                </a:extLst>
              </a:tr>
              <a:tr h="33530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Year end 2022/23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US" dirty="0"/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54602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309A968-EE65-4A1C-B9AF-F2773E31DE38}"/>
              </a:ext>
            </a:extLst>
          </p:cNvPr>
          <p:cNvSpPr txBox="1"/>
          <p:nvPr/>
        </p:nvSpPr>
        <p:spPr>
          <a:xfrm>
            <a:off x="390525" y="6064961"/>
            <a:ext cx="11410950" cy="992579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marL="213995" marR="0" lvl="0" indent="-213995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number of Stage 1 complaints increased by 109 cases (63%).  This rise resulted from the introduction of the Housing complaint handling code.</a:t>
            </a:r>
          </a:p>
          <a:p>
            <a:pPr marL="213995" marR="0" lvl="0" indent="-213995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There were seven fewer (8.5%) Stage 2 requests, thirteen fewer (31%) LGSCO cases and one less Housing Ombudsman inquiry. This is noteworthy as it indicates greater satisfaction with the management of complaints at early resolution and Stage 1.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13995" marR="0" lvl="0" indent="-213995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Council managed 347 unique cases. </a:t>
            </a:r>
          </a:p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Rectangle: Rounded Corners 18">
            <a:extLst>
              <a:ext uri="{FF2B5EF4-FFF2-40B4-BE49-F238E27FC236}">
                <a16:creationId xmlns:a16="http://schemas.microsoft.com/office/drawing/2014/main" id="{22559ADC-8C8B-487F-B65A-E5537E0AC482}"/>
              </a:ext>
            </a:extLst>
          </p:cNvPr>
          <p:cNvSpPr/>
          <p:nvPr/>
        </p:nvSpPr>
        <p:spPr>
          <a:xfrm>
            <a:off x="7453461" y="717690"/>
            <a:ext cx="4365789" cy="5232734"/>
          </a:xfrm>
          <a:prstGeom prst="roundRect">
            <a:avLst>
              <a:gd name="adj" fmla="val 41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2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5" name="Chart 14"/>
          <p:cNvGraphicFramePr/>
          <p:nvPr/>
        </p:nvGraphicFramePr>
        <p:xfrm>
          <a:off x="947878" y="978210"/>
          <a:ext cx="6311395" cy="1758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A1D3C1-B6D8-43EE-849E-F17AA9ACA817}"/>
              </a:ext>
            </a:extLst>
          </p:cNvPr>
          <p:cNvSpPr txBox="1"/>
          <p:nvPr/>
        </p:nvSpPr>
        <p:spPr>
          <a:xfrm>
            <a:off x="2100412" y="2714178"/>
            <a:ext cx="3751476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Reporting is compared to previous Quarter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345DDF-491B-474F-B605-0417B30B6FFB}"/>
              </a:ext>
            </a:extLst>
          </p:cNvPr>
          <p:cNvSpPr txBox="1"/>
          <p:nvPr/>
        </p:nvSpPr>
        <p:spPr>
          <a:xfrm>
            <a:off x="488652" y="5799280"/>
            <a:ext cx="760206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11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Tenant complaint Panel </a:t>
            </a:r>
            <a:r>
              <a:rPr kumimoji="0" lang="en-GB" sz="11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ii) 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Complaints at Stage 3 only apply to Children’s statutory social care</a:t>
            </a: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13E12C-40D3-1DA7-2F77-D278BC698B6A}"/>
              </a:ext>
            </a:extLst>
          </p:cNvPr>
          <p:cNvSpPr txBox="1"/>
          <p:nvPr/>
        </p:nvSpPr>
        <p:spPr>
          <a:xfrm>
            <a:off x="10562796" y="3695528"/>
            <a:ext cx="1362651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1" dirty="0">
                <a:solidFill>
                  <a:srgbClr val="002060"/>
                </a:solidFill>
                <a:latin typeface="Calibri"/>
              </a:rPr>
              <a:t>Total number of complaints received</a:t>
            </a:r>
          </a:p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1" dirty="0">
                <a:solidFill>
                  <a:srgbClr val="002060"/>
                </a:solidFill>
                <a:latin typeface="Calibri"/>
              </a:rPr>
              <a:t>for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22/23:</a:t>
            </a:r>
          </a:p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1" dirty="0">
                <a:solidFill>
                  <a:srgbClr val="002060"/>
                </a:solidFill>
                <a:latin typeface="Calibri"/>
              </a:rPr>
              <a:t>391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complaints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72% Stage 1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b="1" dirty="0">
                <a:solidFill>
                  <a:srgbClr val="002060"/>
                </a:solidFill>
                <a:latin typeface="Calibri"/>
              </a:rPr>
              <a:t>19.2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Stage 2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0% TP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0% Stage 3</a:t>
            </a:r>
          </a:p>
          <a:p>
            <a:pPr marL="171450" marR="0" lvl="0" indent="-17145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7.5% LGSCO</a:t>
            </a:r>
          </a:p>
          <a:p>
            <a:pPr marL="171450" marR="0" lvl="0" indent="-17145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1.3% HO</a:t>
            </a:r>
          </a:p>
        </p:txBody>
      </p:sp>
      <p:sp>
        <p:nvSpPr>
          <p:cNvPr id="5" name="Rectangle: Rounded Corners 17">
            <a:extLst>
              <a:ext uri="{FF2B5EF4-FFF2-40B4-BE49-F238E27FC236}">
                <a16:creationId xmlns:a16="http://schemas.microsoft.com/office/drawing/2014/main" id="{962153FA-6097-C56F-5850-16B84213655A}"/>
              </a:ext>
            </a:extLst>
          </p:cNvPr>
          <p:cNvSpPr/>
          <p:nvPr/>
        </p:nvSpPr>
        <p:spPr>
          <a:xfrm>
            <a:off x="625158" y="843276"/>
            <a:ext cx="6753240" cy="1913762"/>
          </a:xfrm>
          <a:prstGeom prst="roundRect">
            <a:avLst>
              <a:gd name="adj" fmla="val 472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2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5FB8206-8745-1688-163A-43EF91B7EE09}"/>
              </a:ext>
            </a:extLst>
          </p:cNvPr>
          <p:cNvGraphicFramePr/>
          <p:nvPr/>
        </p:nvGraphicFramePr>
        <p:xfrm>
          <a:off x="7335051" y="3088898"/>
          <a:ext cx="4011513" cy="3125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DDE3A4AC-055B-99E2-3167-C7242A68D338}"/>
              </a:ext>
            </a:extLst>
          </p:cNvPr>
          <p:cNvSpPr/>
          <p:nvPr/>
        </p:nvSpPr>
        <p:spPr>
          <a:xfrm>
            <a:off x="10550585" y="1143953"/>
            <a:ext cx="1387075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number of complaints received for 21/22:</a:t>
            </a:r>
          </a:p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1" dirty="0">
                <a:solidFill>
                  <a:srgbClr val="002060"/>
                </a:solidFill>
                <a:latin typeface="Calibri" panose="020F0502020204030204"/>
              </a:rPr>
              <a:t>305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complaints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56 % Stage 1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27% Stage 2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1 % Stage 3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14 % LGSCO, 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2 % HO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4E163DF0-3A6E-EA2E-8597-1D619D78BC63}"/>
              </a:ext>
            </a:extLst>
          </p:cNvPr>
          <p:cNvGraphicFramePr/>
          <p:nvPr/>
        </p:nvGraphicFramePr>
        <p:xfrm>
          <a:off x="7398778" y="491603"/>
          <a:ext cx="3751476" cy="3012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2660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10"/>
            <a:ext cx="12065251" cy="876416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GB" sz="2600" b="1" dirty="0"/>
              <a:t>Formal Complaints – </a:t>
            </a:r>
            <a:r>
              <a:rPr lang="en-GB" sz="2600" b="1" dirty="0">
                <a:solidFill>
                  <a:srgbClr val="0070C0"/>
                </a:solidFill>
              </a:rPr>
              <a:t>Volumes </a:t>
            </a:r>
            <a:br>
              <a:rPr lang="en-GB" sz="2600" b="1" dirty="0">
                <a:solidFill>
                  <a:srgbClr val="0070C0"/>
                </a:solidFill>
              </a:rPr>
            </a:br>
            <a:r>
              <a:rPr lang="en-GB" sz="1800" b="1" dirty="0">
                <a:solidFill>
                  <a:srgbClr val="0070C0"/>
                </a:solidFill>
              </a:rPr>
              <a:t>The number of formal complaints increased by 7.9% this year. This rise was primarily driven by increases in Stage 2 complaints and Tenants Panel (TP) complaints.</a:t>
            </a:r>
            <a:endParaRPr lang="en-GB" sz="1900" b="1" dirty="0">
              <a:solidFill>
                <a:srgbClr val="0070C0"/>
              </a:solidFill>
              <a:highlight>
                <a:srgbClr val="FFFF00"/>
              </a:highlight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18AE7B-1AED-4F11-8D20-A71BD211EAA2}"/>
              </a:ext>
            </a:extLst>
          </p:cNvPr>
          <p:cNvGraphicFramePr>
            <a:graphicFrameLocks noGrp="1"/>
          </p:cNvGraphicFramePr>
          <p:nvPr/>
        </p:nvGraphicFramePr>
        <p:xfrm>
          <a:off x="628099" y="2997278"/>
          <a:ext cx="6770679" cy="2845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088">
                  <a:extLst>
                    <a:ext uri="{9D8B030D-6E8A-4147-A177-3AD203B41FA5}">
                      <a16:colId xmlns:a16="http://schemas.microsoft.com/office/drawing/2014/main" val="2179864679"/>
                    </a:ext>
                  </a:extLst>
                </a:gridCol>
                <a:gridCol w="539633">
                  <a:extLst>
                    <a:ext uri="{9D8B030D-6E8A-4147-A177-3AD203B41FA5}">
                      <a16:colId xmlns:a16="http://schemas.microsoft.com/office/drawing/2014/main" val="1531844046"/>
                    </a:ext>
                  </a:extLst>
                </a:gridCol>
                <a:gridCol w="534448">
                  <a:extLst>
                    <a:ext uri="{9D8B030D-6E8A-4147-A177-3AD203B41FA5}">
                      <a16:colId xmlns:a16="http://schemas.microsoft.com/office/drawing/2014/main" val="1214527157"/>
                    </a:ext>
                  </a:extLst>
                </a:gridCol>
                <a:gridCol w="570560">
                  <a:extLst>
                    <a:ext uri="{9D8B030D-6E8A-4147-A177-3AD203B41FA5}">
                      <a16:colId xmlns:a16="http://schemas.microsoft.com/office/drawing/2014/main" val="215285474"/>
                    </a:ext>
                  </a:extLst>
                </a:gridCol>
                <a:gridCol w="570560">
                  <a:extLst>
                    <a:ext uri="{9D8B030D-6E8A-4147-A177-3AD203B41FA5}">
                      <a16:colId xmlns:a16="http://schemas.microsoft.com/office/drawing/2014/main" val="385098538"/>
                    </a:ext>
                  </a:extLst>
                </a:gridCol>
                <a:gridCol w="682665">
                  <a:extLst>
                    <a:ext uri="{9D8B030D-6E8A-4147-A177-3AD203B41FA5}">
                      <a16:colId xmlns:a16="http://schemas.microsoft.com/office/drawing/2014/main" val="3288202940"/>
                    </a:ext>
                  </a:extLst>
                </a:gridCol>
                <a:gridCol w="891790">
                  <a:extLst>
                    <a:ext uri="{9D8B030D-6E8A-4147-A177-3AD203B41FA5}">
                      <a16:colId xmlns:a16="http://schemas.microsoft.com/office/drawing/2014/main" val="889491219"/>
                    </a:ext>
                  </a:extLst>
                </a:gridCol>
                <a:gridCol w="382781">
                  <a:extLst>
                    <a:ext uri="{9D8B030D-6E8A-4147-A177-3AD203B41FA5}">
                      <a16:colId xmlns:a16="http://schemas.microsoft.com/office/drawing/2014/main" val="176494464"/>
                    </a:ext>
                  </a:extLst>
                </a:gridCol>
                <a:gridCol w="1397154">
                  <a:extLst>
                    <a:ext uri="{9D8B030D-6E8A-4147-A177-3AD203B41FA5}">
                      <a16:colId xmlns:a16="http://schemas.microsoft.com/office/drawing/2014/main" val="1681917785"/>
                    </a:ext>
                  </a:extLst>
                </a:gridCol>
              </a:tblGrid>
              <a:tr h="33530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>
                          <a:solidFill>
                            <a:schemeClr val="bg1"/>
                          </a:solidFill>
                          <a:effectLst/>
                        </a:rPr>
                        <a:t>Stage 1</a:t>
                      </a:r>
                      <a:endParaRPr lang="en-GB" sz="13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Stage 2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TP</a:t>
                      </a:r>
                      <a:r>
                        <a:rPr lang="en-GB" sz="1300" b="0" i="0" u="none" strike="noStrike" baseline="300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GB" sz="1300" b="1" i="0" u="none" strike="noStrike" baseline="30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Stage 3</a:t>
                      </a:r>
                      <a:r>
                        <a:rPr lang="en-GB" sz="1300" u="none" strike="noStrike" baseline="30000" dirty="0">
                          <a:solidFill>
                            <a:schemeClr val="bg1"/>
                          </a:solidFill>
                          <a:effectLst/>
                        </a:rPr>
                        <a:t>ii)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LGSCO</a:t>
                      </a: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Housing Ombudsman</a:t>
                      </a: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RAG Direction of Travel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739551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Q1 2022/23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marL="539750" algn="l" fontAlgn="b"/>
                      <a:endParaRPr lang="en-GB" sz="1300" u="none" strike="noStrike" dirty="0">
                        <a:solidFill>
                          <a:srgbClr val="FFC000"/>
                        </a:solidFill>
                        <a:effectLst/>
                      </a:endParaRPr>
                    </a:p>
                  </a:txBody>
                  <a:tcPr marL="5625" marR="5625" marT="5625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493987"/>
                  </a:ext>
                </a:extLst>
              </a:tr>
              <a:tr h="20271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Q2 2022/23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1096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Q3 2022/23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544467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 2022/23</a:t>
                      </a: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4779"/>
                  </a:ext>
                </a:extLst>
              </a:tr>
              <a:tr h="33530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Year end 2022/23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5625" marR="5625" marT="56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US" dirty="0"/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291084"/>
                  </a:ext>
                </a:extLst>
              </a:tr>
              <a:tr h="21363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Q1 2023/24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marL="539750" algn="l" fontAlgn="b"/>
                      <a:endParaRPr lang="en-GB" sz="1300" u="none" strike="noStrike" dirty="0">
                        <a:solidFill>
                          <a:srgbClr val="FFC000"/>
                        </a:solidFill>
                        <a:effectLst/>
                      </a:endParaRPr>
                    </a:p>
                  </a:txBody>
                  <a:tcPr marL="5625" marR="5625" marT="5625" marB="0" anchor="ctr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08457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Q2 2023/24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565645"/>
                  </a:ext>
                </a:extLst>
              </a:tr>
              <a:tr h="1993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u="none" strike="noStrike" dirty="0">
                          <a:effectLst/>
                        </a:rPr>
                        <a:t>Q3 2023/24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</a:t>
                      </a: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47888"/>
                  </a:ext>
                </a:extLst>
              </a:tr>
              <a:tr h="1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Q4 2023/24</a:t>
                      </a: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5625" marR="5625" marT="56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GB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657110"/>
                  </a:ext>
                </a:extLst>
              </a:tr>
              <a:tr h="33530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Year end 2023/24</a:t>
                      </a:r>
                      <a:endParaRPr lang="en-GB" sz="13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890" marR="31890" marT="5625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5625" marR="5625" marT="5625" marB="0" anchor="b"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      </a:t>
                      </a:r>
                      <a:endParaRPr lang="en-US" dirty="0"/>
                    </a:p>
                  </a:txBody>
                  <a:tcPr marL="5625" marR="5625" marT="5625" marB="0" anchor="b"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546023"/>
                  </a:ext>
                </a:extLst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7426520" y="800896"/>
            <a:ext cx="4452992" cy="5153314"/>
            <a:chOff x="9221659" y="1859816"/>
            <a:chExt cx="5183185" cy="5770112"/>
          </a:xfrm>
        </p:grpSpPr>
        <p:sp>
          <p:nvSpPr>
            <p:cNvPr id="9" name="Rectangle: Rounded Corners 18">
              <a:extLst>
                <a:ext uri="{FF2B5EF4-FFF2-40B4-BE49-F238E27FC236}">
                  <a16:creationId xmlns:a16="http://schemas.microsoft.com/office/drawing/2014/main" id="{22559ADC-8C8B-487F-B65A-E5537E0AC482}"/>
                </a:ext>
              </a:extLst>
            </p:cNvPr>
            <p:cNvSpPr/>
            <p:nvPr/>
          </p:nvSpPr>
          <p:spPr>
            <a:xfrm>
              <a:off x="9221659" y="1859816"/>
              <a:ext cx="5081682" cy="5770112"/>
            </a:xfrm>
            <a:prstGeom prst="roundRect">
              <a:avLst>
                <a:gd name="adj" fmla="val 4165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25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258BBF7-7DC0-4D2B-A401-254D46D4C117}"/>
                </a:ext>
              </a:extLst>
            </p:cNvPr>
            <p:cNvSpPr txBox="1"/>
            <p:nvPr/>
          </p:nvSpPr>
          <p:spPr>
            <a:xfrm>
              <a:off x="12743024" y="2118041"/>
              <a:ext cx="1661820" cy="1912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50" b="1" dirty="0">
                  <a:solidFill>
                    <a:srgbClr val="4F81BD">
                      <a:lumMod val="75000"/>
                    </a:srgbClr>
                  </a:solidFill>
                  <a:latin typeface="Calibri"/>
                </a:rPr>
                <a:t>Total number of complaints received for 22/23:</a:t>
              </a:r>
              <a:endPara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391 complaints</a:t>
              </a:r>
              <a:endParaRPr lang="en-GB" sz="1050" dirty="0">
                <a:solidFill>
                  <a:srgbClr val="002060"/>
                </a:solidFill>
                <a:latin typeface="Calibri"/>
              </a:endParaRPr>
            </a:p>
            <a:p>
              <a:pPr marL="159449" marR="0" lvl="0" indent="-159449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050" dirty="0">
                  <a:solidFill>
                    <a:srgbClr val="002060"/>
                  </a:solidFill>
                  <a:latin typeface="Calibri"/>
                </a:rPr>
                <a:t>72</a:t>
              </a: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% Stage 1</a:t>
              </a:r>
            </a:p>
            <a:p>
              <a:pPr marL="159449" marR="0" lvl="0" indent="-159449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GB" sz="1050" dirty="0">
                  <a:solidFill>
                    <a:srgbClr val="002060"/>
                  </a:solidFill>
                  <a:latin typeface="Calibri"/>
                </a:rPr>
                <a:t>19.2</a:t>
              </a: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% Stage 2</a:t>
              </a:r>
            </a:p>
            <a:p>
              <a:pPr marL="159449" marR="0" lvl="0" indent="-159449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0% TP</a:t>
              </a:r>
            </a:p>
            <a:p>
              <a:pPr marL="159449" marR="0" lvl="0" indent="-159449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0% Stage 3</a:t>
              </a:r>
            </a:p>
            <a:p>
              <a:pPr marL="171450" marR="0" lvl="0" indent="-171450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7.5% LGSCO</a:t>
              </a:r>
            </a:p>
            <a:p>
              <a:pPr marL="171450" marR="0" lvl="0" indent="-171450" algn="l" defTabSz="68571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1.3% HO</a:t>
              </a:r>
            </a:p>
          </p:txBody>
        </p:sp>
      </p:grpSp>
      <p:graphicFrame>
        <p:nvGraphicFramePr>
          <p:cNvPr id="15" name="Chart 14"/>
          <p:cNvGraphicFramePr/>
          <p:nvPr/>
        </p:nvGraphicFramePr>
        <p:xfrm>
          <a:off x="935665" y="1015538"/>
          <a:ext cx="6311395" cy="1758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DA1D3C1-B6D8-43EE-849E-F17AA9ACA817}"/>
              </a:ext>
            </a:extLst>
          </p:cNvPr>
          <p:cNvSpPr txBox="1"/>
          <p:nvPr/>
        </p:nvSpPr>
        <p:spPr>
          <a:xfrm>
            <a:off x="2100412" y="2714178"/>
            <a:ext cx="3751476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Reporting is compared to previous Quarter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345DDF-491B-474F-B605-0417B30B6FFB}"/>
              </a:ext>
            </a:extLst>
          </p:cNvPr>
          <p:cNvSpPr txBox="1"/>
          <p:nvPr/>
        </p:nvSpPr>
        <p:spPr>
          <a:xfrm>
            <a:off x="488652" y="5799280"/>
            <a:ext cx="11478063" cy="9387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n-GB" sz="11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Tenant complaint Panel </a:t>
            </a:r>
            <a:r>
              <a:rPr kumimoji="0" lang="en-GB" sz="11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ii) 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Complaints at Stage 3 only apply to Children’s statutory social care</a:t>
            </a:r>
          </a:p>
          <a:p>
            <a:pPr marL="171450" marR="0" lvl="0" indent="-17145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2023/24, Stage 1 complaints increased by 0.7%, Stage 2 complaints increased by 28%, and LGSCO complaints decreased by 2 cases. Although Stage 1 cases have increased, they remain consistent with the average seen last year.</a:t>
            </a:r>
          </a:p>
          <a:p>
            <a:pPr marL="171450" marR="0" lvl="0" indent="-171450" algn="l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compared to 2022/23, the total number of complaints increased by 7.9% (31 cases). This was driven by a rise in Stage 2 complaints and tenants growing familiarity with the Housing Ombudsman complaint code, which led to more complaints being escalated to the Tenants Panel.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AAC71F-EB16-D630-E65C-0A615B391466}"/>
              </a:ext>
            </a:extLst>
          </p:cNvPr>
          <p:cNvSpPr txBox="1"/>
          <p:nvPr/>
        </p:nvSpPr>
        <p:spPr>
          <a:xfrm>
            <a:off x="10525335" y="3632746"/>
            <a:ext cx="129471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b="1" dirty="0">
                <a:solidFill>
                  <a:srgbClr val="4F81BD">
                    <a:lumMod val="75000"/>
                  </a:srgbClr>
                </a:solidFill>
                <a:latin typeface="Calibri"/>
              </a:rPr>
              <a:t>Total number of complaints received for </a:t>
            </a:r>
            <a:r>
              <a:rPr kumimoji="0" lang="en-GB" sz="105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23/24:</a:t>
            </a:r>
          </a:p>
          <a:p>
            <a:pPr marL="0" marR="0" lvl="0" indent="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dirty="0">
                <a:solidFill>
                  <a:srgbClr val="002060"/>
                </a:solidFill>
                <a:latin typeface="Calibri"/>
              </a:rPr>
              <a:t>422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complaints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67% Stage 1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050" dirty="0">
                <a:solidFill>
                  <a:srgbClr val="002060"/>
                </a:solidFill>
                <a:latin typeface="Calibri"/>
              </a:rPr>
              <a:t>2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3% Stage 2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2.6% TP</a:t>
            </a:r>
          </a:p>
          <a:p>
            <a:pPr marL="159449" marR="0" lvl="0" indent="-159449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0.5% Stage 3</a:t>
            </a:r>
          </a:p>
          <a:p>
            <a:pPr marL="171450" marR="0" lvl="0" indent="-17145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6.4% LGSCO</a:t>
            </a:r>
          </a:p>
          <a:p>
            <a:pPr marL="171450" marR="0" lvl="0" indent="-171450" algn="l" defTabSz="6857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0.5% HO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B592E686-0DA9-02AA-81E8-760793CD8117}"/>
              </a:ext>
            </a:extLst>
          </p:cNvPr>
          <p:cNvGraphicFramePr/>
          <p:nvPr/>
        </p:nvGraphicFramePr>
        <p:xfrm>
          <a:off x="7153577" y="3133095"/>
          <a:ext cx="4320000" cy="31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EFDC609-F1B9-B667-C5F5-A414DB979727}"/>
              </a:ext>
            </a:extLst>
          </p:cNvPr>
          <p:cNvGraphicFramePr/>
          <p:nvPr/>
        </p:nvGraphicFramePr>
        <p:xfrm>
          <a:off x="7271939" y="578434"/>
          <a:ext cx="4011513" cy="3125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6989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1285</Words>
  <Application>Microsoft Office PowerPoint</Application>
  <PresentationFormat>Widescreen</PresentationFormat>
  <Paragraphs>420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Formal Complaints I Volumes The number of formal complaints handled in 2021/22 was 305 (from 203 individual customers) this was an increase of 61, compared to 2020/21. The rise may have been as a result of customers feeling more confident to submit a complaint, post COVID. The council managed 20 more cases in 2021/22, throughout the year from the Local Government and Social Care Ombudsman (LGSCO). This increase appears to be consistent with other local authority experiences as the LGSCO worked through a backlog of cases. </vt:lpstr>
      <vt:lpstr>Formal Complaints I Volumes  The number of formal complaints increased (28.2%). This was driven by the rise in Stage 1 complaints submitted (63%) and the change this year to only reporting on new cases received in any particular quarter.  </vt:lpstr>
      <vt:lpstr>Formal Complaints – Volumes  The number of formal complaints increased by 7.9% this year. This rise was primarily driven by increases in Stage 2 complaints and Tenants Panel (TP) complaints.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Clare Mundzar</dc:creator>
  <cp:lastModifiedBy>Frankie Lawrence</cp:lastModifiedBy>
  <cp:revision>2</cp:revision>
  <dcterms:created xsi:type="dcterms:W3CDTF">2024-09-17T07:51:07Z</dcterms:created>
  <dcterms:modified xsi:type="dcterms:W3CDTF">2024-10-14T12:37:41Z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28a9a6-133a-4796-ad7d-6b90f7583680_Enabled">
    <vt:lpwstr>true</vt:lpwstr>
  </property>
  <property fmtid="{D5CDD505-2E9C-101B-9397-08002B2CF9AE}" pid="3" name="MSIP_Label_2b28a9a6-133a-4796-ad7d-6b90f7583680_SetDate">
    <vt:lpwstr>2024-09-17T10:49:21Z</vt:lpwstr>
  </property>
  <property fmtid="{D5CDD505-2E9C-101B-9397-08002B2CF9AE}" pid="4" name="MSIP_Label_2b28a9a6-133a-4796-ad7d-6b90f7583680_Method">
    <vt:lpwstr>Standard</vt:lpwstr>
  </property>
  <property fmtid="{D5CDD505-2E9C-101B-9397-08002B2CF9AE}" pid="5" name="MSIP_Label_2b28a9a6-133a-4796-ad7d-6b90f7583680_Name">
    <vt:lpwstr>Private</vt:lpwstr>
  </property>
  <property fmtid="{D5CDD505-2E9C-101B-9397-08002B2CF9AE}" pid="6" name="MSIP_Label_2b28a9a6-133a-4796-ad7d-6b90f7583680_SiteId">
    <vt:lpwstr>996ee15c-0b3e-4a6f-8e65-120a9a51821a</vt:lpwstr>
  </property>
  <property fmtid="{D5CDD505-2E9C-101B-9397-08002B2CF9AE}" pid="7" name="MSIP_Label_2b28a9a6-133a-4796-ad7d-6b90f7583680_ActionId">
    <vt:lpwstr>d9534ff5-838f-4fe4-99d8-bcca437a9ce4</vt:lpwstr>
  </property>
  <property fmtid="{D5CDD505-2E9C-101B-9397-08002B2CF9AE}" pid="8" name="MSIP_Label_2b28a9a6-133a-4796-ad7d-6b90f758368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Private: Information that contains a small amount of sensitive data which is essential to communicate with an individual but doesn’t require to be sent via secure methods.</vt:lpwstr>
  </property>
</Properties>
</file>